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6"/>
  </p:notesMasterIdLst>
  <p:handoutMasterIdLst>
    <p:handoutMasterId r:id="rId67"/>
  </p:handoutMasterIdLst>
  <p:sldIdLst>
    <p:sldId id="257" r:id="rId2"/>
    <p:sldId id="533" r:id="rId3"/>
    <p:sldId id="1881839838" r:id="rId4"/>
    <p:sldId id="1881839839" r:id="rId5"/>
    <p:sldId id="1881839828" r:id="rId6"/>
    <p:sldId id="269" r:id="rId7"/>
    <p:sldId id="271" r:id="rId8"/>
    <p:sldId id="2051" r:id="rId9"/>
    <p:sldId id="3763" r:id="rId10"/>
    <p:sldId id="522" r:id="rId11"/>
    <p:sldId id="2045" r:id="rId12"/>
    <p:sldId id="627" r:id="rId13"/>
    <p:sldId id="1092" r:id="rId14"/>
    <p:sldId id="2033" r:id="rId15"/>
    <p:sldId id="567" r:id="rId16"/>
    <p:sldId id="485" r:id="rId17"/>
    <p:sldId id="2023" r:id="rId18"/>
    <p:sldId id="2025" r:id="rId19"/>
    <p:sldId id="2027" r:id="rId20"/>
    <p:sldId id="2029" r:id="rId21"/>
    <p:sldId id="2024" r:id="rId22"/>
    <p:sldId id="2031" r:id="rId23"/>
    <p:sldId id="2026" r:id="rId24"/>
    <p:sldId id="2028" r:id="rId25"/>
    <p:sldId id="2030" r:id="rId26"/>
    <p:sldId id="490" r:id="rId27"/>
    <p:sldId id="287" r:id="rId28"/>
    <p:sldId id="459" r:id="rId29"/>
    <p:sldId id="298" r:id="rId30"/>
    <p:sldId id="1881839843" r:id="rId31"/>
    <p:sldId id="1881839844" r:id="rId32"/>
    <p:sldId id="2044" r:id="rId33"/>
    <p:sldId id="1881839845" r:id="rId34"/>
    <p:sldId id="548" r:id="rId35"/>
    <p:sldId id="518" r:id="rId36"/>
    <p:sldId id="1881839846" r:id="rId37"/>
    <p:sldId id="1881839847" r:id="rId38"/>
    <p:sldId id="519" r:id="rId39"/>
    <p:sldId id="553" r:id="rId40"/>
    <p:sldId id="546" r:id="rId41"/>
    <p:sldId id="488" r:id="rId42"/>
    <p:sldId id="1881839848" r:id="rId43"/>
    <p:sldId id="1881839849" r:id="rId44"/>
    <p:sldId id="531" r:id="rId45"/>
    <p:sldId id="551" r:id="rId46"/>
    <p:sldId id="550" r:id="rId47"/>
    <p:sldId id="557" r:id="rId48"/>
    <p:sldId id="558" r:id="rId49"/>
    <p:sldId id="556" r:id="rId50"/>
    <p:sldId id="1881839850" r:id="rId51"/>
    <p:sldId id="1881839851" r:id="rId52"/>
    <p:sldId id="1881839837" r:id="rId53"/>
    <p:sldId id="2005" r:id="rId54"/>
    <p:sldId id="3764" r:id="rId55"/>
    <p:sldId id="2041" r:id="rId56"/>
    <p:sldId id="3770" r:id="rId57"/>
    <p:sldId id="3776" r:id="rId58"/>
    <p:sldId id="1881839814" r:id="rId59"/>
    <p:sldId id="1881839815" r:id="rId60"/>
    <p:sldId id="1881839826" r:id="rId61"/>
    <p:sldId id="1881839819" r:id="rId62"/>
    <p:sldId id="1881839820" r:id="rId63"/>
    <p:sldId id="3773" r:id="rId64"/>
    <p:sldId id="495" r:id="rId65"/>
  </p:sldIdLst>
  <p:sldSz cx="9144000" cy="6858000" type="screen4x3"/>
  <p:notesSz cx="6735763" cy="9866313"/>
  <p:defaultTextStyle>
    <a:defPPr>
      <a:defRPr lang="ja-JP"/>
    </a:defPPr>
    <a:lvl1pPr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800" kern="1200">
        <a:solidFill>
          <a:schemeClr val="tx1"/>
        </a:solidFill>
        <a:latin typeface="Tahoma" panose="020B0604030504040204" pitchFamily="34" charset="0"/>
        <a:ea typeface="ＭＳ Ｐゴシック" panose="020B0600070205080204" pitchFamily="50" charset="-128"/>
        <a:cs typeface="+mn-cs"/>
      </a:defRPr>
    </a:lvl5pPr>
    <a:lvl6pPr marL="22860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6pPr>
    <a:lvl7pPr marL="27432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7pPr>
    <a:lvl8pPr marL="32004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8pPr>
    <a:lvl9pPr marL="3657600" algn="l" defTabSz="914400" rtl="0" eaLnBrk="1" latinLnBrk="0" hangingPunct="1">
      <a:defRPr kumimoji="1" sz="2800" kern="1200">
        <a:solidFill>
          <a:schemeClr val="tx1"/>
        </a:solidFill>
        <a:latin typeface="Tahoma" panose="020B060403050404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008000"/>
    <a:srgbClr val="FFCCFF"/>
    <a:srgbClr val="FFFF00"/>
    <a:srgbClr val="66FF66"/>
    <a:srgbClr val="FF9966"/>
    <a:srgbClr val="942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61524" autoAdjust="0"/>
  </p:normalViewPr>
  <p:slideViewPr>
    <p:cSldViewPr showGuides="1">
      <p:cViewPr>
        <p:scale>
          <a:sx n="80" d="100"/>
          <a:sy n="80" d="100"/>
        </p:scale>
        <p:origin x="60" y="168"/>
      </p:cViewPr>
      <p:guideLst>
        <p:guide orient="horz" pos="2160"/>
        <p:guide pos="2880"/>
      </p:guideLst>
    </p:cSldViewPr>
  </p:slideViewPr>
  <p:outlineViewPr>
    <p:cViewPr>
      <p:scale>
        <a:sx n="50" d="100"/>
        <a:sy n="50" d="100"/>
      </p:scale>
      <p:origin x="0" y="-18952"/>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varScale="1">
      <p:scale>
        <a:sx n="1" d="1"/>
        <a:sy n="1" d="1"/>
      </p:scale>
      <p:origin x="0" y="-6186"/>
    </p:cViewPr>
  </p:sorterViewPr>
  <p:notesViewPr>
    <p:cSldViewPr>
      <p:cViewPr varScale="1">
        <p:scale>
          <a:sx n="82" d="100"/>
          <a:sy n="82" d="100"/>
        </p:scale>
        <p:origin x="151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slide" Target="slides/slide13.xml"/><Relationship Id="rId1" Type="http://schemas.openxmlformats.org/officeDocument/2006/relationships/slide" Target="slides/slide1.xml"/><Relationship Id="rId5" Type="http://schemas.openxmlformats.org/officeDocument/2006/relationships/slide" Target="slides/slide30.xml"/><Relationship Id="rId4"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25ED7ECD-E8FE-44A2-A619-BCDC5A6A34F3}"/>
              </a:ext>
            </a:extLst>
          </p:cNvPr>
          <p:cNvSpPr>
            <a:spLocks noGrp="1" noChangeArrowheads="1"/>
          </p:cNvSpPr>
          <p:nvPr>
            <p:ph type="hdr" sz="quarter"/>
          </p:nvPr>
        </p:nvSpPr>
        <p:spPr bwMode="auto">
          <a:xfrm>
            <a:off x="0"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4" eaLnBrk="1" hangingPunct="1">
              <a:defRPr sz="1300"/>
            </a:lvl1pPr>
          </a:lstStyle>
          <a:p>
            <a:pPr>
              <a:defRPr/>
            </a:pPr>
            <a:endParaRPr lang="en-US" altLang="ja-JP"/>
          </a:p>
        </p:txBody>
      </p:sp>
      <p:sp>
        <p:nvSpPr>
          <p:cNvPr id="190467" name="Rectangle 3">
            <a:extLst>
              <a:ext uri="{FF2B5EF4-FFF2-40B4-BE49-F238E27FC236}">
                <a16:creationId xmlns:a16="http://schemas.microsoft.com/office/drawing/2014/main" id="{D0861801-DEDA-4F58-BE3E-E5A3514B522A}"/>
              </a:ext>
            </a:extLst>
          </p:cNvPr>
          <p:cNvSpPr>
            <a:spLocks noGrp="1" noChangeArrowheads="1"/>
          </p:cNvSpPr>
          <p:nvPr>
            <p:ph type="dt" sz="quarter" idx="1"/>
          </p:nvPr>
        </p:nvSpPr>
        <p:spPr bwMode="auto">
          <a:xfrm>
            <a:off x="3815025"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4" eaLnBrk="1" hangingPunct="1">
              <a:defRPr sz="1300"/>
            </a:lvl1pPr>
          </a:lstStyle>
          <a:p>
            <a:pPr>
              <a:defRPr/>
            </a:pPr>
            <a:endParaRPr lang="en-US" altLang="ja-JP"/>
          </a:p>
        </p:txBody>
      </p:sp>
      <p:sp>
        <p:nvSpPr>
          <p:cNvPr id="190468" name="Rectangle 4">
            <a:extLst>
              <a:ext uri="{FF2B5EF4-FFF2-40B4-BE49-F238E27FC236}">
                <a16:creationId xmlns:a16="http://schemas.microsoft.com/office/drawing/2014/main" id="{3394CAE0-E166-4A38-9F0B-5A648CF0650C}"/>
              </a:ext>
            </a:extLst>
          </p:cNvPr>
          <p:cNvSpPr>
            <a:spLocks noGrp="1" noChangeArrowheads="1"/>
          </p:cNvSpPr>
          <p:nvPr>
            <p:ph type="ftr" sz="quarter" idx="2"/>
          </p:nvPr>
        </p:nvSpPr>
        <p:spPr bwMode="auto">
          <a:xfrm>
            <a:off x="0"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4" eaLnBrk="1" hangingPunct="1">
              <a:defRPr sz="1300"/>
            </a:lvl1pPr>
          </a:lstStyle>
          <a:p>
            <a:pPr>
              <a:defRPr/>
            </a:pPr>
            <a:endParaRPr lang="en-US" altLang="ja-JP"/>
          </a:p>
        </p:txBody>
      </p:sp>
      <p:sp>
        <p:nvSpPr>
          <p:cNvPr id="190469" name="Rectangle 5">
            <a:extLst>
              <a:ext uri="{FF2B5EF4-FFF2-40B4-BE49-F238E27FC236}">
                <a16:creationId xmlns:a16="http://schemas.microsoft.com/office/drawing/2014/main" id="{2BE6372E-C209-4EA2-AB00-D84467DACE03}"/>
              </a:ext>
            </a:extLst>
          </p:cNvPr>
          <p:cNvSpPr>
            <a:spLocks noGrp="1" noChangeArrowheads="1"/>
          </p:cNvSpPr>
          <p:nvPr>
            <p:ph type="sldNum" sz="quarter" idx="3"/>
          </p:nvPr>
        </p:nvSpPr>
        <p:spPr bwMode="auto">
          <a:xfrm>
            <a:off x="3815025"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4" eaLnBrk="1" hangingPunct="1">
              <a:defRPr sz="1300" smtClean="0"/>
            </a:lvl1pPr>
          </a:lstStyle>
          <a:p>
            <a:pPr>
              <a:defRPr/>
            </a:pPr>
            <a:fld id="{0A9A5E95-18FE-4EB3-883F-A0C549A8FEFD}" type="slidenum">
              <a:rPr lang="en-US" altLang="ja-JP"/>
              <a:pPr>
                <a:defRPr/>
              </a:pPr>
              <a:t>‹#›</a:t>
            </a:fld>
            <a:endParaRPr lang="en-US" altLang="ja-JP"/>
          </a:p>
        </p:txBody>
      </p:sp>
    </p:spTree>
    <p:extLst>
      <p:ext uri="{BB962C8B-B14F-4D97-AF65-F5344CB8AC3E}">
        <p14:creationId xmlns:p14="http://schemas.microsoft.com/office/powerpoint/2010/main" val="3664425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ECB7FD8-EA9E-4DE7-B024-9F1D0B391953}"/>
              </a:ext>
            </a:extLst>
          </p:cNvPr>
          <p:cNvSpPr>
            <a:spLocks noGrp="1" noChangeArrowheads="1"/>
          </p:cNvSpPr>
          <p:nvPr>
            <p:ph type="hdr" sz="quarter"/>
          </p:nvPr>
        </p:nvSpPr>
        <p:spPr bwMode="auto">
          <a:xfrm>
            <a:off x="0"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defTabSz="906124" eaLnBrk="1" hangingPunct="1">
              <a:defRPr sz="1300"/>
            </a:lvl1pPr>
          </a:lstStyle>
          <a:p>
            <a:pPr>
              <a:defRPr/>
            </a:pPr>
            <a:endParaRPr lang="en-US" altLang="ja-JP"/>
          </a:p>
        </p:txBody>
      </p:sp>
      <p:sp>
        <p:nvSpPr>
          <p:cNvPr id="11267" name="Rectangle 3">
            <a:extLst>
              <a:ext uri="{FF2B5EF4-FFF2-40B4-BE49-F238E27FC236}">
                <a16:creationId xmlns:a16="http://schemas.microsoft.com/office/drawing/2014/main" id="{336408A2-AC1A-46B0-B8EF-9925BDE04F2F}"/>
              </a:ext>
            </a:extLst>
          </p:cNvPr>
          <p:cNvSpPr>
            <a:spLocks noGrp="1" noChangeArrowheads="1"/>
          </p:cNvSpPr>
          <p:nvPr>
            <p:ph type="dt" idx="1"/>
          </p:nvPr>
        </p:nvSpPr>
        <p:spPr bwMode="auto">
          <a:xfrm>
            <a:off x="3815025" y="0"/>
            <a:ext cx="2920738" cy="494464"/>
          </a:xfrm>
          <a:prstGeom prst="rect">
            <a:avLst/>
          </a:prstGeom>
          <a:noFill/>
          <a:ln>
            <a:noFill/>
          </a:ln>
          <a:effectLst/>
        </p:spPr>
        <p:txBody>
          <a:bodyPr vert="horz" wrap="square" lIns="90723" tIns="45363" rIns="90723" bIns="45363" numCol="1" anchor="t" anchorCtr="0" compatLnSpc="1">
            <a:prstTxWarp prst="textNoShape">
              <a:avLst/>
            </a:prstTxWarp>
          </a:bodyPr>
          <a:lstStyle>
            <a:lvl1pPr algn="r" defTabSz="906124" eaLnBrk="1" hangingPunct="1">
              <a:defRPr sz="1300"/>
            </a:lvl1pPr>
          </a:lstStyle>
          <a:p>
            <a:pPr>
              <a:defRPr/>
            </a:pPr>
            <a:endParaRPr lang="en-US" altLang="ja-JP"/>
          </a:p>
        </p:txBody>
      </p:sp>
      <p:sp>
        <p:nvSpPr>
          <p:cNvPr id="3076" name="Rectangle 4">
            <a:extLst>
              <a:ext uri="{FF2B5EF4-FFF2-40B4-BE49-F238E27FC236}">
                <a16:creationId xmlns:a16="http://schemas.microsoft.com/office/drawing/2014/main" id="{0EC56AC3-88E2-485A-BCF6-D027A3078864}"/>
              </a:ext>
            </a:extLst>
          </p:cNvPr>
          <p:cNvSpPr>
            <a:spLocks noGrp="1" noRot="1" noChangeAspect="1" noChangeArrowheads="1" noTextEdit="1"/>
          </p:cNvSpPr>
          <p:nvPr>
            <p:ph type="sldImg" idx="2"/>
          </p:nvPr>
        </p:nvSpPr>
        <p:spPr bwMode="auto">
          <a:xfrm>
            <a:off x="903288" y="739775"/>
            <a:ext cx="4932362" cy="370046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1269" name="Rectangle 5">
            <a:extLst>
              <a:ext uri="{FF2B5EF4-FFF2-40B4-BE49-F238E27FC236}">
                <a16:creationId xmlns:a16="http://schemas.microsoft.com/office/drawing/2014/main" id="{BE3EA202-F4E5-455B-8CCF-E747B80C27AD}"/>
              </a:ext>
            </a:extLst>
          </p:cNvPr>
          <p:cNvSpPr>
            <a:spLocks noGrp="1" noChangeArrowheads="1"/>
          </p:cNvSpPr>
          <p:nvPr>
            <p:ph type="body" sz="quarter" idx="3"/>
          </p:nvPr>
        </p:nvSpPr>
        <p:spPr bwMode="auto">
          <a:xfrm>
            <a:off x="897299" y="4685925"/>
            <a:ext cx="4941166" cy="4440988"/>
          </a:xfrm>
          <a:prstGeom prst="rect">
            <a:avLst/>
          </a:prstGeom>
          <a:noFill/>
          <a:ln>
            <a:noFill/>
          </a:ln>
          <a:effectLst/>
        </p:spPr>
        <p:txBody>
          <a:bodyPr vert="horz" wrap="square" lIns="90723" tIns="45363" rIns="90723" bIns="45363"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1270" name="Rectangle 6">
            <a:extLst>
              <a:ext uri="{FF2B5EF4-FFF2-40B4-BE49-F238E27FC236}">
                <a16:creationId xmlns:a16="http://schemas.microsoft.com/office/drawing/2014/main" id="{9C6BF835-7B61-4BED-8C4E-82D5879F24F1}"/>
              </a:ext>
            </a:extLst>
          </p:cNvPr>
          <p:cNvSpPr>
            <a:spLocks noGrp="1" noChangeArrowheads="1"/>
          </p:cNvSpPr>
          <p:nvPr>
            <p:ph type="ftr" sz="quarter" idx="4"/>
          </p:nvPr>
        </p:nvSpPr>
        <p:spPr bwMode="auto">
          <a:xfrm>
            <a:off x="0"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defTabSz="906124" eaLnBrk="1" hangingPunct="1">
              <a:defRPr sz="1300"/>
            </a:lvl1pPr>
          </a:lstStyle>
          <a:p>
            <a:pPr>
              <a:defRPr/>
            </a:pPr>
            <a:endParaRPr lang="en-US" altLang="ja-JP"/>
          </a:p>
        </p:txBody>
      </p:sp>
      <p:sp>
        <p:nvSpPr>
          <p:cNvPr id="11271" name="Rectangle 7">
            <a:extLst>
              <a:ext uri="{FF2B5EF4-FFF2-40B4-BE49-F238E27FC236}">
                <a16:creationId xmlns:a16="http://schemas.microsoft.com/office/drawing/2014/main" id="{E9A2C928-71B2-48D3-ACAC-F79840348AA9}"/>
              </a:ext>
            </a:extLst>
          </p:cNvPr>
          <p:cNvSpPr>
            <a:spLocks noGrp="1" noChangeArrowheads="1"/>
          </p:cNvSpPr>
          <p:nvPr>
            <p:ph type="sldNum" sz="quarter" idx="5"/>
          </p:nvPr>
        </p:nvSpPr>
        <p:spPr bwMode="auto">
          <a:xfrm>
            <a:off x="3815025" y="9371849"/>
            <a:ext cx="2920738" cy="494464"/>
          </a:xfrm>
          <a:prstGeom prst="rect">
            <a:avLst/>
          </a:prstGeom>
          <a:noFill/>
          <a:ln>
            <a:noFill/>
          </a:ln>
          <a:effectLst/>
        </p:spPr>
        <p:txBody>
          <a:bodyPr vert="horz" wrap="square" lIns="90723" tIns="45363" rIns="90723" bIns="45363" numCol="1" anchor="b" anchorCtr="0" compatLnSpc="1">
            <a:prstTxWarp prst="textNoShape">
              <a:avLst/>
            </a:prstTxWarp>
          </a:bodyPr>
          <a:lstStyle>
            <a:lvl1pPr algn="r" defTabSz="906124" eaLnBrk="1" hangingPunct="1">
              <a:defRPr sz="1300" smtClean="0"/>
            </a:lvl1pPr>
          </a:lstStyle>
          <a:p>
            <a:pPr>
              <a:defRPr/>
            </a:pPr>
            <a:fld id="{6648C52D-1BF8-4019-9942-80859CF632E3}" type="slidenum">
              <a:rPr lang="en-US" altLang="ja-JP"/>
              <a:pPr>
                <a:defRPr/>
              </a:pPr>
              <a:t>‹#›</a:t>
            </a:fld>
            <a:endParaRPr lang="en-US" altLang="ja-JP"/>
          </a:p>
        </p:txBody>
      </p:sp>
    </p:spTree>
    <p:extLst>
      <p:ext uri="{BB962C8B-B14F-4D97-AF65-F5344CB8AC3E}">
        <p14:creationId xmlns:p14="http://schemas.microsoft.com/office/powerpoint/2010/main" val="39820086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niid.go.jp/niid/ja/pertussis-m/pertussis-idwrs/"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mhlw.go.jp/file/05-Shingikai-10601000-Daijinkanboukouseikagakuka-Kouseikagakuka/0000128404.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a:t>
            </a:fld>
            <a:endParaRPr lang="en-US" altLang="ja-JP"/>
          </a:p>
        </p:txBody>
      </p:sp>
    </p:spTree>
    <p:extLst>
      <p:ext uri="{BB962C8B-B14F-4D97-AF65-F5344CB8AC3E}">
        <p14:creationId xmlns:p14="http://schemas.microsoft.com/office/powerpoint/2010/main" val="447764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23</a:t>
            </a:fld>
            <a:endParaRPr lang="en-US" altLang="ja-JP"/>
          </a:p>
        </p:txBody>
      </p:sp>
    </p:spTree>
    <p:extLst>
      <p:ext uri="{BB962C8B-B14F-4D97-AF65-F5344CB8AC3E}">
        <p14:creationId xmlns:p14="http://schemas.microsoft.com/office/powerpoint/2010/main" val="675909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25</a:t>
            </a:fld>
            <a:endParaRPr lang="en-US" altLang="ja-JP"/>
          </a:p>
        </p:txBody>
      </p:sp>
    </p:spTree>
    <p:extLst>
      <p:ext uri="{BB962C8B-B14F-4D97-AF65-F5344CB8AC3E}">
        <p14:creationId xmlns:p14="http://schemas.microsoft.com/office/powerpoint/2010/main" val="2983352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26</a:t>
            </a:fld>
            <a:endParaRPr lang="en-US" altLang="ja-JP"/>
          </a:p>
        </p:txBody>
      </p:sp>
    </p:spTree>
    <p:extLst>
      <p:ext uri="{BB962C8B-B14F-4D97-AF65-F5344CB8AC3E}">
        <p14:creationId xmlns:p14="http://schemas.microsoft.com/office/powerpoint/2010/main" val="424697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28</a:t>
            </a:fld>
            <a:endParaRPr lang="en-US" altLang="ja-JP"/>
          </a:p>
        </p:txBody>
      </p:sp>
    </p:spTree>
    <p:extLst>
      <p:ext uri="{BB962C8B-B14F-4D97-AF65-F5344CB8AC3E}">
        <p14:creationId xmlns:p14="http://schemas.microsoft.com/office/powerpoint/2010/main" val="24929110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EE90081C-D5CD-4C6F-BBA8-8CDE4757EAE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ACD7E494-C2D3-4CC8-810B-EB99AA1EF6DD}" type="slidenum">
              <a:rPr lang="en-US" altLang="ja-JP" sz="1300"/>
              <a:pPr/>
              <a:t>31</a:t>
            </a:fld>
            <a:endParaRPr lang="en-US" altLang="ja-JP" sz="1300"/>
          </a:p>
        </p:txBody>
      </p:sp>
      <p:sp>
        <p:nvSpPr>
          <p:cNvPr id="30723" name="Rectangle 7">
            <a:extLst>
              <a:ext uri="{FF2B5EF4-FFF2-40B4-BE49-F238E27FC236}">
                <a16:creationId xmlns:a16="http://schemas.microsoft.com/office/drawing/2014/main" id="{0EB95FE6-7B13-471C-87B7-E5EB48EBA916}"/>
              </a:ext>
            </a:extLst>
          </p:cNvPr>
          <p:cNvSpPr txBox="1">
            <a:spLocks noGrp="1" noChangeArrowheads="1"/>
          </p:cNvSpPr>
          <p:nvPr/>
        </p:nvSpPr>
        <p:spPr bwMode="auto">
          <a:xfrm>
            <a:off x="3809003" y="9374912"/>
            <a:ext cx="2896649" cy="4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0" rIns="91342" bIns="45670" anchor="b"/>
          <a:lstStyle>
            <a:lvl1pPr defTabSz="954088">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954088">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954088">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954088">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954088">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a:fld id="{791AECA7-546E-4B00-BB53-EEB062A062F5}" type="slidenum">
              <a:rPr lang="ja-JP" altLang="ja-JP" sz="1300">
                <a:solidFill>
                  <a:srgbClr val="1F497D"/>
                </a:solidFill>
                <a:latin typeface="Arial" panose="020B0604020202020204" pitchFamily="34" charset="0"/>
              </a:rPr>
              <a:pPr algn="r"/>
              <a:t>31</a:t>
            </a:fld>
            <a:endParaRPr lang="ja-JP" altLang="ja-JP" sz="1300">
              <a:solidFill>
                <a:srgbClr val="1F497D"/>
              </a:solidFill>
              <a:latin typeface="Arial" panose="020B0604020202020204" pitchFamily="34" charset="0"/>
            </a:endParaRPr>
          </a:p>
        </p:txBody>
      </p:sp>
      <p:sp>
        <p:nvSpPr>
          <p:cNvPr id="30724" name="Rectangle 2">
            <a:extLst>
              <a:ext uri="{FF2B5EF4-FFF2-40B4-BE49-F238E27FC236}">
                <a16:creationId xmlns:a16="http://schemas.microsoft.com/office/drawing/2014/main" id="{8295A130-D1D6-4246-8362-5D7CE7BB4568}"/>
              </a:ext>
            </a:extLst>
          </p:cNvPr>
          <p:cNvSpPr>
            <a:spLocks noGrp="1" noRot="1" noChangeAspect="1" noChangeArrowheads="1" noTextEdit="1"/>
          </p:cNvSpPr>
          <p:nvPr>
            <p:ph type="sldImg"/>
          </p:nvPr>
        </p:nvSpPr>
        <p:spPr>
          <a:xfrm>
            <a:off x="954088" y="762000"/>
            <a:ext cx="4878387" cy="3660775"/>
          </a:xfrm>
          <a:ln/>
        </p:spPr>
      </p:sp>
      <p:sp>
        <p:nvSpPr>
          <p:cNvPr id="30725" name="Rectangle 3">
            <a:extLst>
              <a:ext uri="{FF2B5EF4-FFF2-40B4-BE49-F238E27FC236}">
                <a16:creationId xmlns:a16="http://schemas.microsoft.com/office/drawing/2014/main" id="{96A75FAB-E94A-4F2D-AF67-3A3015359D2A}"/>
              </a:ext>
            </a:extLst>
          </p:cNvPr>
          <p:cNvSpPr>
            <a:spLocks noGrp="1" noChangeArrowheads="1"/>
          </p:cNvSpPr>
          <p:nvPr>
            <p:ph type="body" idx="1"/>
          </p:nvPr>
        </p:nvSpPr>
        <p:spPr>
          <a:xfrm>
            <a:off x="913860" y="4724196"/>
            <a:ext cx="4953210" cy="442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0" rIns="91342" bIns="45670"/>
          <a:lstStyle/>
          <a:p>
            <a:pPr eaLnBrk="1" hangingPunct="1">
              <a:spcBef>
                <a:spcPct val="0"/>
              </a:spcBef>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国立感染症研究所：百日せきワクチンファクトシート（平成</a:t>
            </a:r>
            <a:r>
              <a:rPr lang="en-US" altLang="ja-JP" sz="900">
                <a:solidFill>
                  <a:srgbClr val="000000"/>
                </a:solidFill>
                <a:latin typeface="Meiryo UI" panose="020B0604030504040204" pitchFamily="50" charset="-128"/>
                <a:ea typeface="Meiryo UI" panose="020B0604030504040204" pitchFamily="50" charset="-128"/>
              </a:rPr>
              <a:t>29</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2</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10</a:t>
            </a:r>
            <a:r>
              <a:rPr lang="ja-JP" altLang="en-US" sz="900">
                <a:solidFill>
                  <a:srgbClr val="000000"/>
                </a:solidFill>
                <a:latin typeface="Meiryo UI" panose="020B0604030504040204" pitchFamily="50" charset="-128"/>
                <a:ea typeface="Meiryo UI" panose="020B0604030504040204" pitchFamily="50" charset="-128"/>
              </a:rPr>
              <a:t>日版）より作成</a:t>
            </a:r>
          </a:p>
          <a:p>
            <a:pPr eaLnBrk="1" hangingPunct="1">
              <a:spcBef>
                <a:spcPct val="0"/>
              </a:spcBef>
            </a:pPr>
            <a:endParaRPr lang="ja-JP" altLang="ja-JP" sz="170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CB917D65-EE95-0BE5-67DE-A268E933B346}"/>
              </a:ext>
            </a:extLst>
          </p:cNvPr>
          <p:cNvSpPr>
            <a:spLocks noGrp="1" noChangeArrowheads="1"/>
          </p:cNvSpPr>
          <p:nvPr>
            <p:ph type="sldNum" sz="quarter" idx="5"/>
          </p:nvPr>
        </p:nvSpPr>
        <p:spPr>
          <a:ln/>
        </p:spPr>
        <p:txBody>
          <a:bodyPr/>
          <a:lstStyle/>
          <a:p>
            <a:fld id="{40F7135D-7ED0-43AD-9B07-8822050EEBBF}" type="slidenum">
              <a:rPr lang="en-US" altLang="ja-JP"/>
              <a:pPr/>
              <a:t>32</a:t>
            </a:fld>
            <a:endParaRPr lang="en-US" altLang="ja-JP"/>
          </a:p>
        </p:txBody>
      </p:sp>
      <p:sp>
        <p:nvSpPr>
          <p:cNvPr id="513026" name="スライド イメージ プレースホルダー 1">
            <a:extLst>
              <a:ext uri="{FF2B5EF4-FFF2-40B4-BE49-F238E27FC236}">
                <a16:creationId xmlns:a16="http://schemas.microsoft.com/office/drawing/2014/main" id="{7F2B37D7-E4DD-0815-BF83-C3321B476284}"/>
              </a:ext>
            </a:extLst>
          </p:cNvPr>
          <p:cNvSpPr>
            <a:spLocks noGrp="1" noRot="1" noChangeAspect="1" noTextEdit="1"/>
          </p:cNvSpPr>
          <p:nvPr>
            <p:ph type="sldImg"/>
          </p:nvPr>
        </p:nvSpPr>
        <p:spPr>
          <a:xfrm>
            <a:off x="938213" y="750888"/>
            <a:ext cx="5011737" cy="3759200"/>
          </a:xfrm>
          <a:ln/>
        </p:spPr>
      </p:sp>
      <p:sp>
        <p:nvSpPr>
          <p:cNvPr id="513027" name="ノート プレースホルダー 2">
            <a:extLst>
              <a:ext uri="{FF2B5EF4-FFF2-40B4-BE49-F238E27FC236}">
                <a16:creationId xmlns:a16="http://schemas.microsoft.com/office/drawing/2014/main" id="{15A1EDFD-0FD5-AB35-EBBA-071650842260}"/>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テトラビック、トリビックには発症防御抗原として</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が</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に精製されて含まれています。ここでは、</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と</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について詳しく説明します。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は、百日咳菌の主な病原因子であり、かつ最も重要な発症防御抗原です。</a:t>
            </a:r>
          </a:p>
          <a:p>
            <a:pPr>
              <a:spcBef>
                <a:spcPct val="0"/>
              </a:spcBef>
            </a:pPr>
            <a:r>
              <a:rPr lang="ja-JP" altLang="en-US">
                <a:latin typeface="Meiryo UI" panose="020B0604030504040204" pitchFamily="50" charset="-128"/>
                <a:ea typeface="Meiryo UI" panose="020B0604030504040204" pitchFamily="50" charset="-128"/>
              </a:rPr>
              <a:t>白血球増多、ヒスタミン増感などの生理作用を引き起こします。</a:t>
            </a: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に対する抗体はこれら種々の生理作用を中和、無毒化することで、百日咳の発症を防御するとされています。</a:t>
            </a: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は百日咳菌のみが産生する毒素で、抗</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抗体は百日咳の予防に中心的な働きをすると考えられています。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一方、</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は百日咳菌の増殖中に菌体表面や周囲に分泌される線維状のタンパク質で、細胞への吸着や赤血球凝集作用を示しますが毒性はありません。</a:t>
            </a:r>
          </a:p>
          <a:p>
            <a:pPr>
              <a:spcBef>
                <a:spcPct val="0"/>
              </a:spcBef>
            </a:pP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に対する抗体は百日咳菌の気管上皮細胞への吸着・定着を阻害し、感染の成立を阻害するものと考えられています。</a:t>
            </a:r>
          </a:p>
          <a:p>
            <a:pPr>
              <a:spcBef>
                <a:spcPct val="0"/>
              </a:spcBef>
            </a:pPr>
            <a:r>
              <a:rPr lang="ja-JP" altLang="en-US">
                <a:latin typeface="Meiryo UI" panose="020B0604030504040204" pitchFamily="50" charset="-128"/>
                <a:ea typeface="Meiryo UI" panose="020B0604030504040204" pitchFamily="50" charset="-128"/>
              </a:rPr>
              <a:t>百日咳菌の接着因子は、</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以外にも複数あるため、発症を防ぐ点では、</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が最重要抗原となります。</a:t>
            </a:r>
          </a:p>
          <a:p>
            <a:pPr>
              <a:spcBef>
                <a:spcPct val="0"/>
              </a:spcBef>
            </a:pPr>
            <a:endParaRPr lang="en-US" altLang="ja-JP">
              <a:latin typeface="Meiryo UI" panose="020B0604030504040204" pitchFamily="50" charset="-128"/>
              <a:ea typeface="Meiryo UI" panose="020B0604030504040204" pitchFamily="50" charset="-128"/>
            </a:endParaRPr>
          </a:p>
        </p:txBody>
      </p:sp>
      <p:sp>
        <p:nvSpPr>
          <p:cNvPr id="513028" name="スライド番号プレースホルダー 3">
            <a:extLst>
              <a:ext uri="{FF2B5EF4-FFF2-40B4-BE49-F238E27FC236}">
                <a16:creationId xmlns:a16="http://schemas.microsoft.com/office/drawing/2014/main" id="{ABA054E9-A2AF-0961-9BB4-8C1D2348EAAF}"/>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451F5A91-3D70-4CE6-8C7A-E2AC3BB7D4D8}" type="slidenum">
              <a:rPr lang="en-US" altLang="ja-JP" sz="1300">
                <a:latin typeface="Calibri" panose="020F0502020204030204" pitchFamily="34" charset="0"/>
              </a:rPr>
              <a:pPr algn="r"/>
              <a:t>32</a:t>
            </a:fld>
            <a:endParaRPr lang="en-US" altLang="ja-JP" sz="130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4D971005-3782-2F06-4DB7-5D31AA14E798}"/>
              </a:ext>
            </a:extLst>
          </p:cNvPr>
          <p:cNvSpPr>
            <a:spLocks noGrp="1" noChangeArrowheads="1"/>
          </p:cNvSpPr>
          <p:nvPr>
            <p:ph type="sldNum" sz="quarter" idx="5"/>
          </p:nvPr>
        </p:nvSpPr>
        <p:spPr>
          <a:ln/>
        </p:spPr>
        <p:txBody>
          <a:bodyPr/>
          <a:lstStyle/>
          <a:p>
            <a:fld id="{A292C76D-98F4-4A25-8851-ADE801402544}" type="slidenum">
              <a:rPr lang="en-US" altLang="ja-JP"/>
              <a:pPr/>
              <a:t>33</a:t>
            </a:fld>
            <a:endParaRPr lang="en-US" altLang="ja-JP"/>
          </a:p>
        </p:txBody>
      </p:sp>
      <p:sp>
        <p:nvSpPr>
          <p:cNvPr id="504834" name="スライド イメージ プレースホルダー 1">
            <a:extLst>
              <a:ext uri="{FF2B5EF4-FFF2-40B4-BE49-F238E27FC236}">
                <a16:creationId xmlns:a16="http://schemas.microsoft.com/office/drawing/2014/main" id="{6C0D4F66-3A67-E996-5628-C53C0C7EB38D}"/>
              </a:ext>
            </a:extLst>
          </p:cNvPr>
          <p:cNvSpPr>
            <a:spLocks noGrp="1" noRot="1" noChangeAspect="1" noTextEdit="1"/>
          </p:cNvSpPr>
          <p:nvPr>
            <p:ph type="sldImg"/>
          </p:nvPr>
        </p:nvSpPr>
        <p:spPr>
          <a:xfrm>
            <a:off x="938213" y="750888"/>
            <a:ext cx="5011737" cy="3759200"/>
          </a:xfrm>
          <a:ln/>
        </p:spPr>
      </p:sp>
      <p:sp>
        <p:nvSpPr>
          <p:cNvPr id="504835" name="ノート プレースホルダー 2">
            <a:extLst>
              <a:ext uri="{FF2B5EF4-FFF2-40B4-BE49-F238E27FC236}">
                <a16:creationId xmlns:a16="http://schemas.microsoft.com/office/drawing/2014/main" id="{07BD2C89-48D8-774C-A45D-9547CE84255E}"/>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百日咳の感染症発生動向調査が開始された</a:t>
            </a:r>
            <a:r>
              <a:rPr lang="en-US" altLang="ja-JP">
                <a:latin typeface="Meiryo UI" panose="020B0604030504040204" pitchFamily="50" charset="-128"/>
                <a:ea typeface="Meiryo UI" panose="020B0604030504040204" pitchFamily="50" charset="-128"/>
              </a:rPr>
              <a:t>1982</a:t>
            </a:r>
            <a:r>
              <a:rPr lang="ja-JP" altLang="en-US">
                <a:latin typeface="Meiryo UI" panose="020B0604030504040204" pitchFamily="50" charset="-128"/>
                <a:ea typeface="Meiryo UI" panose="020B0604030504040204" pitchFamily="50" charset="-128"/>
              </a:rPr>
              <a:t>年以降、百日咳患者数は増減を繰り返しながらも近年では当時の約</a:t>
            </a:r>
            <a:r>
              <a:rPr lang="en-US" altLang="ja-JP">
                <a:latin typeface="Meiryo UI" panose="020B0604030504040204" pitchFamily="50" charset="-128"/>
                <a:ea typeface="Meiryo UI" panose="020B0604030504040204" pitchFamily="50" charset="-128"/>
              </a:rPr>
              <a:t>10</a:t>
            </a:r>
            <a:r>
              <a:rPr lang="ja-JP" altLang="en-US">
                <a:latin typeface="Meiryo UI" panose="020B0604030504040204" pitchFamily="50" charset="-128"/>
                <a:ea typeface="Meiryo UI" panose="020B0604030504040204" pitchFamily="50" charset="-128"/>
              </a:rPr>
              <a:t>分の</a:t>
            </a:r>
            <a:r>
              <a:rPr lang="en-US" altLang="ja-JP">
                <a:latin typeface="Meiryo UI" panose="020B0604030504040204" pitchFamily="50" charset="-128"/>
                <a:ea typeface="Meiryo UI" panose="020B0604030504040204" pitchFamily="50" charset="-128"/>
              </a:rPr>
              <a:t>1</a:t>
            </a:r>
            <a:r>
              <a:rPr lang="ja-JP" altLang="en-US">
                <a:latin typeface="Meiryo UI" panose="020B0604030504040204" pitchFamily="50" charset="-128"/>
                <a:ea typeface="Meiryo UI" panose="020B0604030504040204" pitchFamily="50" charset="-128"/>
              </a:rPr>
              <a:t>に減っています。</a:t>
            </a:r>
          </a:p>
          <a:p>
            <a:pPr>
              <a:spcBef>
                <a:spcPct val="0"/>
              </a:spcBef>
            </a:pPr>
            <a:r>
              <a:rPr lang="ja-JP" altLang="en-US">
                <a:latin typeface="Meiryo UI" panose="020B0604030504040204" pitchFamily="50" charset="-128"/>
                <a:ea typeface="Meiryo UI" panose="020B0604030504040204" pitchFamily="50" charset="-128"/>
              </a:rPr>
              <a:t>一方、患者の年齢構成を見てみると、</a:t>
            </a:r>
            <a:r>
              <a:rPr lang="en-US" altLang="ja-JP">
                <a:latin typeface="Meiryo UI" panose="020B0604030504040204" pitchFamily="50" charset="-128"/>
                <a:ea typeface="Meiryo UI" panose="020B0604030504040204" pitchFamily="50" charset="-128"/>
              </a:rPr>
              <a:t>15</a:t>
            </a:r>
            <a:r>
              <a:rPr lang="ja-JP" altLang="en-US">
                <a:latin typeface="Meiryo UI" panose="020B0604030504040204" pitchFamily="50" charset="-128"/>
                <a:ea typeface="Meiryo UI" panose="020B0604030504040204" pitchFamily="50" charset="-128"/>
              </a:rPr>
              <a:t>歳以上の割合は、</a:t>
            </a:r>
            <a:r>
              <a:rPr lang="en-US" altLang="ja-JP">
                <a:latin typeface="Meiryo UI" panose="020B0604030504040204" pitchFamily="50" charset="-128"/>
                <a:ea typeface="Meiryo UI" panose="020B0604030504040204" pitchFamily="50" charset="-128"/>
              </a:rPr>
              <a:t>2010</a:t>
            </a:r>
            <a:r>
              <a:rPr lang="ja-JP" altLang="en-US">
                <a:latin typeface="Meiryo UI" panose="020B0604030504040204" pitchFamily="50" charset="-128"/>
                <a:ea typeface="Meiryo UI" panose="020B0604030504040204" pitchFamily="50" charset="-128"/>
              </a:rPr>
              <a:t>年のピーク時には</a:t>
            </a:r>
            <a:r>
              <a:rPr lang="en-US" altLang="ja-JP">
                <a:latin typeface="Meiryo UI" panose="020B0604030504040204" pitchFamily="50" charset="-128"/>
                <a:ea typeface="Meiryo UI" panose="020B0604030504040204" pitchFamily="50" charset="-128"/>
              </a:rPr>
              <a:t>52.8</a:t>
            </a:r>
            <a:r>
              <a:rPr lang="ja-JP" altLang="en-US">
                <a:latin typeface="Meiryo UI" panose="020B0604030504040204" pitchFamily="50" charset="-128"/>
                <a:ea typeface="Meiryo UI" panose="020B0604030504040204" pitchFamily="50" charset="-128"/>
              </a:rPr>
              <a:t>％となり、その後</a:t>
            </a:r>
            <a:r>
              <a:rPr lang="en-US" altLang="ja-JP">
                <a:latin typeface="Meiryo UI" panose="020B0604030504040204" pitchFamily="50" charset="-128"/>
                <a:ea typeface="Meiryo UI" panose="020B0604030504040204" pitchFamily="50" charset="-128"/>
              </a:rPr>
              <a:t>2014</a:t>
            </a:r>
            <a:r>
              <a:rPr lang="ja-JP" altLang="en-US">
                <a:latin typeface="Meiryo UI" panose="020B0604030504040204" pitchFamily="50" charset="-128"/>
                <a:ea typeface="Meiryo UI" panose="020B0604030504040204" pitchFamily="50" charset="-128"/>
              </a:rPr>
              <a:t>年まで減少していますが、最近は上昇傾向にあります。</a:t>
            </a:r>
          </a:p>
        </p:txBody>
      </p:sp>
      <p:sp>
        <p:nvSpPr>
          <p:cNvPr id="504836" name="スライド番号プレースホルダー 3">
            <a:extLst>
              <a:ext uri="{FF2B5EF4-FFF2-40B4-BE49-F238E27FC236}">
                <a16:creationId xmlns:a16="http://schemas.microsoft.com/office/drawing/2014/main" id="{3B6961EA-E7B1-F978-369F-61B332091D17}"/>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819C3092-5F59-40B0-ACE6-43B2BE9FF67D}" type="slidenum">
              <a:rPr lang="en-US" altLang="ja-JP" sz="1300">
                <a:solidFill>
                  <a:srgbClr val="000000"/>
                </a:solidFill>
                <a:latin typeface="Calibri" panose="020F0502020204030204" pitchFamily="34" charset="0"/>
              </a:rPr>
              <a:pPr algn="r"/>
              <a:t>33</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72C25C09-4569-0629-73A2-E3ACA7CC49E3}"/>
              </a:ext>
            </a:extLst>
          </p:cNvPr>
          <p:cNvSpPr>
            <a:spLocks noGrp="1" noChangeArrowheads="1"/>
          </p:cNvSpPr>
          <p:nvPr>
            <p:ph type="sldNum" sz="quarter" idx="5"/>
          </p:nvPr>
        </p:nvSpPr>
        <p:spPr>
          <a:ln/>
        </p:spPr>
        <p:txBody>
          <a:bodyPr/>
          <a:lstStyle/>
          <a:p>
            <a:fld id="{38E0373C-EC8D-4F66-8EB2-095AB956E03D}" type="slidenum">
              <a:rPr lang="en-US" altLang="ja-JP"/>
              <a:pPr/>
              <a:t>34</a:t>
            </a:fld>
            <a:endParaRPr lang="en-US" altLang="ja-JP"/>
          </a:p>
        </p:txBody>
      </p:sp>
      <p:sp>
        <p:nvSpPr>
          <p:cNvPr id="506882" name="スライド イメージ プレースホルダー 1">
            <a:extLst>
              <a:ext uri="{FF2B5EF4-FFF2-40B4-BE49-F238E27FC236}">
                <a16:creationId xmlns:a16="http://schemas.microsoft.com/office/drawing/2014/main" id="{8AE1A0B8-7402-2507-7E6C-00FB6D7D2FCC}"/>
              </a:ext>
            </a:extLst>
          </p:cNvPr>
          <p:cNvSpPr>
            <a:spLocks noGrp="1" noRot="1" noChangeAspect="1" noTextEdit="1"/>
          </p:cNvSpPr>
          <p:nvPr>
            <p:ph type="sldImg"/>
          </p:nvPr>
        </p:nvSpPr>
        <p:spPr>
          <a:xfrm>
            <a:off x="938213" y="750888"/>
            <a:ext cx="5011737" cy="3759200"/>
          </a:xfrm>
          <a:ln/>
        </p:spPr>
      </p:sp>
      <p:sp>
        <p:nvSpPr>
          <p:cNvPr id="506883" name="ノート プレースホルダー 2">
            <a:extLst>
              <a:ext uri="{FF2B5EF4-FFF2-40B4-BE49-F238E27FC236}">
                <a16:creationId xmlns:a16="http://schemas.microsoft.com/office/drawing/2014/main" id="{AD49AE90-66EE-EED0-F369-768E48E36DCF}"/>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現在、国立感染症研究所では、</a:t>
            </a:r>
            <a:r>
              <a:rPr lang="en-US" altLang="ja-JP">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年毎に全国の保健所に依頼する形で各年齢層での血清を幅広く集め、年齢別の抗体保有状況を調べています。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　</a:t>
            </a:r>
            <a:r>
              <a:rPr lang="en-US" altLang="ja-JP">
                <a:latin typeface="Meiryo UI" panose="020B0604030504040204" pitchFamily="50" charset="-128"/>
                <a:ea typeface="Meiryo UI" panose="020B0604030504040204" pitchFamily="50" charset="-128"/>
              </a:rPr>
              <a:t>2013</a:t>
            </a:r>
            <a:r>
              <a:rPr lang="ja-JP" altLang="en-US">
                <a:latin typeface="Meiryo UI" panose="020B0604030504040204" pitchFamily="50" charset="-128"/>
                <a:ea typeface="Meiryo UI" panose="020B0604030504040204" pitchFamily="50" charset="-128"/>
              </a:rPr>
              <a:t>年の結果では、予防に必要とされる</a:t>
            </a:r>
            <a:r>
              <a:rPr lang="en-US" altLang="ja-JP">
                <a:latin typeface="Meiryo UI" panose="020B0604030504040204" pitchFamily="50" charset="-128"/>
                <a:ea typeface="Meiryo UI" panose="020B0604030504040204" pitchFamily="50" charset="-128"/>
              </a:rPr>
              <a:t>10EU/mL</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ELISA</a:t>
            </a:r>
            <a:r>
              <a:rPr lang="ja-JP" altLang="en-US">
                <a:latin typeface="Meiryo UI" panose="020B0604030504040204" pitchFamily="50" charset="-128"/>
                <a:ea typeface="Meiryo UI" panose="020B0604030504040204" pitchFamily="50" charset="-128"/>
              </a:rPr>
              <a:t>単位</a:t>
            </a:r>
            <a:r>
              <a:rPr lang="en-US" altLang="ja-JP">
                <a:latin typeface="Meiryo UI" panose="020B0604030504040204" pitchFamily="50" charset="-128"/>
                <a:ea typeface="Meiryo UI" panose="020B0604030504040204" pitchFamily="50" charset="-128"/>
              </a:rPr>
              <a:t>)</a:t>
            </a:r>
            <a:r>
              <a:rPr lang="ja-JP" altLang="en-US">
                <a:latin typeface="Meiryo UI" panose="020B0604030504040204" pitchFamily="50" charset="-128"/>
                <a:ea typeface="Meiryo UI" panose="020B0604030504040204" pitchFamily="50" charset="-128"/>
              </a:rPr>
              <a:t>以上の抗</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抗体保有率が生後</a:t>
            </a:r>
            <a:r>
              <a:rPr lang="en-US" altLang="ja-JP">
                <a:latin typeface="Meiryo UI" panose="020B0604030504040204" pitchFamily="50" charset="-128"/>
                <a:ea typeface="Meiryo UI" panose="020B0604030504040204" pitchFamily="50" charset="-128"/>
              </a:rPr>
              <a:t>6</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カ月で最も高くなっています。これは、ワクチン接種による上昇と考えられます。</a:t>
            </a:r>
          </a:p>
          <a:p>
            <a:pPr>
              <a:spcBef>
                <a:spcPct val="0"/>
              </a:spcBef>
            </a:pPr>
            <a:r>
              <a:rPr lang="en-US" altLang="ja-JP">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歳くらいになると</a:t>
            </a:r>
            <a:r>
              <a:rPr lang="en-US" altLang="ja-JP">
                <a:latin typeface="Meiryo UI" panose="020B0604030504040204" pitchFamily="50" charset="-128"/>
                <a:ea typeface="Meiryo UI" panose="020B0604030504040204" pitchFamily="50" charset="-128"/>
              </a:rPr>
              <a:t>30</a:t>
            </a:r>
            <a:r>
              <a:rPr lang="ja-JP" altLang="en-US">
                <a:latin typeface="Meiryo UI" panose="020B0604030504040204" pitchFamily="50" charset="-128"/>
                <a:ea typeface="Meiryo UI" panose="020B0604030504040204" pitchFamily="50" charset="-128"/>
              </a:rPr>
              <a:t>％以下まで落ちてしまいます。ところが、</a:t>
            </a:r>
            <a:r>
              <a:rPr lang="en-US" altLang="ja-JP">
                <a:latin typeface="Meiryo UI" panose="020B0604030504040204" pitchFamily="50" charset="-128"/>
                <a:ea typeface="Meiryo UI" panose="020B0604030504040204" pitchFamily="50" charset="-128"/>
              </a:rPr>
              <a:t>6</a:t>
            </a:r>
            <a:r>
              <a:rPr lang="ja-JP" altLang="en-US">
                <a:latin typeface="Meiryo UI" panose="020B0604030504040204" pitchFamily="50" charset="-128"/>
                <a:ea typeface="Meiryo UI" panose="020B0604030504040204" pitchFamily="50" charset="-128"/>
              </a:rPr>
              <a:t>歳以降はワクチン接種をしていないにもかかわらず抗体価が上昇しており、百日咳の感染が推察されています。さらに、</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歳頃にも段階的な上昇が認められることから、ここでも感染していることが考えられます。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この抗体保有状況からは、</a:t>
            </a:r>
            <a:r>
              <a:rPr lang="en-US" altLang="ja-JP">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6</a:t>
            </a:r>
            <a:r>
              <a:rPr lang="ja-JP" altLang="en-US">
                <a:latin typeface="Meiryo UI" panose="020B0604030504040204" pitchFamily="50" charset="-128"/>
                <a:ea typeface="Meiryo UI" panose="020B0604030504040204" pitchFamily="50" charset="-128"/>
              </a:rPr>
              <a:t>歳頃と</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12</a:t>
            </a:r>
            <a:r>
              <a:rPr lang="ja-JP" altLang="en-US">
                <a:latin typeface="Meiryo UI" panose="020B0604030504040204" pitchFamily="50" charset="-128"/>
                <a:ea typeface="Meiryo UI" panose="020B0604030504040204" pitchFamily="50" charset="-128"/>
              </a:rPr>
              <a:t>歳頃にワクチンを接種することで感染のリスクを抑えることができると考えられますが、残念ながら、日本ではこの年齢での定期接種の機会がないので、このため</a:t>
            </a:r>
            <a:r>
              <a:rPr lang="en-US" altLang="ja-JP">
                <a:latin typeface="Meiryo UI" panose="020B0604030504040204" pitchFamily="50" charset="-128"/>
                <a:ea typeface="Meiryo UI" panose="020B0604030504040204" pitchFamily="50" charset="-128"/>
              </a:rPr>
              <a:t>5</a:t>
            </a:r>
            <a:r>
              <a:rPr lang="ja-JP" altLang="en-US">
                <a:latin typeface="Meiryo UI" panose="020B0604030504040204" pitchFamily="50" charset="-128"/>
                <a:ea typeface="Meiryo UI" panose="020B0604030504040204" pitchFamily="50" charset="-128"/>
              </a:rPr>
              <a:t>歳以上の患者が増えていると考えられています。</a:t>
            </a:r>
          </a:p>
        </p:txBody>
      </p:sp>
      <p:sp>
        <p:nvSpPr>
          <p:cNvPr id="506884" name="スライド番号プレースホルダー 3">
            <a:extLst>
              <a:ext uri="{FF2B5EF4-FFF2-40B4-BE49-F238E27FC236}">
                <a16:creationId xmlns:a16="http://schemas.microsoft.com/office/drawing/2014/main" id="{B3882103-1794-C203-87E1-6B1A0C07A7A1}"/>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761AF86B-6974-4851-8838-8A86466DCDA9}" type="slidenum">
              <a:rPr lang="en-US" altLang="ja-JP" sz="1300">
                <a:latin typeface="Calibri" panose="020F0502020204030204" pitchFamily="34" charset="0"/>
              </a:rPr>
              <a:pPr algn="r"/>
              <a:t>34</a:t>
            </a:fld>
            <a:endParaRPr lang="en-US" altLang="ja-JP" sz="130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35</a:t>
            </a:fld>
            <a:endParaRPr lang="en-US" altLang="ja-JP"/>
          </a:p>
        </p:txBody>
      </p:sp>
    </p:spTree>
    <p:extLst>
      <p:ext uri="{BB962C8B-B14F-4D97-AF65-F5344CB8AC3E}">
        <p14:creationId xmlns:p14="http://schemas.microsoft.com/office/powerpoint/2010/main" val="1102451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E1B4F772-56D8-401C-9A05-6DE113BE3E6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79CED6FA-C87E-456C-8378-93BDFEDC5338}" type="slidenum">
              <a:rPr lang="en-US" altLang="ja-JP" sz="1300"/>
              <a:pPr/>
              <a:t>36</a:t>
            </a:fld>
            <a:endParaRPr lang="en-US" altLang="ja-JP" sz="1300"/>
          </a:p>
        </p:txBody>
      </p:sp>
      <p:sp>
        <p:nvSpPr>
          <p:cNvPr id="37891" name="Rectangle 7">
            <a:extLst>
              <a:ext uri="{FF2B5EF4-FFF2-40B4-BE49-F238E27FC236}">
                <a16:creationId xmlns:a16="http://schemas.microsoft.com/office/drawing/2014/main" id="{2D613E9C-AD1B-4ECF-AB63-7CAEE5150BCE}"/>
              </a:ext>
            </a:extLst>
          </p:cNvPr>
          <p:cNvSpPr txBox="1">
            <a:spLocks noGrp="1" noChangeArrowheads="1"/>
          </p:cNvSpPr>
          <p:nvPr/>
        </p:nvSpPr>
        <p:spPr bwMode="auto">
          <a:xfrm>
            <a:off x="3809003" y="9374912"/>
            <a:ext cx="2896649" cy="45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42" tIns="45670" rIns="91342" bIns="45670" anchor="b"/>
          <a:lstStyle>
            <a:lvl1pPr defTabSz="954088">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954088">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954088">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954088">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954088">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954088"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a:fld id="{BAD28559-1329-45BA-9E84-56DC333E85E4}" type="slidenum">
              <a:rPr lang="ja-JP" altLang="ja-JP" sz="1300">
                <a:solidFill>
                  <a:srgbClr val="1F497D"/>
                </a:solidFill>
                <a:latin typeface="Arial" panose="020B0604020202020204" pitchFamily="34" charset="0"/>
              </a:rPr>
              <a:pPr algn="r"/>
              <a:t>36</a:t>
            </a:fld>
            <a:endParaRPr lang="ja-JP" altLang="ja-JP" sz="1300">
              <a:solidFill>
                <a:srgbClr val="1F497D"/>
              </a:solidFill>
              <a:latin typeface="Arial" panose="020B0604020202020204" pitchFamily="34" charset="0"/>
            </a:endParaRPr>
          </a:p>
        </p:txBody>
      </p:sp>
      <p:sp>
        <p:nvSpPr>
          <p:cNvPr id="37892" name="Rectangle 2">
            <a:extLst>
              <a:ext uri="{FF2B5EF4-FFF2-40B4-BE49-F238E27FC236}">
                <a16:creationId xmlns:a16="http://schemas.microsoft.com/office/drawing/2014/main" id="{071DD08F-BBF1-409E-BABF-17D8303FDD0F}"/>
              </a:ext>
            </a:extLst>
          </p:cNvPr>
          <p:cNvSpPr>
            <a:spLocks noGrp="1" noRot="1" noChangeAspect="1" noChangeArrowheads="1" noTextEdit="1"/>
          </p:cNvSpPr>
          <p:nvPr>
            <p:ph type="sldImg"/>
          </p:nvPr>
        </p:nvSpPr>
        <p:spPr>
          <a:xfrm>
            <a:off x="954088" y="762000"/>
            <a:ext cx="4878387" cy="3660775"/>
          </a:xfrm>
          <a:ln/>
        </p:spPr>
      </p:sp>
      <p:sp>
        <p:nvSpPr>
          <p:cNvPr id="37893" name="Rectangle 3">
            <a:extLst>
              <a:ext uri="{FF2B5EF4-FFF2-40B4-BE49-F238E27FC236}">
                <a16:creationId xmlns:a16="http://schemas.microsoft.com/office/drawing/2014/main" id="{013C9CF7-1BB4-47A5-A20A-D92ABBAC2799}"/>
              </a:ext>
            </a:extLst>
          </p:cNvPr>
          <p:cNvSpPr>
            <a:spLocks noGrp="1" noChangeArrowheads="1"/>
          </p:cNvSpPr>
          <p:nvPr>
            <p:ph type="body" idx="1"/>
          </p:nvPr>
        </p:nvSpPr>
        <p:spPr>
          <a:xfrm>
            <a:off x="913860" y="4724196"/>
            <a:ext cx="4953210" cy="4421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42" tIns="45670" rIns="91342" bIns="45670"/>
          <a:lstStyle/>
          <a:p>
            <a:pPr eaLnBrk="1" hangingPunct="1">
              <a:spcBef>
                <a:spcPct val="0"/>
              </a:spcBef>
            </a:pPr>
            <a:endParaRPr lang="ja-JP" altLang="ja-JP" sz="17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3</a:t>
            </a:fld>
            <a:endParaRPr lang="en-US" altLang="ja-JP"/>
          </a:p>
        </p:txBody>
      </p:sp>
    </p:spTree>
    <p:extLst>
      <p:ext uri="{BB962C8B-B14F-4D97-AF65-F5344CB8AC3E}">
        <p14:creationId xmlns:p14="http://schemas.microsoft.com/office/powerpoint/2010/main" val="1894522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D18A4B59-942C-4632-BABD-0C569BA485C5}"/>
              </a:ext>
            </a:extLst>
          </p:cNvPr>
          <p:cNvSpPr>
            <a:spLocks noGrp="1" noRot="1" noChangeAspect="1" noChangeArrowheads="1" noTextEdit="1"/>
          </p:cNvSpPr>
          <p:nvPr>
            <p:ph type="sldImg"/>
          </p:nvPr>
        </p:nvSpPr>
        <p:spPr>
          <a:ln/>
        </p:spPr>
      </p:sp>
      <p:sp>
        <p:nvSpPr>
          <p:cNvPr id="35843" name="ノート プレースホルダー 2">
            <a:extLst>
              <a:ext uri="{FF2B5EF4-FFF2-40B4-BE49-F238E27FC236}">
                <a16:creationId xmlns:a16="http://schemas.microsoft.com/office/drawing/2014/main" id="{59EB54DE-114C-4CF9-84C5-92D7DABA4FF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r>
              <a:rPr lang="ja-JP" altLang="en-US"/>
              <a:t>要望書の百日咳の部分の抽出</a:t>
            </a:r>
          </a:p>
        </p:txBody>
      </p:sp>
      <p:sp>
        <p:nvSpPr>
          <p:cNvPr id="35844" name="スライド番号プレースホルダー 3">
            <a:extLst>
              <a:ext uri="{FF2B5EF4-FFF2-40B4-BE49-F238E27FC236}">
                <a16:creationId xmlns:a16="http://schemas.microsoft.com/office/drawing/2014/main" id="{98D8FCDB-A94D-4242-ABF7-D292C777AA10}"/>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49ECDD34-A6E8-469F-BEEE-B0EEB394B889}" type="slidenum">
              <a:rPr lang="en-US" altLang="ja-JP" sz="1300"/>
              <a:pPr/>
              <a:t>38</a:t>
            </a:fld>
            <a:endParaRPr lang="en-US" altLang="ja-JP"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031">
            <a:extLst>
              <a:ext uri="{FF2B5EF4-FFF2-40B4-BE49-F238E27FC236}">
                <a16:creationId xmlns:a16="http://schemas.microsoft.com/office/drawing/2014/main" id="{EDBE73DA-B190-D48B-4A8B-D1141F0540D2}"/>
              </a:ext>
            </a:extLst>
          </p:cNvPr>
          <p:cNvSpPr>
            <a:spLocks noGrp="1" noChangeArrowheads="1"/>
          </p:cNvSpPr>
          <p:nvPr>
            <p:ph type="sldNum" sz="quarter" idx="5"/>
          </p:nvPr>
        </p:nvSpPr>
        <p:spPr>
          <a:ln/>
        </p:spPr>
        <p:txBody>
          <a:bodyPr/>
          <a:lstStyle/>
          <a:p>
            <a:fld id="{58BA3E30-076D-4368-AD08-1BFFFA75ACA2}" type="slidenum">
              <a:rPr lang="en-US" altLang="ja-JP"/>
              <a:pPr/>
              <a:t>39</a:t>
            </a:fld>
            <a:endParaRPr lang="en-US" altLang="ja-JP"/>
          </a:p>
        </p:txBody>
      </p:sp>
      <p:sp>
        <p:nvSpPr>
          <p:cNvPr id="517122" name="スライド イメージ プレースホルダー 1">
            <a:extLst>
              <a:ext uri="{FF2B5EF4-FFF2-40B4-BE49-F238E27FC236}">
                <a16:creationId xmlns:a16="http://schemas.microsoft.com/office/drawing/2014/main" id="{524A3C78-1FB8-5DB4-54D3-15F43C0210F5}"/>
              </a:ext>
            </a:extLst>
          </p:cNvPr>
          <p:cNvSpPr>
            <a:spLocks noGrp="1" noRot="1" noChangeAspect="1" noTextEdit="1"/>
          </p:cNvSpPr>
          <p:nvPr>
            <p:ph type="sldImg"/>
          </p:nvPr>
        </p:nvSpPr>
        <p:spPr>
          <a:xfrm>
            <a:off x="938213" y="750888"/>
            <a:ext cx="5011737" cy="3759200"/>
          </a:xfrm>
          <a:ln/>
        </p:spPr>
      </p:sp>
      <p:sp>
        <p:nvSpPr>
          <p:cNvPr id="3" name="ノート プレースホルダー 2">
            <a:extLst>
              <a:ext uri="{FF2B5EF4-FFF2-40B4-BE49-F238E27FC236}">
                <a16:creationId xmlns:a16="http://schemas.microsoft.com/office/drawing/2014/main" id="{FC019E84-2A3E-8F4A-55A8-16F107637018}"/>
              </a:ext>
            </a:extLst>
          </p:cNvPr>
          <p:cNvSpPr>
            <a:spLocks noGrp="1"/>
          </p:cNvSpPr>
          <p:nvPr>
            <p:ph type="body" idx="1"/>
          </p:nvPr>
        </p:nvSpPr>
        <p:spPr>
          <a:xfrm>
            <a:off x="688975" y="4760913"/>
            <a:ext cx="5510213" cy="4510087"/>
          </a:xfrm>
        </p:spPr>
        <p:txBody>
          <a:bodyPr lIns="96625" tIns="48312" rIns="96625" bIns="48312"/>
          <a:lstStyle/>
          <a:p>
            <a:pPr fontAlgn="auto">
              <a:spcBef>
                <a:spcPts val="0"/>
              </a:spcBef>
              <a:spcAft>
                <a:spcPts val="0"/>
              </a:spcAft>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解説</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p>
          <a:p>
            <a:pPr fontAlgn="auto">
              <a:spcBef>
                <a:spcPts val="0"/>
              </a:spcBef>
              <a:spcAft>
                <a:spcPts val="0"/>
              </a:spcAft>
              <a:defRPr/>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より百日咳は、全ての医師が届出を行う全数把握の対象疾患に変更されました。小児科定点からの届出基準では、定点でない医療機関での発生についてサーベイランスで見つかりにくいなどの問題がありました。</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医師は「病原体診断に基づいて百日咳を検査診断し、百日咳と診断した場合には、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日以内に全年齢で報告する」ことになります。</a:t>
            </a:r>
          </a:p>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診断基準は、従来まで臨床診断を中心とした診断でしたが、</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LAMP</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法による病原体遺伝子の検出、抗体の検出などによる診断が求められるようになりました。</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成人も含めた百日咳の対策を考える際に重要なことは、「百日咳が一体、日本でどういう状態になっているか。疫学や疾病負荷の実態はどうなっているのか」を正しく理解することで、これが適切に運用されれば日本の百日咳の現状をより正確に知ることができるようになります。</a:t>
            </a:r>
          </a:p>
          <a:p>
            <a:pPr fontAlgn="auto">
              <a:spcBef>
                <a:spcPts val="0"/>
              </a:spcBef>
              <a:spcAft>
                <a:spcPts val="0"/>
              </a:spcAft>
              <a:defRPr/>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7124" name="スライド番号プレースホルダー 3">
            <a:extLst>
              <a:ext uri="{FF2B5EF4-FFF2-40B4-BE49-F238E27FC236}">
                <a16:creationId xmlns:a16="http://schemas.microsoft.com/office/drawing/2014/main" id="{45FE7153-5DDF-58C7-6FCE-6D4AA5A12AAB}"/>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DD0E31DF-1AA8-4F26-969A-0F0229FE9335}" type="slidenum">
              <a:rPr lang="en-US" altLang="ja-JP" sz="1300">
                <a:solidFill>
                  <a:srgbClr val="000000"/>
                </a:solidFill>
                <a:latin typeface="Calibri" panose="020F0502020204030204" pitchFamily="34" charset="0"/>
              </a:rPr>
              <a:pPr algn="r"/>
              <a:t>39</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2FD50FB8-C7D8-16BA-B4DF-DFFE18A83E0D}"/>
              </a:ext>
            </a:extLst>
          </p:cNvPr>
          <p:cNvSpPr>
            <a:spLocks noGrp="1" noChangeArrowheads="1"/>
          </p:cNvSpPr>
          <p:nvPr>
            <p:ph type="sldNum" sz="quarter" idx="5"/>
          </p:nvPr>
        </p:nvSpPr>
        <p:spPr>
          <a:ln/>
        </p:spPr>
        <p:txBody>
          <a:bodyPr/>
          <a:lstStyle/>
          <a:p>
            <a:fld id="{1287D618-5CB0-4AD4-99E7-7F1024004E1C}" type="slidenum">
              <a:rPr lang="en-US" altLang="ja-JP"/>
              <a:pPr/>
              <a:t>40</a:t>
            </a:fld>
            <a:endParaRPr lang="en-US" altLang="ja-JP"/>
          </a:p>
        </p:txBody>
      </p:sp>
      <p:sp>
        <p:nvSpPr>
          <p:cNvPr id="502786" name="スライド イメージ プレースホルダー 1">
            <a:extLst>
              <a:ext uri="{FF2B5EF4-FFF2-40B4-BE49-F238E27FC236}">
                <a16:creationId xmlns:a16="http://schemas.microsoft.com/office/drawing/2014/main" id="{7E0A55FE-2E96-D4C4-D451-7CA9103E99E5}"/>
              </a:ext>
            </a:extLst>
          </p:cNvPr>
          <p:cNvSpPr>
            <a:spLocks noGrp="1" noRot="1" noChangeAspect="1" noTextEdit="1"/>
          </p:cNvSpPr>
          <p:nvPr>
            <p:ph type="sldImg"/>
          </p:nvPr>
        </p:nvSpPr>
        <p:spPr>
          <a:xfrm>
            <a:off x="938213" y="750888"/>
            <a:ext cx="5011737" cy="3759200"/>
          </a:xfrm>
          <a:ln/>
        </p:spPr>
      </p:sp>
      <p:sp>
        <p:nvSpPr>
          <p:cNvPr id="502787" name="ノート プレースホルダー 2">
            <a:extLst>
              <a:ext uri="{FF2B5EF4-FFF2-40B4-BE49-F238E27FC236}">
                <a16:creationId xmlns:a16="http://schemas.microsoft.com/office/drawing/2014/main" id="{BD9F441B-5771-639D-9985-33764D9AE6D3}"/>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日本国内の百日咳予防の課題について説明致します。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日本国内の百日咳患者数は、小児科定点報告にもかかわらず。近年では思春期や成人の患者数の割合が増えています。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この状況下で、特に問題となるのが、思春期や成人が生後</a:t>
            </a:r>
            <a:r>
              <a:rPr lang="en-US" altLang="ja-JP">
                <a:latin typeface="Meiryo UI" panose="020B0604030504040204" pitchFamily="50" charset="-128"/>
                <a:ea typeface="Meiryo UI" panose="020B0604030504040204" pitchFamily="50" charset="-128"/>
              </a:rPr>
              <a:t>3</a:t>
            </a:r>
            <a:r>
              <a:rPr lang="ja-JP" altLang="en-US">
                <a:latin typeface="Meiryo UI" panose="020B0604030504040204" pitchFamily="50" charset="-128"/>
                <a:ea typeface="Meiryo UI" panose="020B0604030504040204" pitchFamily="50" charset="-128"/>
              </a:rPr>
              <a:t>か月未満のワクチン未接種の乳児への感染源になり得るという点です。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国内では生後</a:t>
            </a:r>
            <a:r>
              <a:rPr lang="en-US" altLang="ja-JP">
                <a:latin typeface="Meiryo UI" panose="020B0604030504040204" pitchFamily="50" charset="-128"/>
                <a:ea typeface="Meiryo UI" panose="020B0604030504040204" pitchFamily="50" charset="-128"/>
              </a:rPr>
              <a:t>3</a:t>
            </a:r>
            <a:r>
              <a:rPr lang="ja-JP" altLang="en-US">
                <a:latin typeface="Meiryo UI" panose="020B0604030504040204" pitchFamily="50" charset="-128"/>
                <a:ea typeface="Meiryo UI" panose="020B0604030504040204" pitchFamily="50" charset="-128"/>
              </a:rPr>
              <a:t>カ月未満の乳児は、ワクチンによって免疫をつけることができないために、入院、場合によっては亡くなったりすることもあります。</a:t>
            </a:r>
          </a:p>
          <a:p>
            <a:pPr>
              <a:spcBef>
                <a:spcPct val="0"/>
              </a:spcBef>
            </a:pPr>
            <a:r>
              <a:rPr lang="ja-JP" altLang="en-US">
                <a:latin typeface="Meiryo UI" panose="020B0604030504040204" pitchFamily="50" charset="-128"/>
                <a:ea typeface="Meiryo UI" panose="020B0604030504040204" pitchFamily="50" charset="-128"/>
              </a:rPr>
              <a:t>百日咳は、子どもたちだけの病気ではなくて大人の病気に変わってきたということ、その大人がワクチン未接種児への感染源になることがあるため、この世代の百日咳対策が課題となっています。</a:t>
            </a:r>
          </a:p>
          <a:p>
            <a:pPr>
              <a:spcBef>
                <a:spcPct val="0"/>
              </a:spcBef>
            </a:pPr>
            <a:endParaRPr lang="en-US" altLang="ja-JP">
              <a:latin typeface="Meiryo UI" panose="020B0604030504040204" pitchFamily="50" charset="-128"/>
              <a:ea typeface="Meiryo UI" panose="020B0604030504040204" pitchFamily="50" charset="-128"/>
            </a:endParaRPr>
          </a:p>
        </p:txBody>
      </p:sp>
      <p:sp>
        <p:nvSpPr>
          <p:cNvPr id="502788" name="スライド番号プレースホルダー 3">
            <a:extLst>
              <a:ext uri="{FF2B5EF4-FFF2-40B4-BE49-F238E27FC236}">
                <a16:creationId xmlns:a16="http://schemas.microsoft.com/office/drawing/2014/main" id="{B8B21D11-FEE4-FF9A-CDBE-35EF28B4E863}"/>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8C0CC804-7E72-4896-8E73-4B32A861E608}" type="slidenum">
              <a:rPr lang="en-US" altLang="ja-JP" sz="1300">
                <a:latin typeface="Calibri" panose="020F0502020204030204" pitchFamily="34" charset="0"/>
              </a:rPr>
              <a:pPr algn="r"/>
              <a:t>40</a:t>
            </a:fld>
            <a:endParaRPr lang="en-US" altLang="ja-JP" sz="130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174FBDA1-AD04-6479-2557-F55F0FE730E7}"/>
              </a:ext>
            </a:extLst>
          </p:cNvPr>
          <p:cNvSpPr>
            <a:spLocks noGrp="1" noChangeArrowheads="1"/>
          </p:cNvSpPr>
          <p:nvPr>
            <p:ph type="sldNum" sz="quarter" idx="5"/>
          </p:nvPr>
        </p:nvSpPr>
        <p:spPr>
          <a:ln/>
        </p:spPr>
        <p:txBody>
          <a:bodyPr/>
          <a:lstStyle/>
          <a:p>
            <a:fld id="{96CC0827-F350-4FED-B7F6-4E8816F2E3D5}" type="slidenum">
              <a:rPr lang="en-US" altLang="ja-JP"/>
              <a:pPr/>
              <a:t>42</a:t>
            </a:fld>
            <a:endParaRPr lang="en-US" altLang="ja-JP"/>
          </a:p>
        </p:txBody>
      </p:sp>
      <p:sp>
        <p:nvSpPr>
          <p:cNvPr id="475138" name="Rectangle 2">
            <a:extLst>
              <a:ext uri="{FF2B5EF4-FFF2-40B4-BE49-F238E27FC236}">
                <a16:creationId xmlns:a16="http://schemas.microsoft.com/office/drawing/2014/main" id="{F7FD990A-52A6-D530-33B7-031421CCDE1B}"/>
              </a:ext>
            </a:extLst>
          </p:cNvPr>
          <p:cNvSpPr>
            <a:spLocks noGrp="1" noRot="1" noChangeAspect="1" noChangeArrowheads="1" noTextEdit="1"/>
          </p:cNvSpPr>
          <p:nvPr>
            <p:ph type="sldImg"/>
          </p:nvPr>
        </p:nvSpPr>
        <p:spPr>
          <a:xfrm>
            <a:off x="939800" y="762000"/>
            <a:ext cx="4978400" cy="3733800"/>
          </a:xfrm>
          <a:ln/>
        </p:spPr>
      </p:sp>
      <p:sp>
        <p:nvSpPr>
          <p:cNvPr id="475139" name="Rectangle 3">
            <a:extLst>
              <a:ext uri="{FF2B5EF4-FFF2-40B4-BE49-F238E27FC236}">
                <a16:creationId xmlns:a16="http://schemas.microsoft.com/office/drawing/2014/main" id="{7E4E7CB4-425B-BA70-9953-77D8D053460D}"/>
              </a:ext>
            </a:extLst>
          </p:cNvPr>
          <p:cNvSpPr>
            <a:spLocks noGrp="1" noChangeArrowheads="1"/>
          </p:cNvSpPr>
          <p:nvPr>
            <p:ph type="body" idx="1"/>
          </p:nvPr>
        </p:nvSpPr>
        <p:spPr>
          <a:xfrm>
            <a:off x="914400" y="4724400"/>
            <a:ext cx="5029200" cy="4572000"/>
          </a:xfrm>
        </p:spPr>
        <p:txBody>
          <a:bodyPr/>
          <a:lstStyle/>
          <a:p>
            <a:r>
              <a:rPr lang="en-US" altLang="ja-JP"/>
              <a:t>69kD</a:t>
            </a:r>
            <a:r>
              <a:rPr lang="ja-JP" altLang="en-US"/>
              <a:t>はパータクチンともいう。</a:t>
            </a:r>
          </a:p>
          <a:p>
            <a:r>
              <a:rPr lang="en-US" altLang="ja-JP"/>
              <a:t>Boostrix</a:t>
            </a:r>
            <a:r>
              <a:rPr lang="ja-JP" altLang="en-US"/>
              <a:t>と</a:t>
            </a:r>
            <a:r>
              <a:rPr lang="en-US" altLang="ja-JP"/>
              <a:t>Adacel</a:t>
            </a:r>
            <a:r>
              <a:rPr lang="ja-JP" altLang="en-US"/>
              <a:t>を比較すると、百日咳の量が</a:t>
            </a:r>
            <a:r>
              <a:rPr lang="en-US" altLang="ja-JP"/>
              <a:t>Adacel</a:t>
            </a:r>
            <a:r>
              <a:rPr lang="ja-JP" altLang="en-US"/>
              <a:t>が少ない。</a:t>
            </a:r>
          </a:p>
          <a:p>
            <a:r>
              <a:rPr lang="ja-JP" altLang="en-US"/>
              <a:t>スクエアキッズは、</a:t>
            </a:r>
            <a:r>
              <a:rPr lang="en-US" altLang="ja-JP"/>
              <a:t>Sano</a:t>
            </a:r>
            <a:r>
              <a:rPr lang="ja-JP" altLang="en-US"/>
              <a:t>ふぃの</a:t>
            </a:r>
            <a:r>
              <a:rPr lang="en-US" altLang="ja-JP"/>
              <a:t>Quadracel</a:t>
            </a:r>
            <a:r>
              <a:rPr lang="ja-JP" altLang="en-US"/>
              <a:t>に似ている。</a:t>
            </a:r>
          </a:p>
          <a:p>
            <a:r>
              <a:rPr lang="ja-JP" altLang="en-US"/>
              <a:t>ビケンのテトラビックは、</a:t>
            </a:r>
            <a:r>
              <a:rPr lang="en-US" altLang="ja-JP"/>
              <a:t>GSK</a:t>
            </a:r>
            <a:r>
              <a:rPr lang="ja-JP" altLang="en-US"/>
              <a:t>の</a:t>
            </a:r>
            <a:r>
              <a:rPr lang="en-US" altLang="ja-JP"/>
              <a:t>Infanrix</a:t>
            </a:r>
            <a:r>
              <a:rPr lang="ja-JP" altLang="en-US"/>
              <a:t>に組成が似ている。</a:t>
            </a:r>
          </a:p>
          <a:p>
            <a:endParaRPr lang="en-US" altLang="ja-JP"/>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5B7AA13F-E2BE-42FB-BBA8-4B786F0D55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06124">
              <a:defRPr kumimoji="1" sz="2700">
                <a:solidFill>
                  <a:schemeClr val="tx1"/>
                </a:solidFill>
                <a:latin typeface="Tahoma" panose="020B0604030504040204" pitchFamily="34" charset="0"/>
                <a:ea typeface="ＭＳ Ｐゴシック" panose="020B0600070205080204" pitchFamily="50" charset="-128"/>
              </a:defRPr>
            </a:lvl1pPr>
            <a:lvl2pPr marL="711519" indent="-273661" defTabSz="906124">
              <a:defRPr kumimoji="1" sz="2700">
                <a:solidFill>
                  <a:schemeClr val="tx1"/>
                </a:solidFill>
                <a:latin typeface="Tahoma" panose="020B0604030504040204" pitchFamily="34" charset="0"/>
                <a:ea typeface="ＭＳ Ｐゴシック" panose="020B0600070205080204" pitchFamily="50" charset="-128"/>
              </a:defRPr>
            </a:lvl2pPr>
            <a:lvl3pPr marL="1094645" indent="-218929" defTabSz="906124">
              <a:defRPr kumimoji="1" sz="2700">
                <a:solidFill>
                  <a:schemeClr val="tx1"/>
                </a:solidFill>
                <a:latin typeface="Tahoma" panose="020B0604030504040204" pitchFamily="34" charset="0"/>
                <a:ea typeface="ＭＳ Ｐゴシック" panose="020B0600070205080204" pitchFamily="50" charset="-128"/>
              </a:defRPr>
            </a:lvl3pPr>
            <a:lvl4pPr marL="1532503" indent="-218929" defTabSz="906124">
              <a:defRPr kumimoji="1" sz="2700">
                <a:solidFill>
                  <a:schemeClr val="tx1"/>
                </a:solidFill>
                <a:latin typeface="Tahoma" panose="020B0604030504040204" pitchFamily="34" charset="0"/>
                <a:ea typeface="ＭＳ Ｐゴシック" panose="020B0600070205080204" pitchFamily="50" charset="-128"/>
              </a:defRPr>
            </a:lvl4pPr>
            <a:lvl5pPr marL="1970361" indent="-218929" defTabSz="906124">
              <a:defRPr kumimoji="1" sz="2700">
                <a:solidFill>
                  <a:schemeClr val="tx1"/>
                </a:solidFill>
                <a:latin typeface="Tahoma" panose="020B0604030504040204" pitchFamily="34" charset="0"/>
                <a:ea typeface="ＭＳ Ｐゴシック" panose="020B0600070205080204" pitchFamily="50" charset="-128"/>
              </a:defRPr>
            </a:lvl5pPr>
            <a:lvl6pPr marL="2408220"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6pPr>
            <a:lvl7pPr marL="2846078"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7pPr>
            <a:lvl8pPr marL="3283936"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8pPr>
            <a:lvl9pPr marL="3721794" indent="-218929" defTabSz="906124" eaLnBrk="0" fontAlgn="base" hangingPunct="0">
              <a:spcBef>
                <a:spcPct val="0"/>
              </a:spcBef>
              <a:spcAft>
                <a:spcPct val="0"/>
              </a:spcAft>
              <a:defRPr kumimoji="1" sz="2700">
                <a:solidFill>
                  <a:schemeClr val="tx1"/>
                </a:solidFill>
                <a:latin typeface="Tahoma" panose="020B0604030504040204" pitchFamily="34" charset="0"/>
                <a:ea typeface="ＭＳ Ｐゴシック" panose="020B0600070205080204" pitchFamily="50" charset="-128"/>
              </a:defRPr>
            </a:lvl9pPr>
          </a:lstStyle>
          <a:p>
            <a:fld id="{E3E570D6-42DF-4DB4-B398-80F7BF7D2BE5}" type="slidenum">
              <a:rPr lang="en-US" altLang="ja-JP" sz="1300"/>
              <a:pPr/>
              <a:t>44</a:t>
            </a:fld>
            <a:endParaRPr lang="en-US" altLang="ja-JP" sz="1300"/>
          </a:p>
        </p:txBody>
      </p:sp>
      <p:sp>
        <p:nvSpPr>
          <p:cNvPr id="46083" name="スライド イメージ プレースホルダー 1">
            <a:extLst>
              <a:ext uri="{FF2B5EF4-FFF2-40B4-BE49-F238E27FC236}">
                <a16:creationId xmlns:a16="http://schemas.microsoft.com/office/drawing/2014/main" id="{C7579DCA-3E00-4699-95BD-60449018CD2B}"/>
              </a:ext>
            </a:extLst>
          </p:cNvPr>
          <p:cNvSpPr>
            <a:spLocks noGrp="1" noRot="1" noChangeAspect="1" noChangeArrowheads="1" noTextEdit="1"/>
          </p:cNvSpPr>
          <p:nvPr>
            <p:ph type="sldImg"/>
          </p:nvPr>
        </p:nvSpPr>
        <p:spPr>
          <a:xfrm>
            <a:off x="917575" y="746125"/>
            <a:ext cx="4972050" cy="3729038"/>
          </a:xfrm>
          <a:ln/>
        </p:spPr>
      </p:sp>
      <p:sp>
        <p:nvSpPr>
          <p:cNvPr id="46084" name="ノート プレースホルダー 2">
            <a:extLst>
              <a:ext uri="{FF2B5EF4-FFF2-40B4-BE49-F238E27FC236}">
                <a16:creationId xmlns:a16="http://schemas.microsoft.com/office/drawing/2014/main" id="{AB88FC81-5456-418F-8762-7ED7F7CE4403}"/>
              </a:ext>
            </a:extLst>
          </p:cNvPr>
          <p:cNvSpPr>
            <a:spLocks noGrp="1"/>
          </p:cNvSpPr>
          <p:nvPr>
            <p:ph type="body" idx="1"/>
          </p:nvPr>
        </p:nvSpPr>
        <p:spPr>
          <a:xfrm>
            <a:off x="680502" y="4721135"/>
            <a:ext cx="5445520" cy="44731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38" tIns="47817" rIns="95638" bIns="47817"/>
          <a:lstStyle/>
          <a:p>
            <a:pPr eaLnBrk="1" hangingPunct="1">
              <a:spcBef>
                <a:spcPct val="0"/>
              </a:spcBef>
            </a:pPr>
            <a:r>
              <a:rPr lang="en-US" altLang="ja-JP" sz="1000">
                <a:latin typeface="Meiryo UI" panose="020B0604030504040204" pitchFamily="50" charset="-128"/>
                <a:ea typeface="Meiryo UI" panose="020B0604030504040204" pitchFamily="50" charset="-128"/>
              </a:rPr>
              <a:t>【</a:t>
            </a:r>
            <a:r>
              <a:rPr lang="ja-JP" altLang="en-US" sz="1000">
                <a:latin typeface="Meiryo UI" panose="020B0604030504040204" pitchFamily="50" charset="-128"/>
                <a:ea typeface="Meiryo UI" panose="020B0604030504040204" pitchFamily="50" charset="-128"/>
              </a:rPr>
              <a:t>解説</a:t>
            </a:r>
            <a:r>
              <a:rPr lang="en-US" altLang="ja-JP" sz="1000">
                <a:latin typeface="Meiryo UI" panose="020B0604030504040204" pitchFamily="50" charset="-128"/>
                <a:ea typeface="Meiryo UI" panose="020B0604030504040204" pitchFamily="50" charset="-128"/>
              </a:rPr>
              <a:t>】</a:t>
            </a:r>
          </a:p>
          <a:p>
            <a:pPr eaLnBrk="1" hangingPunct="1">
              <a:spcBef>
                <a:spcPct val="0"/>
              </a:spcBef>
            </a:pPr>
            <a:r>
              <a:rPr lang="ja-JP" altLang="en-US" sz="1000">
                <a:latin typeface="Meiryo UI" panose="020B0604030504040204" pitchFamily="50" charset="-128"/>
                <a:ea typeface="Meiryo UI" panose="020B0604030504040204" pitchFamily="50" charset="-128"/>
              </a:rPr>
              <a:t>こちらは、</a:t>
            </a:r>
            <a:r>
              <a:rPr lang="zh-TW" altLang="en-US" sz="1000">
                <a:latin typeface="Meiryo UI" panose="020B0604030504040204" pitchFamily="50" charset="-128"/>
                <a:ea typeface="Meiryo UI" panose="020B0604030504040204" pitchFamily="50" charset="-128"/>
              </a:rPr>
              <a:t>年齢群別</a:t>
            </a:r>
            <a:r>
              <a:rPr lang="ja-JP" altLang="en-US" sz="1000">
                <a:latin typeface="Meiryo UI" panose="020B0604030504040204" pitchFamily="50" charset="-128"/>
                <a:ea typeface="Meiryo UI" panose="020B0604030504040204" pitchFamily="50" charset="-128"/>
              </a:rPr>
              <a:t>の百日せきワクチン</a:t>
            </a:r>
            <a:r>
              <a:rPr lang="zh-TW" altLang="en-US" sz="1000">
                <a:latin typeface="Meiryo UI" panose="020B0604030504040204" pitchFamily="50" charset="-128"/>
                <a:ea typeface="Meiryo UI" panose="020B0604030504040204" pitchFamily="50" charset="-128"/>
              </a:rPr>
              <a:t>接種歴別</a:t>
            </a:r>
            <a:r>
              <a:rPr lang="ja-JP" altLang="en-US" sz="1000">
                <a:latin typeface="Meiryo UI" panose="020B0604030504040204" pitchFamily="50" charset="-128"/>
                <a:ea typeface="Meiryo UI" panose="020B0604030504040204" pitchFamily="50" charset="-128"/>
              </a:rPr>
              <a:t>での</a:t>
            </a:r>
            <a:r>
              <a:rPr lang="zh-TW" altLang="en-US" sz="1000">
                <a:latin typeface="Meiryo UI" panose="020B0604030504040204" pitchFamily="50" charset="-128"/>
                <a:ea typeface="Meiryo UI" panose="020B0604030504040204" pitchFamily="50" charset="-128"/>
              </a:rPr>
              <a:t>百日咳症例報告数</a:t>
            </a:r>
            <a:r>
              <a:rPr lang="ja-JP" altLang="en-US" sz="1000">
                <a:latin typeface="Meiryo UI" panose="020B0604030504040204" pitchFamily="50" charset="-128"/>
                <a:ea typeface="Meiryo UI" panose="020B0604030504040204" pitchFamily="50" charset="-128"/>
              </a:rPr>
              <a:t>です。</a:t>
            </a:r>
          </a:p>
          <a:p>
            <a:pPr eaLnBrk="1" hangingPunct="1">
              <a:spcBef>
                <a:spcPct val="0"/>
              </a:spcBef>
            </a:pPr>
            <a:r>
              <a:rPr lang="en-US" altLang="ja-JP" sz="1000">
                <a:latin typeface="Meiryo UI" panose="020B0604030504040204" pitchFamily="50" charset="-128"/>
                <a:ea typeface="Meiryo UI" panose="020B0604030504040204" pitchFamily="50" charset="-128"/>
              </a:rPr>
              <a:t>9</a:t>
            </a:r>
            <a:r>
              <a:rPr lang="ja-JP" altLang="en-US" sz="1000">
                <a:latin typeface="Meiryo UI" panose="020B0604030504040204" pitchFamily="50" charset="-128"/>
                <a:ea typeface="Meiryo UI" panose="020B0604030504040204" pitchFamily="50" charset="-128"/>
              </a:rPr>
              <a:t>歳をピークとする学童期症例の大多数が百日咳含有ワクチン</a:t>
            </a:r>
            <a:r>
              <a:rPr lang="en-US" altLang="ja-JP" sz="1000">
                <a:latin typeface="Meiryo UI" panose="020B0604030504040204" pitchFamily="50" charset="-128"/>
                <a:ea typeface="Meiryo UI" panose="020B0604030504040204" pitchFamily="50" charset="-128"/>
              </a:rPr>
              <a:t>4</a:t>
            </a:r>
            <a:r>
              <a:rPr lang="ja-JP" altLang="en-US" sz="1000">
                <a:latin typeface="Meiryo UI" panose="020B0604030504040204" pitchFamily="50" charset="-128"/>
                <a:ea typeface="Meiryo UI" panose="020B0604030504040204" pitchFamily="50" charset="-128"/>
              </a:rPr>
              <a:t>回接種完了後となっています。</a:t>
            </a:r>
          </a:p>
          <a:p>
            <a:pPr eaLnBrk="1" hangingPunct="1">
              <a:spcBef>
                <a:spcPct val="0"/>
              </a:spcBef>
            </a:pPr>
            <a:r>
              <a:rPr lang="ja-JP" altLang="en-US" sz="1000">
                <a:latin typeface="Meiryo UI" panose="020B0604030504040204" pitchFamily="50" charset="-128"/>
                <a:ea typeface="Meiryo UI" panose="020B0604030504040204" pitchFamily="50" charset="-128"/>
              </a:rPr>
              <a:t>この年代への</a:t>
            </a:r>
            <a:r>
              <a:rPr lang="en-US" altLang="ja-JP" sz="1000">
                <a:latin typeface="Meiryo UI" panose="020B0604030504040204" pitchFamily="50" charset="-128"/>
                <a:ea typeface="Meiryo UI" panose="020B0604030504040204" pitchFamily="50" charset="-128"/>
              </a:rPr>
              <a:t>DPT</a:t>
            </a:r>
            <a:r>
              <a:rPr lang="ja-JP" altLang="en-US" sz="1000">
                <a:latin typeface="Meiryo UI" panose="020B0604030504040204" pitchFamily="50" charset="-128"/>
                <a:ea typeface="Meiryo UI" panose="020B0604030504040204" pitchFamily="50" charset="-128"/>
              </a:rPr>
              <a:t>ワクチンの追加接種により、　百日咳患者を減少することが可能と考えられる 。</a:t>
            </a:r>
          </a:p>
          <a:p>
            <a:pPr eaLnBrk="1" hangingPunct="1">
              <a:spcBef>
                <a:spcPct val="0"/>
              </a:spcBef>
            </a:pPr>
            <a:endParaRPr lang="ja-JP" altLang="en-US" sz="1000">
              <a:latin typeface="Meiryo UI" panose="020B0604030504040204" pitchFamily="50" charset="-128"/>
              <a:ea typeface="Meiryo UI" panose="020B0604030504040204" pitchFamily="50" charset="-128"/>
            </a:endParaRPr>
          </a:p>
          <a:p>
            <a:pPr eaLnBrk="1" hangingPunct="1">
              <a:spcBef>
                <a:spcPct val="0"/>
              </a:spcBef>
            </a:pPr>
            <a:r>
              <a:rPr lang="en-US" altLang="ja-JP" sz="1000">
                <a:latin typeface="Meiryo UI" panose="020B0604030504040204" pitchFamily="50" charset="-128"/>
                <a:ea typeface="Meiryo UI" panose="020B0604030504040204" pitchFamily="50" charset="-128"/>
                <a:hlinkClick r:id="rId3"/>
              </a:rPr>
              <a:t>https://www.niid.go.jp/niid/ja/pertussis-m/pertussis-idwrs/</a:t>
            </a:r>
            <a:r>
              <a:rPr lang="en-US" altLang="ja-JP" sz="1000">
                <a:latin typeface="Meiryo UI" panose="020B0604030504040204" pitchFamily="50" charset="-128"/>
                <a:ea typeface="Meiryo UI" panose="020B0604030504040204" pitchFamily="50" charset="-128"/>
              </a:rPr>
              <a:t> </a:t>
            </a:r>
          </a:p>
          <a:p>
            <a:pPr eaLnBrk="1" hangingPunct="1">
              <a:spcBef>
                <a:spcPct val="0"/>
              </a:spcBef>
            </a:pPr>
            <a:endParaRPr lang="en-US" altLang="ja-JP" sz="1000">
              <a:latin typeface="Meiryo UI" panose="020B0604030504040204" pitchFamily="50" charset="-128"/>
              <a:ea typeface="Meiryo UI" panose="020B0604030504040204" pitchFamily="50" charset="-128"/>
            </a:endParaRPr>
          </a:p>
          <a:p>
            <a:pPr eaLnBrk="1" hangingPunct="1">
              <a:spcBef>
                <a:spcPct val="0"/>
              </a:spcBef>
            </a:pPr>
            <a:endParaRPr lang="en-US" altLang="ja-JP" sz="1000">
              <a:latin typeface="Meiryo UI" panose="020B0604030504040204" pitchFamily="50" charset="-128"/>
              <a:ea typeface="Meiryo UI" panose="020B0604030504040204" pitchFamily="50" charset="-128"/>
            </a:endParaRPr>
          </a:p>
          <a:p>
            <a:pPr>
              <a:spcBef>
                <a:spcPct val="0"/>
              </a:spcBef>
            </a:pPr>
            <a:r>
              <a:rPr lang="ja-JP" altLang="en-US">
                <a:latin typeface="Tahoma" panose="020B0604030504040204" pitchFamily="34" charset="0"/>
                <a:ea typeface="ＭＳ Ｐゴシック" panose="020B0600070205080204" pitchFamily="50" charset="-128"/>
              </a:rPr>
              <a:t>出典：　国立感染症研究所　感染症流行予測事業　グラフ　百日咳</a:t>
            </a:r>
          </a:p>
          <a:p>
            <a:pPr>
              <a:spcBef>
                <a:spcPct val="0"/>
              </a:spcBef>
            </a:pPr>
            <a:r>
              <a:rPr lang="en-US" altLang="ja-JP">
                <a:latin typeface="Tahoma" panose="020B0604030504040204" pitchFamily="34" charset="0"/>
                <a:ea typeface="ＭＳ Ｐゴシック" panose="020B0600070205080204" pitchFamily="50" charset="-128"/>
              </a:rPr>
              <a:t>https://www.niid.go.jp/niid/ja/y-graphs/8815-pertussis-yosoku-year2018.html</a:t>
            </a:r>
          </a:p>
          <a:p>
            <a:pPr eaLnBrk="1" hangingPunct="1">
              <a:spcBef>
                <a:spcPct val="0"/>
              </a:spcBef>
            </a:pPr>
            <a:endParaRPr lang="en-US" altLang="ja-JP" sz="1000">
              <a:latin typeface="Meiryo UI" panose="020B0604030504040204" pitchFamily="50" charset="-128"/>
              <a:ea typeface="Meiryo UI" panose="020B0604030504040204" pitchFamily="50" charset="-128"/>
            </a:endParaRPr>
          </a:p>
        </p:txBody>
      </p:sp>
      <p:sp>
        <p:nvSpPr>
          <p:cNvPr id="46085" name="スライド番号プレースホルダー 3">
            <a:extLst>
              <a:ext uri="{FF2B5EF4-FFF2-40B4-BE49-F238E27FC236}">
                <a16:creationId xmlns:a16="http://schemas.microsoft.com/office/drawing/2014/main" id="{68363588-6929-4093-9CDA-9AFE4E587A24}"/>
              </a:ext>
            </a:extLst>
          </p:cNvPr>
          <p:cNvSpPr txBox="1">
            <a:spLocks noGrp="1"/>
          </p:cNvSpPr>
          <p:nvPr/>
        </p:nvSpPr>
        <p:spPr bwMode="auto">
          <a:xfrm>
            <a:off x="3855675" y="9440737"/>
            <a:ext cx="2950848" cy="495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38" tIns="47817" rIns="95638" bIns="47817" anchor="b"/>
          <a:lstStyle>
            <a:lvl1pPr defTabSz="1000125">
              <a:defRPr kumimoji="1" sz="2800">
                <a:solidFill>
                  <a:schemeClr val="tx1"/>
                </a:solidFill>
                <a:latin typeface="Tahoma" panose="020B0604030504040204" pitchFamily="34" charset="0"/>
                <a:ea typeface="ＭＳ Ｐゴシック" panose="020B0600070205080204" pitchFamily="50" charset="-128"/>
              </a:defRPr>
            </a:lvl1pPr>
            <a:lvl2pPr marL="774700" indent="-296863" defTabSz="1000125">
              <a:defRPr kumimoji="1" sz="2800">
                <a:solidFill>
                  <a:schemeClr val="tx1"/>
                </a:solidFill>
                <a:latin typeface="Tahoma" panose="020B0604030504040204" pitchFamily="34" charset="0"/>
                <a:ea typeface="ＭＳ Ｐゴシック" panose="020B0600070205080204" pitchFamily="50" charset="-128"/>
              </a:defRPr>
            </a:lvl2pPr>
            <a:lvl3pPr marL="1192213" indent="-238125" defTabSz="1000125">
              <a:defRPr kumimoji="1" sz="2800">
                <a:solidFill>
                  <a:schemeClr val="tx1"/>
                </a:solidFill>
                <a:latin typeface="Tahoma" panose="020B0604030504040204" pitchFamily="34" charset="0"/>
                <a:ea typeface="ＭＳ Ｐゴシック" panose="020B0600070205080204" pitchFamily="50" charset="-128"/>
              </a:defRPr>
            </a:lvl3pPr>
            <a:lvl4pPr marL="1670050" indent="-238125" defTabSz="1000125">
              <a:defRPr kumimoji="1" sz="2800">
                <a:solidFill>
                  <a:schemeClr val="tx1"/>
                </a:solidFill>
                <a:latin typeface="Tahoma" panose="020B0604030504040204" pitchFamily="34" charset="0"/>
                <a:ea typeface="ＭＳ Ｐゴシック" panose="020B0600070205080204" pitchFamily="50" charset="-128"/>
              </a:defRPr>
            </a:lvl4pPr>
            <a:lvl5pPr marL="2149475" indent="-239713" defTabSz="1000125">
              <a:defRPr kumimoji="1" sz="2800">
                <a:solidFill>
                  <a:schemeClr val="tx1"/>
                </a:solidFill>
                <a:latin typeface="Tahoma" panose="020B0604030504040204" pitchFamily="34" charset="0"/>
                <a:ea typeface="ＭＳ Ｐゴシック" panose="020B0600070205080204" pitchFamily="50" charset="-128"/>
              </a:defRPr>
            </a:lvl5pPr>
            <a:lvl6pPr marL="26066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30638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5210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978275" indent="-239713" defTabSz="1000125"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pPr algn="r" eaLnBrk="1" hangingPunct="1"/>
            <a:fld id="{EF557998-DAE1-4213-9793-57F3BE89C655}" type="slidenum">
              <a:rPr lang="en-US" altLang="ja-JP" sz="1300">
                <a:solidFill>
                  <a:srgbClr val="000000"/>
                </a:solidFill>
                <a:latin typeface="Calibri" panose="020F0502020204030204" pitchFamily="34" charset="0"/>
              </a:rPr>
              <a:pPr algn="r" eaLnBrk="1" hangingPunct="1"/>
              <a:t>44</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CB917D65-EE95-0BE5-67DE-A268E933B346}"/>
              </a:ext>
            </a:extLst>
          </p:cNvPr>
          <p:cNvSpPr>
            <a:spLocks noGrp="1" noChangeArrowheads="1"/>
          </p:cNvSpPr>
          <p:nvPr>
            <p:ph type="sldNum" sz="quarter" idx="5"/>
          </p:nvPr>
        </p:nvSpPr>
        <p:spPr>
          <a:ln/>
        </p:spPr>
        <p:txBody>
          <a:bodyPr/>
          <a:lstStyle/>
          <a:p>
            <a:fld id="{40F7135D-7ED0-43AD-9B07-8822050EEBBF}" type="slidenum">
              <a:rPr lang="en-US" altLang="ja-JP"/>
              <a:pPr/>
              <a:t>45</a:t>
            </a:fld>
            <a:endParaRPr lang="en-US" altLang="ja-JP"/>
          </a:p>
        </p:txBody>
      </p:sp>
      <p:sp>
        <p:nvSpPr>
          <p:cNvPr id="513026" name="スライド イメージ プレースホルダー 1">
            <a:extLst>
              <a:ext uri="{FF2B5EF4-FFF2-40B4-BE49-F238E27FC236}">
                <a16:creationId xmlns:a16="http://schemas.microsoft.com/office/drawing/2014/main" id="{7F2B37D7-E4DD-0815-BF83-C3321B476284}"/>
              </a:ext>
            </a:extLst>
          </p:cNvPr>
          <p:cNvSpPr>
            <a:spLocks noGrp="1" noRot="1" noChangeAspect="1" noTextEdit="1"/>
          </p:cNvSpPr>
          <p:nvPr>
            <p:ph type="sldImg"/>
          </p:nvPr>
        </p:nvSpPr>
        <p:spPr>
          <a:xfrm>
            <a:off x="938213" y="750888"/>
            <a:ext cx="5011737" cy="3759200"/>
          </a:xfrm>
          <a:ln/>
        </p:spPr>
      </p:sp>
      <p:sp>
        <p:nvSpPr>
          <p:cNvPr id="513027" name="ノート プレースホルダー 2">
            <a:extLst>
              <a:ext uri="{FF2B5EF4-FFF2-40B4-BE49-F238E27FC236}">
                <a16:creationId xmlns:a16="http://schemas.microsoft.com/office/drawing/2014/main" id="{15A1EDFD-0FD5-AB35-EBBA-071650842260}"/>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a:latin typeface="Meiryo UI" panose="020B0604030504040204" pitchFamily="50" charset="-128"/>
                <a:ea typeface="Meiryo UI" panose="020B0604030504040204" pitchFamily="50" charset="-128"/>
              </a:rPr>
              <a:t>テトラビック、トリビックには発症防御抗原として</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が</a:t>
            </a:r>
            <a:r>
              <a:rPr lang="en-US" altLang="ja-JP">
                <a:latin typeface="Meiryo UI" panose="020B0604030504040204" pitchFamily="50" charset="-128"/>
                <a:ea typeface="Meiryo UI" panose="020B0604030504040204" pitchFamily="50" charset="-128"/>
              </a:rPr>
              <a:t>1:1</a:t>
            </a:r>
            <a:r>
              <a:rPr lang="ja-JP" altLang="en-US">
                <a:latin typeface="Meiryo UI" panose="020B0604030504040204" pitchFamily="50" charset="-128"/>
                <a:ea typeface="Meiryo UI" panose="020B0604030504040204" pitchFamily="50" charset="-128"/>
              </a:rPr>
              <a:t>に精製されて含まれています。ここでは、</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と</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について詳しく説明します。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は、百日咳菌の主な病原因子であり、かつ最も重要な発症防御抗原です。</a:t>
            </a:r>
          </a:p>
          <a:p>
            <a:pPr>
              <a:spcBef>
                <a:spcPct val="0"/>
              </a:spcBef>
            </a:pPr>
            <a:r>
              <a:rPr lang="ja-JP" altLang="en-US">
                <a:latin typeface="Meiryo UI" panose="020B0604030504040204" pitchFamily="50" charset="-128"/>
                <a:ea typeface="Meiryo UI" panose="020B0604030504040204" pitchFamily="50" charset="-128"/>
              </a:rPr>
              <a:t>白血球増多、ヒスタミン増感などの生理作用を引き起こします。</a:t>
            </a: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に対する抗体はこれら種々の生理作用を中和、無毒化することで、百日咳の発症を防御するとされています。</a:t>
            </a:r>
          </a:p>
          <a:p>
            <a:pPr>
              <a:spcBef>
                <a:spcPct val="0"/>
              </a:spcBef>
            </a:pP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は百日咳菌のみが産生する毒素で、抗</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抗体は百日咳の予防に中心的な働きをすると考えられています。</a:t>
            </a:r>
          </a:p>
          <a:p>
            <a:pPr>
              <a:spcBef>
                <a:spcPct val="0"/>
              </a:spcBef>
            </a:pPr>
            <a:endParaRPr lang="ja-JP" altLang="en-US">
              <a:latin typeface="Meiryo UI" panose="020B0604030504040204" pitchFamily="50" charset="-128"/>
              <a:ea typeface="Meiryo UI" panose="020B0604030504040204" pitchFamily="50" charset="-128"/>
            </a:endParaRPr>
          </a:p>
          <a:p>
            <a:pPr>
              <a:spcBef>
                <a:spcPct val="0"/>
              </a:spcBef>
            </a:pPr>
            <a:r>
              <a:rPr lang="ja-JP" altLang="en-US">
                <a:latin typeface="Meiryo UI" panose="020B0604030504040204" pitchFamily="50" charset="-128"/>
                <a:ea typeface="Meiryo UI" panose="020B0604030504040204" pitchFamily="50" charset="-128"/>
              </a:rPr>
              <a:t>一方、</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は百日咳菌の増殖中に菌体表面や周囲に分泌される線維状のタンパク質で、細胞への吸着や赤血球凝集作用を示しますが毒性はありません。</a:t>
            </a:r>
          </a:p>
          <a:p>
            <a:pPr>
              <a:spcBef>
                <a:spcPct val="0"/>
              </a:spcBef>
            </a:pP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に対する抗体は百日咳菌の気管上皮細胞への吸着・定着を阻害し、感染の成立を阻害するものと考えられています。</a:t>
            </a:r>
          </a:p>
          <a:p>
            <a:pPr>
              <a:spcBef>
                <a:spcPct val="0"/>
              </a:spcBef>
            </a:pPr>
            <a:r>
              <a:rPr lang="ja-JP" altLang="en-US">
                <a:latin typeface="Meiryo UI" panose="020B0604030504040204" pitchFamily="50" charset="-128"/>
                <a:ea typeface="Meiryo UI" panose="020B0604030504040204" pitchFamily="50" charset="-128"/>
              </a:rPr>
              <a:t>百日咳菌の接着因子は、</a:t>
            </a:r>
            <a:r>
              <a:rPr lang="en-US" altLang="ja-JP">
                <a:latin typeface="Meiryo UI" panose="020B0604030504040204" pitchFamily="50" charset="-128"/>
                <a:ea typeface="Meiryo UI" panose="020B0604030504040204" pitchFamily="50" charset="-128"/>
              </a:rPr>
              <a:t>FHA</a:t>
            </a:r>
            <a:r>
              <a:rPr lang="ja-JP" altLang="en-US">
                <a:latin typeface="Meiryo UI" panose="020B0604030504040204" pitchFamily="50" charset="-128"/>
                <a:ea typeface="Meiryo UI" panose="020B0604030504040204" pitchFamily="50" charset="-128"/>
              </a:rPr>
              <a:t>以外にも複数あるため、発症を防ぐ点では、</a:t>
            </a:r>
            <a:r>
              <a:rPr lang="en-US" altLang="ja-JP">
                <a:latin typeface="Meiryo UI" panose="020B0604030504040204" pitchFamily="50" charset="-128"/>
                <a:ea typeface="Meiryo UI" panose="020B0604030504040204" pitchFamily="50" charset="-128"/>
              </a:rPr>
              <a:t>PT</a:t>
            </a:r>
            <a:r>
              <a:rPr lang="ja-JP" altLang="en-US">
                <a:latin typeface="Meiryo UI" panose="020B0604030504040204" pitchFamily="50" charset="-128"/>
                <a:ea typeface="Meiryo UI" panose="020B0604030504040204" pitchFamily="50" charset="-128"/>
              </a:rPr>
              <a:t>が最重要抗原となります。</a:t>
            </a:r>
          </a:p>
          <a:p>
            <a:pPr>
              <a:spcBef>
                <a:spcPct val="0"/>
              </a:spcBef>
            </a:pPr>
            <a:endParaRPr lang="en-US" altLang="ja-JP">
              <a:latin typeface="Meiryo UI" panose="020B0604030504040204" pitchFamily="50" charset="-128"/>
              <a:ea typeface="Meiryo UI" panose="020B0604030504040204" pitchFamily="50" charset="-128"/>
            </a:endParaRPr>
          </a:p>
        </p:txBody>
      </p:sp>
      <p:sp>
        <p:nvSpPr>
          <p:cNvPr id="513028" name="スライド番号プレースホルダー 3">
            <a:extLst>
              <a:ext uri="{FF2B5EF4-FFF2-40B4-BE49-F238E27FC236}">
                <a16:creationId xmlns:a16="http://schemas.microsoft.com/office/drawing/2014/main" id="{ABA054E9-A2AF-0961-9BB4-8C1D2348EAAF}"/>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451F5A91-3D70-4CE6-8C7A-E2AC3BB7D4D8}" type="slidenum">
              <a:rPr lang="en-US" altLang="ja-JP" sz="1300">
                <a:latin typeface="Calibri" panose="020F0502020204030204" pitchFamily="34" charset="0"/>
              </a:rPr>
              <a:pPr algn="r"/>
              <a:t>45</a:t>
            </a:fld>
            <a:endParaRPr lang="en-US" altLang="ja-JP" sz="1300">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BEF436AE-E807-ECCA-31BF-7F940479C5D5}"/>
              </a:ext>
            </a:extLst>
          </p:cNvPr>
          <p:cNvSpPr>
            <a:spLocks noGrp="1" noChangeArrowheads="1"/>
          </p:cNvSpPr>
          <p:nvPr>
            <p:ph type="sldNum" sz="quarter" idx="5"/>
          </p:nvPr>
        </p:nvSpPr>
        <p:spPr>
          <a:ln/>
        </p:spPr>
        <p:txBody>
          <a:bodyPr/>
          <a:lstStyle/>
          <a:p>
            <a:fld id="{04F9F9B7-8724-430E-8606-D38C89C0F367}" type="slidenum">
              <a:rPr lang="en-US" altLang="ja-JP"/>
              <a:pPr/>
              <a:t>46</a:t>
            </a:fld>
            <a:endParaRPr lang="en-US" altLang="ja-JP"/>
          </a:p>
        </p:txBody>
      </p:sp>
      <p:sp>
        <p:nvSpPr>
          <p:cNvPr id="510978" name="スライド イメージ プレースホルダー 1">
            <a:extLst>
              <a:ext uri="{FF2B5EF4-FFF2-40B4-BE49-F238E27FC236}">
                <a16:creationId xmlns:a16="http://schemas.microsoft.com/office/drawing/2014/main" id="{C4D9A954-B292-74FE-0C06-98B44A3A553C}"/>
              </a:ext>
            </a:extLst>
          </p:cNvPr>
          <p:cNvSpPr>
            <a:spLocks noGrp="1" noRot="1" noChangeAspect="1" noTextEdit="1"/>
          </p:cNvSpPr>
          <p:nvPr>
            <p:ph type="sldImg"/>
          </p:nvPr>
        </p:nvSpPr>
        <p:spPr>
          <a:xfrm>
            <a:off x="938213" y="750888"/>
            <a:ext cx="5011737" cy="3759200"/>
          </a:xfrm>
          <a:ln/>
        </p:spPr>
      </p:sp>
      <p:sp>
        <p:nvSpPr>
          <p:cNvPr id="510979" name="ノート プレースホルダー 2">
            <a:extLst>
              <a:ext uri="{FF2B5EF4-FFF2-40B4-BE49-F238E27FC236}">
                <a16:creationId xmlns:a16="http://schemas.microsoft.com/office/drawing/2014/main" id="{0FC080B9-50C7-655A-9F64-C510EE7F09AD}"/>
              </a:ext>
            </a:extLst>
          </p:cNvPr>
          <p:cNvSpPr>
            <a:spLocks noGrp="1"/>
          </p:cNvSpPr>
          <p:nvPr>
            <p:ph type="body" idx="1"/>
          </p:nvPr>
        </p:nvSpPr>
        <p:spPr>
          <a:xfrm>
            <a:off x="688975" y="4760913"/>
            <a:ext cx="5510213" cy="4510087"/>
          </a:xfrm>
        </p:spPr>
        <p:txBody>
          <a:bodyPr lIns="96625" tIns="48312" rIns="96625" bIns="48312"/>
          <a:lstStyle/>
          <a:p>
            <a:pPr>
              <a:spcBef>
                <a:spcPct val="0"/>
              </a:spcBef>
            </a:pPr>
            <a:r>
              <a:rPr lang="ja-JP" altLang="en-US" sz="1400">
                <a:latin typeface="Meiryo UI" panose="020B0604030504040204" pitchFamily="50" charset="-128"/>
                <a:ea typeface="Meiryo UI" panose="020B0604030504040204" pitchFamily="50" charset="-128"/>
              </a:rPr>
              <a:t>図は、百日咳菌の感染と発症のメカニズムを示しています。</a:t>
            </a:r>
          </a:p>
          <a:p>
            <a:pPr>
              <a:spcBef>
                <a:spcPct val="0"/>
              </a:spcBef>
            </a:pPr>
            <a:r>
              <a:rPr lang="ja-JP" altLang="en-US" sz="1400">
                <a:latin typeface="Meiryo UI" panose="020B0604030504040204" pitchFamily="50" charset="-128"/>
                <a:ea typeface="Meiryo UI" panose="020B0604030504040204" pitchFamily="50" charset="-128"/>
              </a:rPr>
              <a:t>百日咳菌には種々の病原因子がありますが、大きくは百日咳毒素（</a:t>
            </a:r>
            <a:r>
              <a:rPr lang="en-US" altLang="ja-JP" sz="1400">
                <a:latin typeface="Meiryo UI" panose="020B0604030504040204" pitchFamily="50" charset="-128"/>
                <a:ea typeface="Meiryo UI" panose="020B0604030504040204" pitchFamily="50" charset="-128"/>
              </a:rPr>
              <a:t>PT</a:t>
            </a:r>
            <a:r>
              <a:rPr lang="ja-JP" altLang="en-US" sz="1400">
                <a:latin typeface="Meiryo UI" panose="020B0604030504040204" pitchFamily="50" charset="-128"/>
                <a:ea typeface="Meiryo UI" panose="020B0604030504040204" pitchFamily="50" charset="-128"/>
              </a:rPr>
              <a:t>）などの「発症」に関わる因子と線維状赤血球凝集素（</a:t>
            </a:r>
            <a:r>
              <a:rPr lang="en-US" altLang="ja-JP" sz="1400">
                <a:latin typeface="Meiryo UI" panose="020B0604030504040204" pitchFamily="50" charset="-128"/>
                <a:ea typeface="Meiryo UI" panose="020B0604030504040204" pitchFamily="50" charset="-128"/>
              </a:rPr>
              <a:t>FHA</a:t>
            </a:r>
            <a:r>
              <a:rPr lang="ja-JP" altLang="en-US" sz="1400">
                <a:latin typeface="Meiryo UI" panose="020B0604030504040204" pitchFamily="50" charset="-128"/>
                <a:ea typeface="Meiryo UI" panose="020B0604030504040204" pitchFamily="50" charset="-128"/>
              </a:rPr>
              <a:t>）などの「感染つまり細胞への接着」するための因子に分けられます。</a:t>
            </a:r>
          </a:p>
          <a:p>
            <a:pPr>
              <a:spcBef>
                <a:spcPct val="0"/>
              </a:spcBef>
            </a:pPr>
            <a:r>
              <a:rPr lang="ja-JP" altLang="en-US" sz="1400">
                <a:latin typeface="Meiryo UI" panose="020B0604030504040204" pitchFamily="50" charset="-128"/>
                <a:ea typeface="Meiryo UI" panose="020B0604030504040204" pitchFamily="50" charset="-128"/>
              </a:rPr>
              <a:t>百日咳菌は、患者の咳や痰から飛沫感染して気道上皮に菌が付着します。この菌の接着には、接着因子として</a:t>
            </a:r>
            <a:r>
              <a:rPr lang="en-US" altLang="ja-JP" sz="1400">
                <a:latin typeface="Meiryo UI" panose="020B0604030504040204" pitchFamily="50" charset="-128"/>
                <a:ea typeface="Meiryo UI" panose="020B0604030504040204" pitchFamily="50" charset="-128"/>
              </a:rPr>
              <a:t>FHA</a:t>
            </a:r>
            <a:r>
              <a:rPr lang="ja-JP" altLang="en-US" sz="1400">
                <a:latin typeface="Meiryo UI" panose="020B0604030504040204" pitchFamily="50" charset="-128"/>
                <a:ea typeface="Meiryo UI" panose="020B0604030504040204" pitchFamily="50" charset="-128"/>
              </a:rPr>
              <a:t>、</a:t>
            </a:r>
            <a:r>
              <a:rPr lang="en-US" altLang="ja-JP" sz="1400">
                <a:latin typeface="Meiryo UI" panose="020B0604030504040204" pitchFamily="50" charset="-128"/>
                <a:ea typeface="Meiryo UI" panose="020B0604030504040204" pitchFamily="50" charset="-128"/>
              </a:rPr>
              <a:t>Fim</a:t>
            </a:r>
            <a:r>
              <a:rPr lang="ja-JP" altLang="en-US" sz="1400">
                <a:latin typeface="Meiryo UI" panose="020B0604030504040204" pitchFamily="50" charset="-128"/>
                <a:ea typeface="Meiryo UI" panose="020B0604030504040204" pitchFamily="50" charset="-128"/>
              </a:rPr>
              <a:t>働きます。</a:t>
            </a:r>
          </a:p>
          <a:p>
            <a:pPr>
              <a:spcBef>
                <a:spcPct val="0"/>
              </a:spcBef>
            </a:pPr>
            <a:r>
              <a:rPr lang="ja-JP" altLang="en-US" sz="1400">
                <a:latin typeface="Meiryo UI" panose="020B0604030504040204" pitchFamily="50" charset="-128"/>
                <a:ea typeface="Meiryo UI" panose="020B0604030504040204" pitchFamily="50" charset="-128"/>
              </a:rPr>
              <a:t>定着した菌が増殖し、毒素や菌体から分泌される病原因子が関与することで発症します。</a:t>
            </a:r>
          </a:p>
          <a:p>
            <a:pPr>
              <a:spcBef>
                <a:spcPct val="0"/>
              </a:spcBef>
            </a:pPr>
            <a:r>
              <a:rPr lang="ja-JP" altLang="en-US" sz="1400">
                <a:latin typeface="Meiryo UI" panose="020B0604030504040204" pitchFamily="50" charset="-128"/>
                <a:ea typeface="Meiryo UI" panose="020B0604030504040204" pitchFamily="50" charset="-128"/>
              </a:rPr>
              <a:t>　菌の産生する毒素の中には</a:t>
            </a:r>
            <a:r>
              <a:rPr lang="en-US" altLang="ja-JP" sz="1400">
                <a:latin typeface="Meiryo UI" panose="020B0604030504040204" pitchFamily="50" charset="-128"/>
                <a:ea typeface="Meiryo UI" panose="020B0604030504040204" pitchFamily="50" charset="-128"/>
              </a:rPr>
              <a:t>PT</a:t>
            </a:r>
            <a:r>
              <a:rPr lang="ja-JP" altLang="en-US" sz="1400">
                <a:latin typeface="Meiryo UI" panose="020B0604030504040204" pitchFamily="50" charset="-128"/>
                <a:ea typeface="Meiryo UI" panose="020B0604030504040204" pitchFamily="50" charset="-128"/>
              </a:rPr>
              <a:t>、アデニル酸シクラーゼ、気道上皮細胞毒素、壊死毒素があります。</a:t>
            </a:r>
          </a:p>
          <a:p>
            <a:pPr>
              <a:spcBef>
                <a:spcPct val="0"/>
              </a:spcBef>
            </a:pPr>
            <a:r>
              <a:rPr lang="ja-JP" altLang="en-US" sz="1400">
                <a:solidFill>
                  <a:srgbClr val="000000"/>
                </a:solidFill>
                <a:latin typeface="Meiryo UI" panose="020B0604030504040204" pitchFamily="50" charset="-128"/>
                <a:ea typeface="Meiryo UI" panose="020B0604030504040204" pitchFamily="50" charset="-128"/>
              </a:rPr>
              <a:t>現行の無菌体百日せきワクチンは、無毒化した</a:t>
            </a:r>
            <a:r>
              <a:rPr lang="en-US" altLang="ja-JP" sz="1400">
                <a:solidFill>
                  <a:srgbClr val="000000"/>
                </a:solidFill>
                <a:latin typeface="Meiryo UI" panose="020B0604030504040204" pitchFamily="50" charset="-128"/>
                <a:ea typeface="Meiryo UI" panose="020B0604030504040204" pitchFamily="50" charset="-128"/>
              </a:rPr>
              <a:t>PT</a:t>
            </a:r>
            <a:r>
              <a:rPr lang="ja-JP" altLang="en-US" sz="1400">
                <a:solidFill>
                  <a:srgbClr val="000000"/>
                </a:solidFill>
                <a:latin typeface="Meiryo UI" panose="020B0604030504040204" pitchFamily="50" charset="-128"/>
                <a:ea typeface="Meiryo UI" panose="020B0604030504040204" pitchFamily="50" charset="-128"/>
              </a:rPr>
              <a:t>（百日咳毒素）と</a:t>
            </a:r>
            <a:r>
              <a:rPr lang="en-US" altLang="ja-JP" sz="1400">
                <a:solidFill>
                  <a:srgbClr val="000000"/>
                </a:solidFill>
                <a:latin typeface="Meiryo UI" panose="020B0604030504040204" pitchFamily="50" charset="-128"/>
                <a:ea typeface="Meiryo UI" panose="020B0604030504040204" pitchFamily="50" charset="-128"/>
              </a:rPr>
              <a:t>FHA</a:t>
            </a:r>
            <a:r>
              <a:rPr lang="ja-JP" altLang="en-US" sz="1400">
                <a:solidFill>
                  <a:srgbClr val="000000"/>
                </a:solidFill>
                <a:latin typeface="Meiryo UI" panose="020B0604030504040204" pitchFamily="50" charset="-128"/>
                <a:ea typeface="Meiryo UI" panose="020B0604030504040204" pitchFamily="50" charset="-128"/>
              </a:rPr>
              <a:t>（線維状赤血球凝集素）を主要抗原としています。</a:t>
            </a:r>
          </a:p>
          <a:p>
            <a:pPr>
              <a:spcBef>
                <a:spcPct val="0"/>
              </a:spcBef>
            </a:pPr>
            <a:r>
              <a:rPr lang="en-US" altLang="ja-JP" sz="1400">
                <a:latin typeface="Meiryo UI" panose="020B0604030504040204" pitchFamily="50" charset="-128"/>
                <a:ea typeface="Meiryo UI" panose="020B0604030504040204" pitchFamily="50" charset="-128"/>
              </a:rPr>
              <a:t>PT</a:t>
            </a:r>
            <a:r>
              <a:rPr lang="ja-JP" altLang="en-US" sz="1400">
                <a:latin typeface="Meiryo UI" panose="020B0604030504040204" pitchFamily="50" charset="-128"/>
                <a:ea typeface="Meiryo UI" panose="020B0604030504040204" pitchFamily="50" charset="-128"/>
              </a:rPr>
              <a:t>抗原は主要病原因子であるとともに、感染防御抗原であることを証明されています。</a:t>
            </a:r>
          </a:p>
          <a:p>
            <a:pPr>
              <a:spcBef>
                <a:spcPct val="0"/>
              </a:spcBef>
            </a:pPr>
            <a:r>
              <a:rPr lang="ja-JP" altLang="en-US" sz="1400">
                <a:latin typeface="Meiryo UI" panose="020B0604030504040204" pitchFamily="50" charset="-128"/>
                <a:ea typeface="Meiryo UI" panose="020B0604030504040204" pitchFamily="50" charset="-128"/>
              </a:rPr>
              <a:t>発症を防ぐという点においては</a:t>
            </a:r>
            <a:r>
              <a:rPr lang="en-US" altLang="ja-JP" sz="1400">
                <a:latin typeface="Meiryo UI" panose="020B0604030504040204" pitchFamily="50" charset="-128"/>
                <a:ea typeface="Meiryo UI" panose="020B0604030504040204" pitchFamily="50" charset="-128"/>
              </a:rPr>
              <a:t>PT</a:t>
            </a:r>
            <a:r>
              <a:rPr lang="ja-JP" altLang="en-US" sz="1400">
                <a:latin typeface="Meiryo UI" panose="020B0604030504040204" pitchFamily="50" charset="-128"/>
                <a:ea typeface="Meiryo UI" panose="020B0604030504040204" pitchFamily="50" charset="-128"/>
              </a:rPr>
              <a:t>が重要であり、現行の百日せき含有ワクチンは「発症阻止ワクチン」と言えます。</a:t>
            </a: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ja-JP" altLang="en-US" sz="1400">
              <a:latin typeface="Meiryo UI" panose="020B0604030504040204" pitchFamily="50" charset="-128"/>
              <a:ea typeface="Meiryo UI" panose="020B0604030504040204" pitchFamily="50" charset="-128"/>
            </a:endParaRPr>
          </a:p>
          <a:p>
            <a:pPr>
              <a:spcBef>
                <a:spcPct val="0"/>
              </a:spcBef>
            </a:pPr>
            <a:endParaRPr lang="en-US" altLang="ja-JP" sz="1400">
              <a:latin typeface="Meiryo UI" panose="020B0604030504040204" pitchFamily="50" charset="-128"/>
              <a:ea typeface="Meiryo UI" panose="020B0604030504040204" pitchFamily="50" charset="-128"/>
            </a:endParaRPr>
          </a:p>
        </p:txBody>
      </p:sp>
      <p:sp>
        <p:nvSpPr>
          <p:cNvPr id="510980" name="スライド番号プレースホルダー 3">
            <a:extLst>
              <a:ext uri="{FF2B5EF4-FFF2-40B4-BE49-F238E27FC236}">
                <a16:creationId xmlns:a16="http://schemas.microsoft.com/office/drawing/2014/main" id="{34A2EA2D-4C12-BD6E-7D87-5602FA7A6947}"/>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A81095D6-1F62-4C28-B1E3-2B72008AFD24}" type="slidenum">
              <a:rPr lang="en-US" altLang="ja-JP" sz="1300">
                <a:solidFill>
                  <a:srgbClr val="000000"/>
                </a:solidFill>
                <a:latin typeface="Calibri" panose="020F0502020204030204" pitchFamily="34" charset="0"/>
              </a:rPr>
              <a:pPr algn="r"/>
              <a:t>46</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A219BDA0-B977-885C-E075-F8F9143182C9}"/>
              </a:ext>
            </a:extLst>
          </p:cNvPr>
          <p:cNvSpPr>
            <a:spLocks noGrp="1" noChangeArrowheads="1"/>
          </p:cNvSpPr>
          <p:nvPr>
            <p:ph type="sldNum" sz="quarter" idx="5"/>
          </p:nvPr>
        </p:nvSpPr>
        <p:spPr>
          <a:ln/>
        </p:spPr>
        <p:txBody>
          <a:bodyPr/>
          <a:lstStyle/>
          <a:p>
            <a:fld id="{993BA5E4-68FD-43D1-A3D7-DAB59625FBB7}" type="slidenum">
              <a:rPr lang="en-US" altLang="ja-JP"/>
              <a:pPr/>
              <a:t>47</a:t>
            </a:fld>
            <a:endParaRPr lang="en-US" altLang="ja-JP"/>
          </a:p>
        </p:txBody>
      </p:sp>
      <p:sp>
        <p:nvSpPr>
          <p:cNvPr id="529410" name="Rectangle 2">
            <a:extLst>
              <a:ext uri="{FF2B5EF4-FFF2-40B4-BE49-F238E27FC236}">
                <a16:creationId xmlns:a16="http://schemas.microsoft.com/office/drawing/2014/main" id="{75DAFF5F-9BC9-A6BB-6955-A1611D0D3BF6}"/>
              </a:ext>
            </a:extLst>
          </p:cNvPr>
          <p:cNvSpPr>
            <a:spLocks noGrp="1" noRot="1" noChangeAspect="1" noChangeArrowheads="1" noTextEdit="1"/>
          </p:cNvSpPr>
          <p:nvPr>
            <p:ph type="sldImg"/>
          </p:nvPr>
        </p:nvSpPr>
        <p:spPr>
          <a:ln/>
        </p:spPr>
      </p:sp>
      <p:sp>
        <p:nvSpPr>
          <p:cNvPr id="529411" name="Rectangle 3">
            <a:extLst>
              <a:ext uri="{FF2B5EF4-FFF2-40B4-BE49-F238E27FC236}">
                <a16:creationId xmlns:a16="http://schemas.microsoft.com/office/drawing/2014/main" id="{500ADFD8-1162-B0A4-39DB-4CB0B6A8A3EC}"/>
              </a:ext>
            </a:extLst>
          </p:cNvPr>
          <p:cNvSpPr>
            <a:spLocks noGrp="1" noChangeArrowheads="1"/>
          </p:cNvSpPr>
          <p:nvPr>
            <p:ph type="body" idx="1"/>
          </p:nvPr>
        </p:nvSpPr>
        <p:spPr/>
        <p:txBody>
          <a:bodyPr/>
          <a:lstStyle/>
          <a:p>
            <a:r>
              <a:rPr lang="ja-JP" altLang="en-US" dirty="0"/>
              <a:t>トリビックの一部変更承認申請に関する臨床試験データの概要</a:t>
            </a:r>
          </a:p>
          <a:p>
            <a:r>
              <a:rPr lang="ja-JP" altLang="en-US" dirty="0"/>
              <a:t>ワクチン評価に関する小委員会２０１６／６／２２</a:t>
            </a:r>
          </a:p>
          <a:p>
            <a:endParaRPr lang="ja-JP" altLang="en-US" dirty="0"/>
          </a:p>
          <a:p>
            <a:r>
              <a:rPr lang="en-US" altLang="ja-JP" dirty="0">
                <a:hlinkClick r:id="rId3"/>
              </a:rPr>
              <a:t>https://www.mhlw.go.jp/file/05-Shingikai-10601000-Daijinkanboukouseikagakuka-Kouseikagakuka/0000128404.pdf</a:t>
            </a:r>
            <a:r>
              <a:rPr lang="en-US" altLang="ja-JP" dirty="0"/>
              <a:t> </a:t>
            </a:r>
          </a:p>
          <a:p>
            <a:endParaRPr lang="en-US" altLang="ja-JP"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31">
            <a:extLst>
              <a:ext uri="{FF2B5EF4-FFF2-40B4-BE49-F238E27FC236}">
                <a16:creationId xmlns:a16="http://schemas.microsoft.com/office/drawing/2014/main" id="{3CC6F943-F76F-296C-1FD6-55A522CC6848}"/>
              </a:ext>
            </a:extLst>
          </p:cNvPr>
          <p:cNvSpPr>
            <a:spLocks noGrp="1" noChangeArrowheads="1"/>
          </p:cNvSpPr>
          <p:nvPr>
            <p:ph type="sldNum" sz="quarter" idx="5"/>
          </p:nvPr>
        </p:nvSpPr>
        <p:spPr>
          <a:ln/>
        </p:spPr>
        <p:txBody>
          <a:bodyPr/>
          <a:lstStyle/>
          <a:p>
            <a:fld id="{E28AFA03-BE63-428F-A36C-76AE830B4627}" type="slidenum">
              <a:rPr lang="en-US" altLang="ja-JP"/>
              <a:pPr/>
              <a:t>49</a:t>
            </a:fld>
            <a:endParaRPr lang="en-US" altLang="ja-JP"/>
          </a:p>
        </p:txBody>
      </p:sp>
      <p:sp>
        <p:nvSpPr>
          <p:cNvPr id="523266" name="スライド イメージ プレースホルダー 1">
            <a:extLst>
              <a:ext uri="{FF2B5EF4-FFF2-40B4-BE49-F238E27FC236}">
                <a16:creationId xmlns:a16="http://schemas.microsoft.com/office/drawing/2014/main" id="{A22416A3-B418-E4F4-DB9A-00A073D3BB48}"/>
              </a:ext>
            </a:extLst>
          </p:cNvPr>
          <p:cNvSpPr>
            <a:spLocks noGrp="1" noRot="1" noChangeAspect="1" noTextEdit="1"/>
          </p:cNvSpPr>
          <p:nvPr>
            <p:ph type="sldImg"/>
          </p:nvPr>
        </p:nvSpPr>
        <p:spPr>
          <a:xfrm>
            <a:off x="938213" y="750888"/>
            <a:ext cx="5011737" cy="3759200"/>
          </a:xfrm>
          <a:ln/>
        </p:spPr>
      </p:sp>
      <p:sp>
        <p:nvSpPr>
          <p:cNvPr id="523267" name="ノート プレースホルダー 2">
            <a:extLst>
              <a:ext uri="{FF2B5EF4-FFF2-40B4-BE49-F238E27FC236}">
                <a16:creationId xmlns:a16="http://schemas.microsoft.com/office/drawing/2014/main" id="{B8BABE75-EF4B-2B34-4486-86ED01DA3B04}"/>
              </a:ext>
            </a:extLst>
          </p:cNvPr>
          <p:cNvSpPr>
            <a:spLocks noGrp="1"/>
          </p:cNvSpPr>
          <p:nvPr>
            <p:ph type="body" idx="1"/>
          </p:nvPr>
        </p:nvSpPr>
        <p:spPr>
          <a:xfrm>
            <a:off x="688975" y="4760913"/>
            <a:ext cx="5510213" cy="4510087"/>
          </a:xfrm>
        </p:spPr>
        <p:txBody>
          <a:bodyPr lIns="96625" tIns="48312" rIns="96625" bIns="48312"/>
          <a:lstStyle/>
          <a:p>
            <a:pPr>
              <a:spcBef>
                <a:spcPct val="0"/>
              </a:spcBef>
            </a:pPr>
            <a:endParaRPr lang="ja-JP" altLang="ja-JP">
              <a:latin typeface="Meiryo UI" panose="020B0604030504040204" pitchFamily="50" charset="-128"/>
              <a:ea typeface="Meiryo UI" panose="020B0604030504040204" pitchFamily="50" charset="-128"/>
            </a:endParaRPr>
          </a:p>
        </p:txBody>
      </p:sp>
      <p:sp>
        <p:nvSpPr>
          <p:cNvPr id="523268" name="スライド番号プレースホルダー 3">
            <a:extLst>
              <a:ext uri="{FF2B5EF4-FFF2-40B4-BE49-F238E27FC236}">
                <a16:creationId xmlns:a16="http://schemas.microsoft.com/office/drawing/2014/main" id="{CB5F402D-5ECA-C333-5A5E-EFF3FBFE269F}"/>
              </a:ext>
            </a:extLst>
          </p:cNvPr>
          <p:cNvSpPr txBox="1">
            <a:spLocks noGrp="1"/>
          </p:cNvSpPr>
          <p:nvPr/>
        </p:nvSpPr>
        <p:spPr bwMode="auto">
          <a:xfrm>
            <a:off x="3902075" y="9518650"/>
            <a:ext cx="29845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2" rIns="96625" bIns="48312" anchor="b"/>
          <a:lstStyle>
            <a:lvl1pPr defTabSz="966788">
              <a:defRPr kumimoji="1" sz="2400">
                <a:solidFill>
                  <a:schemeClr val="tx1"/>
                </a:solidFill>
                <a:latin typeface="ＭＳ Ｐゴシック" panose="020B0600070205080204" pitchFamily="50" charset="-128"/>
                <a:ea typeface="ＭＳ Ｐゴシック" panose="020B0600070205080204" pitchFamily="50" charset="-128"/>
              </a:defRPr>
            </a:lvl1pPr>
            <a:lvl2pPr marL="785813" indent="-303213" defTabSz="966788">
              <a:defRPr kumimoji="1" sz="2400">
                <a:solidFill>
                  <a:schemeClr val="tx1"/>
                </a:solidFill>
                <a:latin typeface="ＭＳ Ｐゴシック" panose="020B0600070205080204" pitchFamily="50" charset="-128"/>
                <a:ea typeface="ＭＳ Ｐゴシック" panose="020B0600070205080204" pitchFamily="50" charset="-128"/>
              </a:defRPr>
            </a:lvl2pPr>
            <a:lvl3pPr marL="12080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3pPr>
            <a:lvl4pPr marL="16906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4pPr>
            <a:lvl5pPr marL="2173288" indent="-241300" defTabSz="966788">
              <a:defRPr kumimoji="1" sz="2400">
                <a:solidFill>
                  <a:schemeClr val="tx1"/>
                </a:solidFill>
                <a:latin typeface="ＭＳ Ｐゴシック" panose="020B0600070205080204" pitchFamily="50" charset="-128"/>
                <a:ea typeface="ＭＳ Ｐゴシック" panose="020B0600070205080204" pitchFamily="50" charset="-128"/>
              </a:defRPr>
            </a:lvl5pPr>
            <a:lvl6pPr marL="26304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30876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5448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4002088" indent="-241300" defTabSz="966788"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0D976551-0483-42F2-B50A-8C50F5B53F3D}" type="slidenum">
              <a:rPr lang="en-US" altLang="ja-JP" sz="1300">
                <a:solidFill>
                  <a:srgbClr val="000000"/>
                </a:solidFill>
                <a:latin typeface="Calibri" panose="020F0502020204030204" pitchFamily="34" charset="0"/>
              </a:rPr>
              <a:pPr algn="r"/>
              <a:t>49</a:t>
            </a:fld>
            <a:endParaRPr lang="en-US" altLang="ja-JP" sz="1300">
              <a:solidFill>
                <a:srgbClr val="000000"/>
              </a:solidFill>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50</a:t>
            </a:fld>
            <a:endParaRPr lang="en-US" altLang="ja-JP"/>
          </a:p>
        </p:txBody>
      </p:sp>
    </p:spTree>
    <p:extLst>
      <p:ext uri="{BB962C8B-B14F-4D97-AF65-F5344CB8AC3E}">
        <p14:creationId xmlns:p14="http://schemas.microsoft.com/office/powerpoint/2010/main" val="305336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4</a:t>
            </a:fld>
            <a:endParaRPr lang="en-US" altLang="ja-JP"/>
          </a:p>
        </p:txBody>
      </p:sp>
    </p:spTree>
    <p:extLst>
      <p:ext uri="{BB962C8B-B14F-4D97-AF65-F5344CB8AC3E}">
        <p14:creationId xmlns:p14="http://schemas.microsoft.com/office/powerpoint/2010/main" val="3416588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53</a:t>
            </a:fld>
            <a:endParaRPr lang="en-US" altLang="ja-JP"/>
          </a:p>
        </p:txBody>
      </p:sp>
    </p:spTree>
    <p:extLst>
      <p:ext uri="{BB962C8B-B14F-4D97-AF65-F5344CB8AC3E}">
        <p14:creationId xmlns:p14="http://schemas.microsoft.com/office/powerpoint/2010/main" val="4045512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第</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45</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回厚生科学審議会予防接種・ワクチン分科会　資料２</a:t>
            </a:r>
            <a:br>
              <a:rPr lang="ja-JP" altLang="en-US" dirty="0"/>
            </a:b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令和５年３月７日（火）</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9</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30</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11</a:t>
            </a:r>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30</a:t>
            </a:r>
          </a:p>
          <a:p>
            <a:r>
              <a:rPr kumimoji="1" lang="ja-JP" altLang="en-US" sz="1200" b="0" i="0" kern="1200" dirty="0">
                <a:solidFill>
                  <a:schemeClr val="tx1"/>
                </a:solidFill>
                <a:effectLst/>
                <a:latin typeface="Times New Roman" panose="02020603050405020304" pitchFamily="18" charset="0"/>
                <a:ea typeface="ＭＳ Ｐ明朝" panose="02020600040205080304" pitchFamily="18" charset="-128"/>
                <a:cs typeface="+mn-cs"/>
              </a:rPr>
              <a:t>資料</a:t>
            </a:r>
            <a:r>
              <a:rPr kumimoji="1" lang="en-US" altLang="ja-JP" sz="1200" b="0" i="0" kern="1200" dirty="0">
                <a:solidFill>
                  <a:schemeClr val="tx1"/>
                </a:solidFill>
                <a:effectLst/>
                <a:latin typeface="Times New Roman" panose="02020603050405020304" pitchFamily="18" charset="0"/>
                <a:ea typeface="ＭＳ Ｐ明朝" panose="02020600040205080304" pitchFamily="18" charset="-128"/>
                <a:cs typeface="+mn-cs"/>
              </a:rPr>
              <a:t>2</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54</a:t>
            </a:fld>
            <a:endParaRPr lang="en-US" altLang="ja-JP"/>
          </a:p>
        </p:txBody>
      </p:sp>
    </p:spTree>
    <p:extLst>
      <p:ext uri="{BB962C8B-B14F-4D97-AF65-F5344CB8AC3E}">
        <p14:creationId xmlns:p14="http://schemas.microsoft.com/office/powerpoint/2010/main" val="102186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55</a:t>
            </a:fld>
            <a:endParaRPr lang="en-US" altLang="ja-JP"/>
          </a:p>
        </p:txBody>
      </p:sp>
    </p:spTree>
    <p:extLst>
      <p:ext uri="{BB962C8B-B14F-4D97-AF65-F5344CB8AC3E}">
        <p14:creationId xmlns:p14="http://schemas.microsoft.com/office/powerpoint/2010/main" val="17844721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BFT</a:t>
            </a:r>
            <a:r>
              <a:rPr kumimoji="1" lang="ja-JP" altLang="en-US" dirty="0"/>
              <a:t>は</a:t>
            </a:r>
            <a:r>
              <a:rPr kumimoji="1" lang="en-US" altLang="ja-JP" dirty="0"/>
              <a:t>RS</a:t>
            </a:r>
            <a:r>
              <a:rPr kumimoji="1" lang="ja-JP" altLang="en-US" dirty="0"/>
              <a:t>ウイルスがヒトの細胞内に侵入する際の膜融合因子である融合前</a:t>
            </a:r>
            <a:r>
              <a:rPr kumimoji="1" lang="en-US" altLang="ja-JP" dirty="0"/>
              <a:t>F</a:t>
            </a:r>
            <a:r>
              <a:rPr kumimoji="1" lang="ja-JP" altLang="en-US" dirty="0"/>
              <a:t>蛋白に結合し、その機能を阻害します。</a:t>
            </a:r>
            <a:endParaRPr kumimoji="1" lang="en-US" altLang="ja-JP" dirty="0"/>
          </a:p>
          <a:p>
            <a:r>
              <a:rPr kumimoji="1" lang="ja-JP" altLang="en-US" dirty="0"/>
              <a:t>この時、</a:t>
            </a:r>
            <a:r>
              <a:rPr kumimoji="1" lang="en-US" altLang="ja-JP" dirty="0"/>
              <a:t>BFT</a:t>
            </a:r>
            <a:r>
              <a:rPr kumimoji="1" lang="ja-JP" altLang="en-US" dirty="0"/>
              <a:t>が結合する部位は、抗原部位の中でも最も中和活性が高いとされるサイト</a:t>
            </a:r>
            <a:r>
              <a:rPr kumimoji="1" lang="en-US" altLang="ja-JP" dirty="0"/>
              <a:t>Φ</a:t>
            </a:r>
            <a:r>
              <a:rPr kumimoji="1" lang="ja-JP" altLang="en-US" dirty="0"/>
              <a:t>に結合します。</a:t>
            </a:r>
            <a:endParaRPr kumimoji="1" lang="en-US" altLang="ja-JP" dirty="0"/>
          </a:p>
          <a:p>
            <a:r>
              <a:rPr kumimoji="1" lang="ja-JP" altLang="en-US" dirty="0"/>
              <a:t>シナジスの結合部位はサイト</a:t>
            </a:r>
            <a:r>
              <a:rPr kumimoji="1" lang="en-US" altLang="ja-JP" dirty="0"/>
              <a:t>Ⅱ</a:t>
            </a:r>
            <a:r>
              <a:rPr kumimoji="1" lang="ja-JP" altLang="en-US" dirty="0"/>
              <a:t>とされています（黄色）</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583210F0-1A81-4351-B9D2-6314D783A70A}" type="slidenum">
              <a:rPr kumimoji="1" lang="ja-JP" altLang="en-US" smtClean="0"/>
              <a:t>58</a:t>
            </a:fld>
            <a:endParaRPr kumimoji="1" lang="ja-JP" altLang="en-US"/>
          </a:p>
        </p:txBody>
      </p:sp>
    </p:spTree>
    <p:extLst>
      <p:ext uri="{BB962C8B-B14F-4D97-AF65-F5344CB8AC3E}">
        <p14:creationId xmlns:p14="http://schemas.microsoft.com/office/powerpoint/2010/main" val="1903580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62</a:t>
            </a:fld>
            <a:endParaRPr lang="en-US" altLang="ja-JP"/>
          </a:p>
        </p:txBody>
      </p:sp>
    </p:spTree>
    <p:extLst>
      <p:ext uri="{BB962C8B-B14F-4D97-AF65-F5344CB8AC3E}">
        <p14:creationId xmlns:p14="http://schemas.microsoft.com/office/powerpoint/2010/main" val="2861486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MMWR, January 8, 2025, Vol 74(1);1-8</a:t>
            </a:r>
          </a:p>
          <a:p>
            <a:r>
              <a:rPr kumimoji="1" lang="en-US" altLang="ja-JP" dirty="0"/>
              <a:t>Expanded Recommendations for Use of Pneumococcal Conjugate Vaccines Among Adults Aged ≥50 Years: Recommendations of the Advisory Committee on Immunization Practices — United States, 2024</a:t>
            </a:r>
          </a:p>
          <a:p>
            <a:r>
              <a:rPr kumimoji="1" lang="en-US" altLang="ja-JP" dirty="0"/>
              <a:t>Print Version</a:t>
            </a:r>
          </a:p>
          <a:p>
            <a:endParaRPr kumimoji="1" lang="en-US" altLang="ja-JP" dirty="0"/>
          </a:p>
          <a:p>
            <a:endParaRPr kumimoji="1" lang="en-US" altLang="ja-JP" dirty="0"/>
          </a:p>
          <a:p>
            <a:r>
              <a:rPr kumimoji="1" lang="en-US" altLang="ja-JP" dirty="0"/>
              <a:t>https://www.cdc.gov/mmwr/volumes/74/wr/mm7401a1.htm?s_cid=mm7401a1_e&amp;ACSTrackingID=USCDC_921-DM143559&amp;ACSTrackingLabel=This%20Week%20in%20MMWR%3A%20Vol.%2074%2C%20January%209%2C%202025&amp;deliveryName=USCDC_921-DM143559</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63</a:t>
            </a:fld>
            <a:endParaRPr lang="en-US" altLang="ja-JP"/>
          </a:p>
        </p:txBody>
      </p:sp>
    </p:spTree>
    <p:extLst>
      <p:ext uri="{BB962C8B-B14F-4D97-AF65-F5344CB8AC3E}">
        <p14:creationId xmlns:p14="http://schemas.microsoft.com/office/powerpoint/2010/main" val="3954042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5</a:t>
            </a:fld>
            <a:endParaRPr lang="en-US" altLang="ja-JP"/>
          </a:p>
        </p:txBody>
      </p:sp>
    </p:spTree>
    <p:extLst>
      <p:ext uri="{BB962C8B-B14F-4D97-AF65-F5344CB8AC3E}">
        <p14:creationId xmlns:p14="http://schemas.microsoft.com/office/powerpoint/2010/main" val="1987944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BC24A2B8-40ED-45EF-9C3A-DBF556C5607F}" type="slidenum">
              <a:rPr lang="en-US" altLang="ja-JP" smtClean="0"/>
              <a:pPr/>
              <a:t>8</a:t>
            </a:fld>
            <a:endParaRPr lang="en-US" altLang="ja-JP"/>
          </a:p>
        </p:txBody>
      </p:sp>
    </p:spTree>
    <p:extLst>
      <p:ext uri="{BB962C8B-B14F-4D97-AF65-F5344CB8AC3E}">
        <p14:creationId xmlns:p14="http://schemas.microsoft.com/office/powerpoint/2010/main" val="1594867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1" name="スライド イメージ プレースホルダ 1">
            <a:extLst>
              <a:ext uri="{FF2B5EF4-FFF2-40B4-BE49-F238E27FC236}">
                <a16:creationId xmlns:a16="http://schemas.microsoft.com/office/drawing/2014/main" id="{33D490F8-F506-2B5B-7611-3E99B8DD37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02" name="ノート プレースホルダ 2">
            <a:extLst>
              <a:ext uri="{FF2B5EF4-FFF2-40B4-BE49-F238E27FC236}">
                <a16:creationId xmlns:a16="http://schemas.microsoft.com/office/drawing/2014/main" id="{072A2521-9AAC-DB12-B5D2-70C6CCC3FFA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t>なし</a:t>
            </a:r>
          </a:p>
        </p:txBody>
      </p:sp>
      <p:sp>
        <p:nvSpPr>
          <p:cNvPr id="1228803" name="日付プレースホルダー 1">
            <a:extLst>
              <a:ext uri="{FF2B5EF4-FFF2-40B4-BE49-F238E27FC236}">
                <a16:creationId xmlns:a16="http://schemas.microsoft.com/office/drawing/2014/main" id="{017C0AFD-A871-270E-E128-29A351F7300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a:endParaRPr lang="ja-JP"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49" name="スライド イメージ プレースホルダ 1">
            <a:extLst>
              <a:ext uri="{FF2B5EF4-FFF2-40B4-BE49-F238E27FC236}">
                <a16:creationId xmlns:a16="http://schemas.microsoft.com/office/drawing/2014/main" id="{9F98A397-41F5-F8DB-E947-1B1342DB864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0850" name="ノート プレースホルダ 2">
            <a:extLst>
              <a:ext uri="{FF2B5EF4-FFF2-40B4-BE49-F238E27FC236}">
                <a16:creationId xmlns:a16="http://schemas.microsoft.com/office/drawing/2014/main" id="{848BE5E1-2127-FE63-591B-EC2E2EB67C34}"/>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a:t>なし</a:t>
            </a:r>
          </a:p>
        </p:txBody>
      </p:sp>
      <p:sp>
        <p:nvSpPr>
          <p:cNvPr id="1230851" name="スライド番号プレースホルダ 3">
            <a:extLst>
              <a:ext uri="{FF2B5EF4-FFF2-40B4-BE49-F238E27FC236}">
                <a16:creationId xmlns:a16="http://schemas.microsoft.com/office/drawing/2014/main" id="{89C7F310-4D29-6F06-088D-8E52C0B73886}"/>
              </a:ext>
            </a:extLst>
          </p:cNvPr>
          <p:cNvSpPr txBox="1">
            <a:spLocks noGrp="1"/>
          </p:cNvSpPr>
          <p:nvPr/>
        </p:nvSpPr>
        <p:spPr bwMode="auto">
          <a:xfrm>
            <a:off x="3856038" y="9440863"/>
            <a:ext cx="2947987"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7" tIns="45709" rIns="91417" bIns="45709" anchor="b"/>
          <a:lstStyle>
            <a:lvl1pPr defTabSz="454025">
              <a:defRPr kumimoji="1">
                <a:solidFill>
                  <a:schemeClr val="tx1"/>
                </a:solidFill>
                <a:latin typeface="Arial" panose="020B0604020202020204" pitchFamily="34" charset="0"/>
                <a:ea typeface="ＭＳ Ｐゴシック" panose="020B0600070205080204" pitchFamily="50" charset="-128"/>
              </a:defRPr>
            </a:lvl1pPr>
            <a:lvl2pPr marL="742950" indent="-285750" defTabSz="454025">
              <a:defRPr kumimoji="1">
                <a:solidFill>
                  <a:schemeClr val="tx1"/>
                </a:solidFill>
                <a:latin typeface="Arial" panose="020B0604020202020204" pitchFamily="34" charset="0"/>
                <a:ea typeface="ＭＳ Ｐゴシック" panose="020B0600070205080204" pitchFamily="50" charset="-128"/>
              </a:defRPr>
            </a:lvl2pPr>
            <a:lvl3pPr marL="1143000" indent="-228600" defTabSz="454025">
              <a:defRPr kumimoji="1">
                <a:solidFill>
                  <a:schemeClr val="tx1"/>
                </a:solidFill>
                <a:latin typeface="Arial" panose="020B0604020202020204" pitchFamily="34" charset="0"/>
                <a:ea typeface="ＭＳ Ｐゴシック" panose="020B0600070205080204" pitchFamily="50" charset="-128"/>
              </a:defRPr>
            </a:lvl3pPr>
            <a:lvl4pPr marL="1600200" indent="-228600" defTabSz="454025">
              <a:defRPr kumimoji="1">
                <a:solidFill>
                  <a:schemeClr val="tx1"/>
                </a:solidFill>
                <a:latin typeface="Arial" panose="020B0604020202020204" pitchFamily="34" charset="0"/>
                <a:ea typeface="ＭＳ Ｐゴシック" panose="020B0600070205080204" pitchFamily="50" charset="-128"/>
              </a:defRPr>
            </a:lvl4pPr>
            <a:lvl5pPr marL="2057400" indent="-228600" defTabSz="454025">
              <a:defRPr kumimoji="1">
                <a:solidFill>
                  <a:schemeClr val="tx1"/>
                </a:solidFill>
                <a:latin typeface="Arial" panose="020B0604020202020204" pitchFamily="34" charset="0"/>
                <a:ea typeface="ＭＳ Ｐゴシック" panose="020B0600070205080204" pitchFamily="50" charset="-128"/>
              </a:defRPr>
            </a:lvl5pPr>
            <a:lvl6pPr marL="25146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4025"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a:fld id="{B776DE88-DBA3-49F6-B8D5-57772F0E8BF4}" type="slidenum">
              <a:rPr lang="en-US" altLang="ja-JP" sz="1200">
                <a:solidFill>
                  <a:srgbClr val="000000"/>
                </a:solidFill>
                <a:latin typeface="Calibri" panose="020F0502020204030204" pitchFamily="34" charset="0"/>
              </a:rPr>
              <a:pPr algn="r"/>
              <a:t>13</a:t>
            </a:fld>
            <a:endParaRPr lang="en-US" altLang="ja-JP" sz="1200">
              <a:solidFill>
                <a:srgbClr val="000000"/>
              </a:solidFill>
              <a:latin typeface="Calibri" panose="020F0502020204030204" pitchFamily="34" charset="0"/>
            </a:endParaRPr>
          </a:p>
        </p:txBody>
      </p:sp>
      <p:sp>
        <p:nvSpPr>
          <p:cNvPr id="1230852" name="日付プレースホルダー 1">
            <a:extLst>
              <a:ext uri="{FF2B5EF4-FFF2-40B4-BE49-F238E27FC236}">
                <a16:creationId xmlns:a16="http://schemas.microsoft.com/office/drawing/2014/main" id="{6347E637-7E56-B13A-2529-A3DC912E9399}"/>
              </a:ext>
            </a:extLst>
          </p:cNvPr>
          <p:cNvSpPr>
            <a:spLocks noGrp="1"/>
          </p:cNvSpPr>
          <p:nvPr>
            <p:ph type="dt" sz="quarter"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defTabSz="4572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457200"/>
            <a:endParaRPr lang="ja-JP"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21</a:t>
            </a:fld>
            <a:endParaRPr lang="en-US" altLang="ja-JP"/>
          </a:p>
        </p:txBody>
      </p:sp>
    </p:spTree>
    <p:extLst>
      <p:ext uri="{BB962C8B-B14F-4D97-AF65-F5344CB8AC3E}">
        <p14:creationId xmlns:p14="http://schemas.microsoft.com/office/powerpoint/2010/main" val="2489241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6648C52D-1BF8-4019-9942-80859CF632E3}" type="slidenum">
              <a:rPr lang="en-US" altLang="ja-JP" smtClean="0"/>
              <a:pPr>
                <a:defRPr/>
              </a:pPr>
              <a:t>22</a:t>
            </a:fld>
            <a:endParaRPr lang="en-US" altLang="ja-JP"/>
          </a:p>
        </p:txBody>
      </p:sp>
    </p:spTree>
    <p:extLst>
      <p:ext uri="{BB962C8B-B14F-4D97-AF65-F5344CB8AC3E}">
        <p14:creationId xmlns:p14="http://schemas.microsoft.com/office/powerpoint/2010/main" val="224241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2AC09E8-78A4-4BAE-858A-EE4970EF12F4}"/>
              </a:ext>
            </a:extLst>
          </p:cNvPr>
          <p:cNvGrpSpPr>
            <a:grpSpLocks/>
          </p:cNvGrpSpPr>
          <p:nvPr/>
        </p:nvGrpSpPr>
        <p:grpSpPr bwMode="auto">
          <a:xfrm>
            <a:off x="0" y="2438400"/>
            <a:ext cx="9009063" cy="1052513"/>
            <a:chOff x="0" y="1536"/>
            <a:chExt cx="5675" cy="663"/>
          </a:xfrm>
        </p:grpSpPr>
        <p:grpSp>
          <p:nvGrpSpPr>
            <p:cNvPr id="5" name="Group 3">
              <a:extLst>
                <a:ext uri="{FF2B5EF4-FFF2-40B4-BE49-F238E27FC236}">
                  <a16:creationId xmlns:a16="http://schemas.microsoft.com/office/drawing/2014/main" id="{DD45A9AA-4515-4F2F-923D-79F9D9D8E27E}"/>
                </a:ext>
              </a:extLst>
            </p:cNvPr>
            <p:cNvGrpSpPr>
              <a:grpSpLocks/>
            </p:cNvGrpSpPr>
            <p:nvPr/>
          </p:nvGrpSpPr>
          <p:grpSpPr bwMode="auto">
            <a:xfrm>
              <a:off x="183" y="1604"/>
              <a:ext cx="448" cy="299"/>
              <a:chOff x="720" y="336"/>
              <a:chExt cx="624" cy="432"/>
            </a:xfrm>
          </p:grpSpPr>
          <p:sp>
            <p:nvSpPr>
              <p:cNvPr id="12" name="Rectangle 4">
                <a:extLst>
                  <a:ext uri="{FF2B5EF4-FFF2-40B4-BE49-F238E27FC236}">
                    <a16:creationId xmlns:a16="http://schemas.microsoft.com/office/drawing/2014/main" id="{275265A1-8246-4000-B262-4E887F44E562}"/>
                  </a:ext>
                </a:extLst>
              </p:cNvPr>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13" name="Rectangle 5">
                <a:extLst>
                  <a:ext uri="{FF2B5EF4-FFF2-40B4-BE49-F238E27FC236}">
                    <a16:creationId xmlns:a16="http://schemas.microsoft.com/office/drawing/2014/main" id="{554BAD09-884A-4840-A5A6-EA7E64AD1476}"/>
                  </a:ext>
                </a:extLst>
              </p:cNvPr>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grpSp>
          <p:nvGrpSpPr>
            <p:cNvPr id="6" name="Group 6">
              <a:extLst>
                <a:ext uri="{FF2B5EF4-FFF2-40B4-BE49-F238E27FC236}">
                  <a16:creationId xmlns:a16="http://schemas.microsoft.com/office/drawing/2014/main" id="{0CF19E5B-6E94-4EA1-8F94-388853EF6A78}"/>
                </a:ext>
              </a:extLst>
            </p:cNvPr>
            <p:cNvGrpSpPr>
              <a:grpSpLocks/>
            </p:cNvGrpSpPr>
            <p:nvPr/>
          </p:nvGrpSpPr>
          <p:grpSpPr bwMode="auto">
            <a:xfrm>
              <a:off x="261" y="1870"/>
              <a:ext cx="465" cy="299"/>
              <a:chOff x="912" y="2640"/>
              <a:chExt cx="672" cy="432"/>
            </a:xfrm>
          </p:grpSpPr>
          <p:sp>
            <p:nvSpPr>
              <p:cNvPr id="10" name="Rectangle 7">
                <a:extLst>
                  <a:ext uri="{FF2B5EF4-FFF2-40B4-BE49-F238E27FC236}">
                    <a16:creationId xmlns:a16="http://schemas.microsoft.com/office/drawing/2014/main" id="{8A970D43-904E-4D71-B2E6-597F3B07FC53}"/>
                  </a:ext>
                </a:extLst>
              </p:cNvPr>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11" name="Rectangle 8">
                <a:extLst>
                  <a:ext uri="{FF2B5EF4-FFF2-40B4-BE49-F238E27FC236}">
                    <a16:creationId xmlns:a16="http://schemas.microsoft.com/office/drawing/2014/main" id="{F27DEAC4-3034-45FD-A008-15CF71D304A9}"/>
                  </a:ext>
                </a:extLst>
              </p:cNvPr>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sp>
          <p:nvSpPr>
            <p:cNvPr id="7" name="Rectangle 9">
              <a:extLst>
                <a:ext uri="{FF2B5EF4-FFF2-40B4-BE49-F238E27FC236}">
                  <a16:creationId xmlns:a16="http://schemas.microsoft.com/office/drawing/2014/main" id="{04A85539-10C1-4A44-830F-6A06D415CE22}"/>
                </a:ext>
              </a:extLst>
            </p:cNvPr>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8" name="Rectangle 10">
              <a:extLst>
                <a:ext uri="{FF2B5EF4-FFF2-40B4-BE49-F238E27FC236}">
                  <a16:creationId xmlns:a16="http://schemas.microsoft.com/office/drawing/2014/main" id="{394FFBB1-C345-4F46-AAE7-2CC5B14D8791}"/>
                </a:ext>
              </a:extLst>
            </p:cNvPr>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sp>
          <p:nvSpPr>
            <p:cNvPr id="9" name="Rectangle 11">
              <a:extLst>
                <a:ext uri="{FF2B5EF4-FFF2-40B4-BE49-F238E27FC236}">
                  <a16:creationId xmlns:a16="http://schemas.microsoft.com/office/drawing/2014/main" id="{D9660C62-4FA8-488B-9AE0-A63B3B106F03}"/>
                </a:ext>
              </a:extLst>
            </p:cNvPr>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eaLnBrk="1" hangingPunct="1">
                <a:defRPr/>
              </a:pPr>
              <a:endParaRPr lang="ja-JP" altLang="en-US"/>
            </a:p>
          </p:txBody>
        </p:sp>
      </p:grpSp>
      <p:sp>
        <p:nvSpPr>
          <p:cNvPr id="4108" name="Rectangle 12"/>
          <p:cNvSpPr>
            <a:spLocks noGrp="1" noChangeArrowheads="1"/>
          </p:cNvSpPr>
          <p:nvPr>
            <p:ph type="ctrTitle"/>
          </p:nvPr>
        </p:nvSpPr>
        <p:spPr>
          <a:xfrm>
            <a:off x="990600" y="1828800"/>
            <a:ext cx="7772400" cy="1143000"/>
          </a:xfrm>
        </p:spPr>
        <p:txBody>
          <a:bodyPr/>
          <a:lstStyle>
            <a:lvl1pPr>
              <a:defRPr/>
            </a:lvl1pPr>
          </a:lstStyle>
          <a:p>
            <a:pPr lvl="0"/>
            <a:r>
              <a:rPr lang="ja-JP" altLang="en-US" noProof="0"/>
              <a:t>マスタ タイトルの書式設定</a:t>
            </a:r>
          </a:p>
        </p:txBody>
      </p:sp>
      <p:sp>
        <p:nvSpPr>
          <p:cNvPr id="4109"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ja-JP" altLang="en-US" noProof="0"/>
              <a:t>マスタ サブタイトルの書式設定</a:t>
            </a:r>
          </a:p>
        </p:txBody>
      </p:sp>
      <p:sp>
        <p:nvSpPr>
          <p:cNvPr id="14" name="Rectangle 14">
            <a:extLst>
              <a:ext uri="{FF2B5EF4-FFF2-40B4-BE49-F238E27FC236}">
                <a16:creationId xmlns:a16="http://schemas.microsoft.com/office/drawing/2014/main" id="{8E6232D4-7F5E-4252-A2F6-8E2DC58436DD}"/>
              </a:ext>
            </a:extLst>
          </p:cNvPr>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ltLang="ja-JP"/>
          </a:p>
        </p:txBody>
      </p:sp>
      <p:sp>
        <p:nvSpPr>
          <p:cNvPr id="15" name="Rectangle 15">
            <a:extLst>
              <a:ext uri="{FF2B5EF4-FFF2-40B4-BE49-F238E27FC236}">
                <a16:creationId xmlns:a16="http://schemas.microsoft.com/office/drawing/2014/main" id="{58B0F8DB-3421-49FF-B7A0-931B3B9F721D}"/>
              </a:ext>
            </a:extLst>
          </p:cNvPr>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ltLang="ja-JP"/>
          </a:p>
        </p:txBody>
      </p:sp>
      <p:sp>
        <p:nvSpPr>
          <p:cNvPr id="16" name="Rectangle 16">
            <a:extLst>
              <a:ext uri="{FF2B5EF4-FFF2-40B4-BE49-F238E27FC236}">
                <a16:creationId xmlns:a16="http://schemas.microsoft.com/office/drawing/2014/main" id="{1A24BAFD-EB4B-4E18-AB77-CBB36C9C2D4F}"/>
              </a:ext>
            </a:extLst>
          </p:cNvPr>
          <p:cNvSpPr>
            <a:spLocks noGrp="1" noChangeArrowheads="1"/>
          </p:cNvSpPr>
          <p:nvPr>
            <p:ph type="sldNum" sz="quarter" idx="12"/>
          </p:nvPr>
        </p:nvSpPr>
        <p:spPr>
          <a:xfrm>
            <a:off x="6858000" y="6248400"/>
            <a:ext cx="1905000" cy="457200"/>
          </a:xfrm>
        </p:spPr>
        <p:txBody>
          <a:bodyPr/>
          <a:lstStyle>
            <a:lvl1pPr>
              <a:defRPr smtClean="0">
                <a:solidFill>
                  <a:schemeClr val="bg2"/>
                </a:solidFill>
              </a:defRPr>
            </a:lvl1pPr>
          </a:lstStyle>
          <a:p>
            <a:pPr>
              <a:defRPr/>
            </a:pPr>
            <a:fld id="{6D27BDF3-1548-49BB-9D6E-3C54CBE7B3AD}" type="slidenum">
              <a:rPr lang="en-US" altLang="ja-JP"/>
              <a:pPr>
                <a:defRPr/>
              </a:pPr>
              <a:t>‹#›</a:t>
            </a:fld>
            <a:endParaRPr lang="en-US" altLang="ja-JP"/>
          </a:p>
        </p:txBody>
      </p:sp>
    </p:spTree>
    <p:extLst>
      <p:ext uri="{BB962C8B-B14F-4D97-AF65-F5344CB8AC3E}">
        <p14:creationId xmlns:p14="http://schemas.microsoft.com/office/powerpoint/2010/main" val="177738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CDA5FB29-6202-405C-A6AB-68E89E93622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008CFF7A-7282-48C6-805F-6B71C7344987}"/>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4BFEBAC1-D4D7-44F5-9318-A01F1D38A88B}"/>
              </a:ext>
            </a:extLst>
          </p:cNvPr>
          <p:cNvSpPr>
            <a:spLocks noGrp="1" noChangeArrowheads="1"/>
          </p:cNvSpPr>
          <p:nvPr>
            <p:ph type="sldNum" sz="quarter" idx="12"/>
          </p:nvPr>
        </p:nvSpPr>
        <p:spPr>
          <a:ln/>
        </p:spPr>
        <p:txBody>
          <a:bodyPr/>
          <a:lstStyle>
            <a:lvl1pPr>
              <a:defRPr/>
            </a:lvl1pPr>
          </a:lstStyle>
          <a:p>
            <a:pPr>
              <a:defRPr/>
            </a:pPr>
            <a:fld id="{6A5DB278-15E4-43E4-9C94-C27EF58F7C2F}" type="slidenum">
              <a:rPr lang="en-US" altLang="ja-JP"/>
              <a:pPr>
                <a:defRPr/>
              </a:pPr>
              <a:t>‹#›</a:t>
            </a:fld>
            <a:endParaRPr lang="en-US" altLang="ja-JP"/>
          </a:p>
        </p:txBody>
      </p:sp>
    </p:spTree>
    <p:extLst>
      <p:ext uri="{BB962C8B-B14F-4D97-AF65-F5344CB8AC3E}">
        <p14:creationId xmlns:p14="http://schemas.microsoft.com/office/powerpoint/2010/main" val="55578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73863" y="0"/>
            <a:ext cx="2181225" cy="67056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228600" y="0"/>
            <a:ext cx="6392863" cy="67056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6B508690-9A42-4500-8940-FDA31CA8E9EE}"/>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676DAA74-C9D6-460F-B38B-395D39BACE9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3B53120F-653B-458B-80E1-E1A9219CC0DA}"/>
              </a:ext>
            </a:extLst>
          </p:cNvPr>
          <p:cNvSpPr>
            <a:spLocks noGrp="1" noChangeArrowheads="1"/>
          </p:cNvSpPr>
          <p:nvPr>
            <p:ph type="sldNum" sz="quarter" idx="12"/>
          </p:nvPr>
        </p:nvSpPr>
        <p:spPr>
          <a:ln/>
        </p:spPr>
        <p:txBody>
          <a:bodyPr/>
          <a:lstStyle>
            <a:lvl1pPr>
              <a:defRPr/>
            </a:lvl1pPr>
          </a:lstStyle>
          <a:p>
            <a:pPr>
              <a:defRPr/>
            </a:pPr>
            <a:fld id="{3E628645-2ADB-4167-AB43-890119E3B172}" type="slidenum">
              <a:rPr lang="en-US" altLang="ja-JP"/>
              <a:pPr>
                <a:defRPr/>
              </a:pPr>
              <a:t>‹#›</a:t>
            </a:fld>
            <a:endParaRPr lang="en-US" altLang="ja-JP"/>
          </a:p>
        </p:txBody>
      </p:sp>
    </p:spTree>
    <p:extLst>
      <p:ext uri="{BB962C8B-B14F-4D97-AF65-F5344CB8AC3E}">
        <p14:creationId xmlns:p14="http://schemas.microsoft.com/office/powerpoint/2010/main" val="3631730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白紙">
    <p:spTree>
      <p:nvGrpSpPr>
        <p:cNvPr id="1" name=""/>
        <p:cNvGrpSpPr/>
        <p:nvPr/>
      </p:nvGrpSpPr>
      <p:grpSpPr>
        <a:xfrm>
          <a:off x="0" y="0"/>
          <a:ext cx="0" cy="0"/>
          <a:chOff x="0" y="0"/>
          <a:chExt cx="0" cy="0"/>
        </a:xfrm>
      </p:grpSpPr>
      <p:pic>
        <p:nvPicPr>
          <p:cNvPr id="4" name="図 3" descr="図形, 四角形&#10;&#10;自動的に生成された説明">
            <a:extLst>
              <a:ext uri="{FF2B5EF4-FFF2-40B4-BE49-F238E27FC236}">
                <a16:creationId xmlns:a16="http://schemas.microsoft.com/office/drawing/2014/main" id="{020FF03E-D241-49AA-409E-1CE6071B11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Footer Placeholder 2"/>
          <p:cNvSpPr>
            <a:spLocks noGrp="1"/>
          </p:cNvSpPr>
          <p:nvPr>
            <p:ph type="ftr" sz="quarter" idx="11"/>
          </p:nvPr>
        </p:nvSpPr>
        <p:spPr>
          <a:xfrm>
            <a:off x="358775" y="6659560"/>
            <a:ext cx="8784717" cy="196208"/>
          </a:xfrm>
        </p:spPr>
        <p:txBody>
          <a:bodyPr wrap="square" anchor="b" anchorCtr="0">
            <a:spAutoFit/>
          </a:bodyPr>
          <a:lstStyle>
            <a:lvl1pPr algn="r">
              <a:defRPr sz="675">
                <a:solidFill>
                  <a:schemeClr val="tx1"/>
                </a:solidFill>
              </a:defRPr>
            </a:lvl1pPr>
          </a:lstStyle>
          <a:p>
            <a:endParaRPr kumimoji="1" lang="ja-JP" altLang="en-US"/>
          </a:p>
        </p:txBody>
      </p:sp>
      <p:sp>
        <p:nvSpPr>
          <p:cNvPr id="5" name="タイトル 4">
            <a:extLst>
              <a:ext uri="{FF2B5EF4-FFF2-40B4-BE49-F238E27FC236}">
                <a16:creationId xmlns:a16="http://schemas.microsoft.com/office/drawing/2014/main" id="{AB266DE5-CDD8-5CA7-1D29-C276277B3F3D}"/>
              </a:ext>
            </a:extLst>
          </p:cNvPr>
          <p:cNvSpPr>
            <a:spLocks noGrp="1"/>
          </p:cNvSpPr>
          <p:nvPr>
            <p:ph type="title"/>
          </p:nvPr>
        </p:nvSpPr>
        <p:spPr>
          <a:xfrm>
            <a:off x="359999" y="1"/>
            <a:ext cx="8424000" cy="864000"/>
          </a:xfrm>
        </p:spPr>
        <p:txBody>
          <a:bodyPr lIns="0" tIns="72000" rIns="0" bIns="0">
            <a:noAutofit/>
          </a:bodyPr>
          <a:lstStyle>
            <a:lvl1pPr>
              <a:defRPr sz="2100" b="1">
                <a:solidFill>
                  <a:schemeClr val="bg1"/>
                </a:solidFill>
              </a:defRPr>
            </a:lvl1pPr>
          </a:lstStyle>
          <a:p>
            <a:r>
              <a:rPr kumimoji="1" lang="ja-JP" altLang="en-US" dirty="0"/>
              <a:t>マスター タイトルの書式設定</a:t>
            </a:r>
          </a:p>
        </p:txBody>
      </p:sp>
    </p:spTree>
    <p:extLst>
      <p:ext uri="{BB962C8B-B14F-4D97-AF65-F5344CB8AC3E}">
        <p14:creationId xmlns:p14="http://schemas.microsoft.com/office/powerpoint/2010/main" val="15568418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11">
            <a:extLst>
              <a:ext uri="{FF2B5EF4-FFF2-40B4-BE49-F238E27FC236}">
                <a16:creationId xmlns:a16="http://schemas.microsoft.com/office/drawing/2014/main" id="{B2173CE8-D5AE-4C03-BC03-2CB9DFEBAC7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819C69AE-E5D3-47F6-80C9-BEFB3059583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5DF1A753-F546-4432-AC4B-64B8880ABCB5}"/>
              </a:ext>
            </a:extLst>
          </p:cNvPr>
          <p:cNvSpPr>
            <a:spLocks noGrp="1" noChangeArrowheads="1"/>
          </p:cNvSpPr>
          <p:nvPr>
            <p:ph type="sldNum" sz="quarter" idx="12"/>
          </p:nvPr>
        </p:nvSpPr>
        <p:spPr>
          <a:ln/>
        </p:spPr>
        <p:txBody>
          <a:bodyPr/>
          <a:lstStyle>
            <a:lvl1pPr>
              <a:defRPr/>
            </a:lvl1pPr>
          </a:lstStyle>
          <a:p>
            <a:pPr>
              <a:defRPr/>
            </a:pPr>
            <a:fld id="{A0488266-CC61-4346-9FA2-D7E64E4A106C}" type="slidenum">
              <a:rPr lang="en-US" altLang="ja-JP"/>
              <a:pPr>
                <a:defRPr/>
              </a:pPr>
              <a:t>‹#›</a:t>
            </a:fld>
            <a:endParaRPr lang="en-US" altLang="ja-JP"/>
          </a:p>
        </p:txBody>
      </p:sp>
    </p:spTree>
    <p:extLst>
      <p:ext uri="{BB962C8B-B14F-4D97-AF65-F5344CB8AC3E}">
        <p14:creationId xmlns:p14="http://schemas.microsoft.com/office/powerpoint/2010/main" val="2859480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Rectangle 11">
            <a:extLst>
              <a:ext uri="{FF2B5EF4-FFF2-40B4-BE49-F238E27FC236}">
                <a16:creationId xmlns:a16="http://schemas.microsoft.com/office/drawing/2014/main" id="{DD4775E6-9A7D-42F4-A3D5-409655AD6DE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12">
            <a:extLst>
              <a:ext uri="{FF2B5EF4-FFF2-40B4-BE49-F238E27FC236}">
                <a16:creationId xmlns:a16="http://schemas.microsoft.com/office/drawing/2014/main" id="{6BC8A43F-07FF-4E6A-BFBB-552FD9FFC16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13">
            <a:extLst>
              <a:ext uri="{FF2B5EF4-FFF2-40B4-BE49-F238E27FC236}">
                <a16:creationId xmlns:a16="http://schemas.microsoft.com/office/drawing/2014/main" id="{4E086795-7241-41E9-8ADA-5BA54E66003B}"/>
              </a:ext>
            </a:extLst>
          </p:cNvPr>
          <p:cNvSpPr>
            <a:spLocks noGrp="1" noChangeArrowheads="1"/>
          </p:cNvSpPr>
          <p:nvPr>
            <p:ph type="sldNum" sz="quarter" idx="12"/>
          </p:nvPr>
        </p:nvSpPr>
        <p:spPr>
          <a:ln/>
        </p:spPr>
        <p:txBody>
          <a:bodyPr/>
          <a:lstStyle>
            <a:lvl1pPr>
              <a:defRPr/>
            </a:lvl1pPr>
          </a:lstStyle>
          <a:p>
            <a:pPr>
              <a:defRPr/>
            </a:pPr>
            <a:fld id="{7C84CF00-1CE7-43B6-9020-41850F59E1A3}" type="slidenum">
              <a:rPr lang="en-US" altLang="ja-JP"/>
              <a:pPr>
                <a:defRPr/>
              </a:pPr>
              <a:t>‹#›</a:t>
            </a:fld>
            <a:endParaRPr lang="en-US" altLang="ja-JP"/>
          </a:p>
        </p:txBody>
      </p:sp>
    </p:spTree>
    <p:extLst>
      <p:ext uri="{BB962C8B-B14F-4D97-AF65-F5344CB8AC3E}">
        <p14:creationId xmlns:p14="http://schemas.microsoft.com/office/powerpoint/2010/main" val="3800996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228600" y="1143000"/>
            <a:ext cx="4286250" cy="5562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67250" y="1143000"/>
            <a:ext cx="4287838" cy="55626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11">
            <a:extLst>
              <a:ext uri="{FF2B5EF4-FFF2-40B4-BE49-F238E27FC236}">
                <a16:creationId xmlns:a16="http://schemas.microsoft.com/office/drawing/2014/main" id="{E9CF6133-B3F6-49E1-A548-81C7E0480BB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7B4878DF-1F27-4079-83B3-EF766B35078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77038912-5907-4FDA-9397-44F98352E27B}"/>
              </a:ext>
            </a:extLst>
          </p:cNvPr>
          <p:cNvSpPr>
            <a:spLocks noGrp="1" noChangeArrowheads="1"/>
          </p:cNvSpPr>
          <p:nvPr>
            <p:ph type="sldNum" sz="quarter" idx="12"/>
          </p:nvPr>
        </p:nvSpPr>
        <p:spPr>
          <a:ln/>
        </p:spPr>
        <p:txBody>
          <a:bodyPr/>
          <a:lstStyle>
            <a:lvl1pPr>
              <a:defRPr/>
            </a:lvl1pPr>
          </a:lstStyle>
          <a:p>
            <a:pPr>
              <a:defRPr/>
            </a:pPr>
            <a:fld id="{D0B71B0B-6FA6-44ED-8322-B48BB1329962}" type="slidenum">
              <a:rPr lang="en-US" altLang="ja-JP"/>
              <a:pPr>
                <a:defRPr/>
              </a:pPr>
              <a:t>‹#›</a:t>
            </a:fld>
            <a:endParaRPr lang="en-US" altLang="ja-JP"/>
          </a:p>
        </p:txBody>
      </p:sp>
    </p:spTree>
    <p:extLst>
      <p:ext uri="{BB962C8B-B14F-4D97-AF65-F5344CB8AC3E}">
        <p14:creationId xmlns:p14="http://schemas.microsoft.com/office/powerpoint/2010/main" val="1587024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11">
            <a:extLst>
              <a:ext uri="{FF2B5EF4-FFF2-40B4-BE49-F238E27FC236}">
                <a16:creationId xmlns:a16="http://schemas.microsoft.com/office/drawing/2014/main" id="{F3A6746E-70A0-429E-A2B3-4B260B780EEF}"/>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12">
            <a:extLst>
              <a:ext uri="{FF2B5EF4-FFF2-40B4-BE49-F238E27FC236}">
                <a16:creationId xmlns:a16="http://schemas.microsoft.com/office/drawing/2014/main" id="{354AC96D-1F05-4253-ACC5-BC851EEB75AD}"/>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13">
            <a:extLst>
              <a:ext uri="{FF2B5EF4-FFF2-40B4-BE49-F238E27FC236}">
                <a16:creationId xmlns:a16="http://schemas.microsoft.com/office/drawing/2014/main" id="{97FE35B5-106E-476A-8FF8-7AB8C40CDB92}"/>
              </a:ext>
            </a:extLst>
          </p:cNvPr>
          <p:cNvSpPr>
            <a:spLocks noGrp="1" noChangeArrowheads="1"/>
          </p:cNvSpPr>
          <p:nvPr>
            <p:ph type="sldNum" sz="quarter" idx="12"/>
          </p:nvPr>
        </p:nvSpPr>
        <p:spPr>
          <a:ln/>
        </p:spPr>
        <p:txBody>
          <a:bodyPr/>
          <a:lstStyle>
            <a:lvl1pPr>
              <a:defRPr/>
            </a:lvl1pPr>
          </a:lstStyle>
          <a:p>
            <a:pPr>
              <a:defRPr/>
            </a:pPr>
            <a:fld id="{04609B10-D25D-46D9-913C-1D82586FC3CB}" type="slidenum">
              <a:rPr lang="en-US" altLang="ja-JP"/>
              <a:pPr>
                <a:defRPr/>
              </a:pPr>
              <a:t>‹#›</a:t>
            </a:fld>
            <a:endParaRPr lang="en-US" altLang="ja-JP"/>
          </a:p>
        </p:txBody>
      </p:sp>
    </p:spTree>
    <p:extLst>
      <p:ext uri="{BB962C8B-B14F-4D97-AF65-F5344CB8AC3E}">
        <p14:creationId xmlns:p14="http://schemas.microsoft.com/office/powerpoint/2010/main" val="15040153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11">
            <a:extLst>
              <a:ext uri="{FF2B5EF4-FFF2-40B4-BE49-F238E27FC236}">
                <a16:creationId xmlns:a16="http://schemas.microsoft.com/office/drawing/2014/main" id="{0A691F91-83AE-42EE-8329-2F2700269B9A}"/>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12">
            <a:extLst>
              <a:ext uri="{FF2B5EF4-FFF2-40B4-BE49-F238E27FC236}">
                <a16:creationId xmlns:a16="http://schemas.microsoft.com/office/drawing/2014/main" id="{B82F3169-A0EE-432F-B380-67C166D3C8A0}"/>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13">
            <a:extLst>
              <a:ext uri="{FF2B5EF4-FFF2-40B4-BE49-F238E27FC236}">
                <a16:creationId xmlns:a16="http://schemas.microsoft.com/office/drawing/2014/main" id="{0D60BB8D-3FA2-4DCD-A1E3-46880677D1D4}"/>
              </a:ext>
            </a:extLst>
          </p:cNvPr>
          <p:cNvSpPr>
            <a:spLocks noGrp="1" noChangeArrowheads="1"/>
          </p:cNvSpPr>
          <p:nvPr>
            <p:ph type="sldNum" sz="quarter" idx="12"/>
          </p:nvPr>
        </p:nvSpPr>
        <p:spPr>
          <a:ln/>
        </p:spPr>
        <p:txBody>
          <a:bodyPr/>
          <a:lstStyle>
            <a:lvl1pPr>
              <a:defRPr/>
            </a:lvl1pPr>
          </a:lstStyle>
          <a:p>
            <a:pPr>
              <a:defRPr/>
            </a:pPr>
            <a:fld id="{69019F64-B27A-4D12-AD3D-7D2F3682F0A7}" type="slidenum">
              <a:rPr lang="en-US" altLang="ja-JP"/>
              <a:pPr>
                <a:defRPr/>
              </a:pPr>
              <a:t>‹#›</a:t>
            </a:fld>
            <a:endParaRPr lang="en-US" altLang="ja-JP"/>
          </a:p>
        </p:txBody>
      </p:sp>
    </p:spTree>
    <p:extLst>
      <p:ext uri="{BB962C8B-B14F-4D97-AF65-F5344CB8AC3E}">
        <p14:creationId xmlns:p14="http://schemas.microsoft.com/office/powerpoint/2010/main" val="1792812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9EBA273B-68E5-4B2A-B3A0-CA5C826B952D}"/>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12">
            <a:extLst>
              <a:ext uri="{FF2B5EF4-FFF2-40B4-BE49-F238E27FC236}">
                <a16:creationId xmlns:a16="http://schemas.microsoft.com/office/drawing/2014/main" id="{AC0A6DA6-1B9D-4E15-9FEA-F2C8797D14EC}"/>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13">
            <a:extLst>
              <a:ext uri="{FF2B5EF4-FFF2-40B4-BE49-F238E27FC236}">
                <a16:creationId xmlns:a16="http://schemas.microsoft.com/office/drawing/2014/main" id="{E39717ED-6C56-4BCA-8426-1B01D7399D47}"/>
              </a:ext>
            </a:extLst>
          </p:cNvPr>
          <p:cNvSpPr>
            <a:spLocks noGrp="1" noChangeArrowheads="1"/>
          </p:cNvSpPr>
          <p:nvPr>
            <p:ph type="sldNum" sz="quarter" idx="12"/>
          </p:nvPr>
        </p:nvSpPr>
        <p:spPr>
          <a:ln/>
        </p:spPr>
        <p:txBody>
          <a:bodyPr/>
          <a:lstStyle>
            <a:lvl1pPr>
              <a:defRPr/>
            </a:lvl1pPr>
          </a:lstStyle>
          <a:p>
            <a:pPr>
              <a:defRPr/>
            </a:pPr>
            <a:fld id="{F5FEB244-8C88-4389-BB34-46753D167F57}" type="slidenum">
              <a:rPr lang="en-US" altLang="ja-JP"/>
              <a:pPr>
                <a:defRPr/>
              </a:pPr>
              <a:t>‹#›</a:t>
            </a:fld>
            <a:endParaRPr lang="en-US" altLang="ja-JP"/>
          </a:p>
        </p:txBody>
      </p:sp>
    </p:spTree>
    <p:extLst>
      <p:ext uri="{BB962C8B-B14F-4D97-AF65-F5344CB8AC3E}">
        <p14:creationId xmlns:p14="http://schemas.microsoft.com/office/powerpoint/2010/main" val="10953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1">
            <a:extLst>
              <a:ext uri="{FF2B5EF4-FFF2-40B4-BE49-F238E27FC236}">
                <a16:creationId xmlns:a16="http://schemas.microsoft.com/office/drawing/2014/main" id="{01632843-A612-4DB4-8EF5-0A530969419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CFB630DD-0E55-4D32-8F6A-DBACF5417009}"/>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EF3D19CE-9E7A-4C06-BD76-9DE2C7BF8CCA}"/>
              </a:ext>
            </a:extLst>
          </p:cNvPr>
          <p:cNvSpPr>
            <a:spLocks noGrp="1" noChangeArrowheads="1"/>
          </p:cNvSpPr>
          <p:nvPr>
            <p:ph type="sldNum" sz="quarter" idx="12"/>
          </p:nvPr>
        </p:nvSpPr>
        <p:spPr>
          <a:ln/>
        </p:spPr>
        <p:txBody>
          <a:bodyPr/>
          <a:lstStyle>
            <a:lvl1pPr>
              <a:defRPr/>
            </a:lvl1pPr>
          </a:lstStyle>
          <a:p>
            <a:pPr>
              <a:defRPr/>
            </a:pPr>
            <a:fld id="{D67C08E4-65CA-48F9-8869-000E3E568A29}" type="slidenum">
              <a:rPr lang="en-US" altLang="ja-JP"/>
              <a:pPr>
                <a:defRPr/>
              </a:pPr>
              <a:t>‹#›</a:t>
            </a:fld>
            <a:endParaRPr lang="en-US" altLang="ja-JP"/>
          </a:p>
        </p:txBody>
      </p:sp>
    </p:spTree>
    <p:extLst>
      <p:ext uri="{BB962C8B-B14F-4D97-AF65-F5344CB8AC3E}">
        <p14:creationId xmlns:p14="http://schemas.microsoft.com/office/powerpoint/2010/main" val="220772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Rectangle 11">
            <a:extLst>
              <a:ext uri="{FF2B5EF4-FFF2-40B4-BE49-F238E27FC236}">
                <a16:creationId xmlns:a16="http://schemas.microsoft.com/office/drawing/2014/main" id="{9D6F17A3-80EC-4BC3-9229-74C7CDA4E82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12">
            <a:extLst>
              <a:ext uri="{FF2B5EF4-FFF2-40B4-BE49-F238E27FC236}">
                <a16:creationId xmlns:a16="http://schemas.microsoft.com/office/drawing/2014/main" id="{462633D4-75CE-41A4-98A1-D884EA07F40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13">
            <a:extLst>
              <a:ext uri="{FF2B5EF4-FFF2-40B4-BE49-F238E27FC236}">
                <a16:creationId xmlns:a16="http://schemas.microsoft.com/office/drawing/2014/main" id="{F5F80CFD-813A-4985-AB1F-6C60355E925E}"/>
              </a:ext>
            </a:extLst>
          </p:cNvPr>
          <p:cNvSpPr>
            <a:spLocks noGrp="1" noChangeArrowheads="1"/>
          </p:cNvSpPr>
          <p:nvPr>
            <p:ph type="sldNum" sz="quarter" idx="12"/>
          </p:nvPr>
        </p:nvSpPr>
        <p:spPr>
          <a:ln/>
        </p:spPr>
        <p:txBody>
          <a:bodyPr/>
          <a:lstStyle>
            <a:lvl1pPr>
              <a:defRPr/>
            </a:lvl1pPr>
          </a:lstStyle>
          <a:p>
            <a:pPr>
              <a:defRPr/>
            </a:pPr>
            <a:fld id="{DECB074A-5F88-4131-8F1B-F7AF3803DECC}" type="slidenum">
              <a:rPr lang="en-US" altLang="ja-JP"/>
              <a:pPr>
                <a:defRPr/>
              </a:pPr>
              <a:t>‹#›</a:t>
            </a:fld>
            <a:endParaRPr lang="en-US" altLang="ja-JP"/>
          </a:p>
        </p:txBody>
      </p:sp>
    </p:spTree>
    <p:extLst>
      <p:ext uri="{BB962C8B-B14F-4D97-AF65-F5344CB8AC3E}">
        <p14:creationId xmlns:p14="http://schemas.microsoft.com/office/powerpoint/2010/main" val="2017738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DC081A5-CC1F-4896-9FCB-8D888EB44EAD}"/>
              </a:ext>
            </a:extLst>
          </p:cNvPr>
          <p:cNvSpPr>
            <a:spLocks noChangeArrowheads="1"/>
          </p:cNvSpPr>
          <p:nvPr/>
        </p:nvSpPr>
        <p:spPr bwMode="ltGray">
          <a:xfrm>
            <a:off x="417513" y="2603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7" name="Rectangle 3">
            <a:extLst>
              <a:ext uri="{FF2B5EF4-FFF2-40B4-BE49-F238E27FC236}">
                <a16:creationId xmlns:a16="http://schemas.microsoft.com/office/drawing/2014/main" id="{4337F763-64B6-47C6-BF7F-A83F59CC91FC}"/>
              </a:ext>
            </a:extLst>
          </p:cNvPr>
          <p:cNvSpPr>
            <a:spLocks noChangeArrowheads="1"/>
          </p:cNvSpPr>
          <p:nvPr/>
        </p:nvSpPr>
        <p:spPr bwMode="ltGray">
          <a:xfrm>
            <a:off x="800100" y="2603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8" name="Rectangle 4">
            <a:extLst>
              <a:ext uri="{FF2B5EF4-FFF2-40B4-BE49-F238E27FC236}">
                <a16:creationId xmlns:a16="http://schemas.microsoft.com/office/drawing/2014/main" id="{315DC73D-3D58-4339-B864-00D526D87E97}"/>
              </a:ext>
            </a:extLst>
          </p:cNvPr>
          <p:cNvSpPr>
            <a:spLocks noChangeArrowheads="1"/>
          </p:cNvSpPr>
          <p:nvPr/>
        </p:nvSpPr>
        <p:spPr bwMode="ltGray">
          <a:xfrm>
            <a:off x="541338" y="6826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29" name="Rectangle 5">
            <a:extLst>
              <a:ext uri="{FF2B5EF4-FFF2-40B4-BE49-F238E27FC236}">
                <a16:creationId xmlns:a16="http://schemas.microsoft.com/office/drawing/2014/main" id="{4046A526-9623-4AF0-9FED-007FC0D6ADDB}"/>
              </a:ext>
            </a:extLst>
          </p:cNvPr>
          <p:cNvSpPr>
            <a:spLocks noChangeArrowheads="1"/>
          </p:cNvSpPr>
          <p:nvPr/>
        </p:nvSpPr>
        <p:spPr bwMode="ltGray">
          <a:xfrm>
            <a:off x="911225" y="6826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0" name="Rectangle 6">
            <a:extLst>
              <a:ext uri="{FF2B5EF4-FFF2-40B4-BE49-F238E27FC236}">
                <a16:creationId xmlns:a16="http://schemas.microsoft.com/office/drawing/2014/main" id="{37144D63-52D1-413D-A30B-EDA9ADFFA047}"/>
              </a:ext>
            </a:extLst>
          </p:cNvPr>
          <p:cNvSpPr>
            <a:spLocks noChangeArrowheads="1"/>
          </p:cNvSpPr>
          <p:nvPr/>
        </p:nvSpPr>
        <p:spPr bwMode="ltGray">
          <a:xfrm>
            <a:off x="127000" y="6096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1" name="Rectangle 7">
            <a:extLst>
              <a:ext uri="{FF2B5EF4-FFF2-40B4-BE49-F238E27FC236}">
                <a16:creationId xmlns:a16="http://schemas.microsoft.com/office/drawing/2014/main" id="{2866FE86-EF8D-430D-A961-1C3A8FAEDC3C}"/>
              </a:ext>
            </a:extLst>
          </p:cNvPr>
          <p:cNvSpPr>
            <a:spLocks noChangeArrowheads="1"/>
          </p:cNvSpPr>
          <p:nvPr/>
        </p:nvSpPr>
        <p:spPr bwMode="gray">
          <a:xfrm>
            <a:off x="762000" y="1524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2" name="Rectangle 8">
            <a:extLst>
              <a:ext uri="{FF2B5EF4-FFF2-40B4-BE49-F238E27FC236}">
                <a16:creationId xmlns:a16="http://schemas.microsoft.com/office/drawing/2014/main" id="{EABC6E9C-428B-4383-852F-AC5E0CF55617}"/>
              </a:ext>
            </a:extLst>
          </p:cNvPr>
          <p:cNvSpPr>
            <a:spLocks noChangeArrowheads="1"/>
          </p:cNvSpPr>
          <p:nvPr/>
        </p:nvSpPr>
        <p:spPr bwMode="gray">
          <a:xfrm>
            <a:off x="442913" y="900113"/>
            <a:ext cx="8226425" cy="74612"/>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800">
                <a:solidFill>
                  <a:schemeClr val="tx1"/>
                </a:solidFill>
                <a:latin typeface="Tahoma" pitchFamily="34" charset="0"/>
                <a:ea typeface="ＭＳ Ｐゴシック" pitchFamily="50" charset="-128"/>
              </a:defRPr>
            </a:lvl1pPr>
            <a:lvl2pPr marL="742950" indent="-285750">
              <a:defRPr kumimoji="1" sz="2800">
                <a:solidFill>
                  <a:schemeClr val="tx1"/>
                </a:solidFill>
                <a:latin typeface="Tahoma" pitchFamily="34" charset="0"/>
                <a:ea typeface="ＭＳ Ｐゴシック" pitchFamily="50" charset="-128"/>
              </a:defRPr>
            </a:lvl2pPr>
            <a:lvl3pPr marL="1143000" indent="-228600">
              <a:defRPr kumimoji="1" sz="2800">
                <a:solidFill>
                  <a:schemeClr val="tx1"/>
                </a:solidFill>
                <a:latin typeface="Tahoma" pitchFamily="34" charset="0"/>
                <a:ea typeface="ＭＳ Ｐゴシック" pitchFamily="50" charset="-128"/>
              </a:defRPr>
            </a:lvl3pPr>
            <a:lvl4pPr marL="1600200" indent="-228600">
              <a:defRPr kumimoji="1" sz="2800">
                <a:solidFill>
                  <a:schemeClr val="tx1"/>
                </a:solidFill>
                <a:latin typeface="Tahoma" pitchFamily="34" charset="0"/>
                <a:ea typeface="ＭＳ Ｐゴシック" pitchFamily="50" charset="-128"/>
              </a:defRPr>
            </a:lvl4pPr>
            <a:lvl5pPr marL="2057400" indent="-228600">
              <a:defRPr kumimoji="1" sz="2800">
                <a:solidFill>
                  <a:schemeClr val="tx1"/>
                </a:solidFill>
                <a:latin typeface="Tahoma" pitchFamily="34" charset="0"/>
                <a:ea typeface="ＭＳ Ｐゴシック" pitchFamily="50" charset="-128"/>
              </a:defRPr>
            </a:lvl5pPr>
            <a:lvl6pPr marL="25146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6pPr>
            <a:lvl7pPr marL="29718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7pPr>
            <a:lvl8pPr marL="34290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8pPr>
            <a:lvl9pPr marL="3886200" indent="-228600" eaLnBrk="0" fontAlgn="base" hangingPunct="0">
              <a:spcBef>
                <a:spcPct val="0"/>
              </a:spcBef>
              <a:spcAft>
                <a:spcPct val="0"/>
              </a:spcAft>
              <a:defRPr kumimoji="1" sz="2800">
                <a:solidFill>
                  <a:schemeClr val="tx1"/>
                </a:solidFill>
                <a:latin typeface="Tahoma" pitchFamily="34" charset="0"/>
                <a:ea typeface="ＭＳ Ｐゴシック" pitchFamily="50" charset="-128"/>
              </a:defRPr>
            </a:lvl9pPr>
          </a:lstStyle>
          <a:p>
            <a:pPr algn="ctr" eaLnBrk="1" hangingPunct="1">
              <a:defRPr/>
            </a:pPr>
            <a:endParaRPr lang="en-US" altLang="ja-JP" sz="2400"/>
          </a:p>
        </p:txBody>
      </p:sp>
      <p:sp>
        <p:nvSpPr>
          <p:cNvPr id="1033" name="Rectangle 9">
            <a:extLst>
              <a:ext uri="{FF2B5EF4-FFF2-40B4-BE49-F238E27FC236}">
                <a16:creationId xmlns:a16="http://schemas.microsoft.com/office/drawing/2014/main" id="{7866C316-A12F-4538-A6EC-64F2577A0226}"/>
              </a:ext>
            </a:extLst>
          </p:cNvPr>
          <p:cNvSpPr>
            <a:spLocks noGrp="1" noChangeArrowheads="1"/>
          </p:cNvSpPr>
          <p:nvPr>
            <p:ph type="title"/>
          </p:nvPr>
        </p:nvSpPr>
        <p:spPr bwMode="auto">
          <a:xfrm>
            <a:off x="1143000" y="0"/>
            <a:ext cx="7793038"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34" name="Rectangle 10">
            <a:extLst>
              <a:ext uri="{FF2B5EF4-FFF2-40B4-BE49-F238E27FC236}">
                <a16:creationId xmlns:a16="http://schemas.microsoft.com/office/drawing/2014/main" id="{24F9670A-7101-4FCB-9029-B7634260AAC1}"/>
              </a:ext>
            </a:extLst>
          </p:cNvPr>
          <p:cNvSpPr>
            <a:spLocks noGrp="1" noChangeArrowheads="1"/>
          </p:cNvSpPr>
          <p:nvPr>
            <p:ph type="body" idx="1"/>
          </p:nvPr>
        </p:nvSpPr>
        <p:spPr bwMode="auto">
          <a:xfrm>
            <a:off x="228600" y="1143000"/>
            <a:ext cx="8726488"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083" name="Rectangle 11">
            <a:extLst>
              <a:ext uri="{FF2B5EF4-FFF2-40B4-BE49-F238E27FC236}">
                <a16:creationId xmlns:a16="http://schemas.microsoft.com/office/drawing/2014/main" id="{520C0A63-71EA-4A72-B555-3B166E06EDFF}"/>
              </a:ext>
            </a:extLst>
          </p:cNvPr>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kumimoji="0" sz="1400"/>
            </a:lvl1pPr>
          </a:lstStyle>
          <a:p>
            <a:pPr>
              <a:defRPr/>
            </a:pPr>
            <a:endParaRPr lang="en-US" altLang="ja-JP"/>
          </a:p>
        </p:txBody>
      </p:sp>
      <p:sp>
        <p:nvSpPr>
          <p:cNvPr id="3084" name="Rectangle 12">
            <a:extLst>
              <a:ext uri="{FF2B5EF4-FFF2-40B4-BE49-F238E27FC236}">
                <a16:creationId xmlns:a16="http://schemas.microsoft.com/office/drawing/2014/main" id="{51F630C2-CEEF-4EB5-A646-CA80F42C1FB4}"/>
              </a:ext>
            </a:extLst>
          </p:cNvPr>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kumimoji="0" sz="1400"/>
            </a:lvl1pPr>
          </a:lstStyle>
          <a:p>
            <a:pPr>
              <a:defRPr/>
            </a:pPr>
            <a:endParaRPr lang="en-US" altLang="ja-JP"/>
          </a:p>
        </p:txBody>
      </p:sp>
      <p:sp>
        <p:nvSpPr>
          <p:cNvPr id="3085" name="Rectangle 13">
            <a:extLst>
              <a:ext uri="{FF2B5EF4-FFF2-40B4-BE49-F238E27FC236}">
                <a16:creationId xmlns:a16="http://schemas.microsoft.com/office/drawing/2014/main" id="{970376A1-D044-4CD6-BBD2-83B5B2EAF052}"/>
              </a:ext>
            </a:extLst>
          </p:cNvPr>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kumimoji="0" sz="1400" smtClean="0"/>
            </a:lvl1pPr>
          </a:lstStyle>
          <a:p>
            <a:pPr>
              <a:defRPr/>
            </a:pPr>
            <a:fld id="{33C24954-3208-4E47-B6F8-16541A9226BD}"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Lst>
  <p:txStyles>
    <p:titleStyle>
      <a:lvl1pPr algn="l" rtl="0" eaLnBrk="0" fontAlgn="base" hangingPunct="0">
        <a:spcBef>
          <a:spcPct val="0"/>
        </a:spcBef>
        <a:spcAft>
          <a:spcPct val="0"/>
        </a:spcAft>
        <a:defRPr kumimoji="1" sz="3200" kern="1200">
          <a:solidFill>
            <a:schemeClr val="tx2"/>
          </a:solidFill>
          <a:latin typeface="+mj-lt"/>
          <a:ea typeface="+mj-ea"/>
          <a:cs typeface="+mj-cs"/>
        </a:defRPr>
      </a:lvl1pPr>
      <a:lvl2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2pPr>
      <a:lvl3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3pPr>
      <a:lvl4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4pPr>
      <a:lvl5pPr algn="l" rtl="0" eaLnBrk="0" fontAlgn="base" hangingPunct="0">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5pPr>
      <a:lvl6pPr marL="4572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6pPr>
      <a:lvl7pPr marL="9144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7pPr>
      <a:lvl8pPr marL="13716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8pPr>
      <a:lvl9pPr marL="1828800" algn="l" rtl="0" fontAlgn="base">
        <a:spcBef>
          <a:spcPct val="0"/>
        </a:spcBef>
        <a:spcAft>
          <a:spcPct val="0"/>
        </a:spcAft>
        <a:defRPr kumimoji="1" sz="3200">
          <a:solidFill>
            <a:schemeClr val="tx2"/>
          </a:solidFill>
          <a:latin typeface="Tahoma" panose="020B060403050404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kumimoji="1" sz="28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kumimoji="1" sz="24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kumimoji="1" sz="20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kumimoji="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kumimoji="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2.emf"/><Relationship Id="rId4" Type="http://schemas.openxmlformats.org/officeDocument/2006/relationships/oleObject" Target="../embeddings/oleObject3.bin"/></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4B477B3-4C30-45E3-B5D4-A992A4C2EDA4}"/>
              </a:ext>
            </a:extLst>
          </p:cNvPr>
          <p:cNvSpPr>
            <a:spLocks noGrp="1" noChangeArrowheads="1"/>
          </p:cNvSpPr>
          <p:nvPr>
            <p:ph type="ctrTitle"/>
          </p:nvPr>
        </p:nvSpPr>
        <p:spPr/>
        <p:txBody>
          <a:bodyPr/>
          <a:lstStyle/>
          <a:p>
            <a:pPr eaLnBrk="1" hangingPunct="1"/>
            <a:r>
              <a:rPr lang="ja-JP" altLang="en-US" dirty="0">
                <a:solidFill>
                  <a:schemeClr val="tx1"/>
                </a:solidFill>
                <a:latin typeface="ＭＳ ゴシック" panose="020B0609070205080204" pitchFamily="49" charset="-128"/>
                <a:ea typeface="ＭＳ ゴシック" panose="020B0609070205080204" pitchFamily="49" charset="-128"/>
              </a:rPr>
              <a:t>最近の予防接種の話題</a:t>
            </a:r>
            <a:endParaRPr lang="ja-JP" altLang="en-US" sz="2400" dirty="0">
              <a:solidFill>
                <a:schemeClr val="tx1"/>
              </a:solidFill>
              <a:latin typeface="ＭＳ ゴシック" panose="020B0609070205080204" pitchFamily="49" charset="-128"/>
              <a:ea typeface="ＭＳ ゴシック" panose="020B0609070205080204" pitchFamily="49" charset="-128"/>
            </a:endParaRPr>
          </a:p>
        </p:txBody>
      </p:sp>
      <p:sp>
        <p:nvSpPr>
          <p:cNvPr id="5123" name="Rectangle 3">
            <a:extLst>
              <a:ext uri="{FF2B5EF4-FFF2-40B4-BE49-F238E27FC236}">
                <a16:creationId xmlns:a16="http://schemas.microsoft.com/office/drawing/2014/main" id="{C5994F36-5A7D-4FC7-88B2-2166ADE56A32}"/>
              </a:ext>
            </a:extLst>
          </p:cNvPr>
          <p:cNvSpPr>
            <a:spLocks noGrp="1" noChangeArrowheads="1"/>
          </p:cNvSpPr>
          <p:nvPr>
            <p:ph type="subTitle" idx="1"/>
          </p:nvPr>
        </p:nvSpPr>
        <p:spPr>
          <a:xfrm>
            <a:off x="0" y="3429000"/>
            <a:ext cx="8915400" cy="1752600"/>
          </a:xfrm>
        </p:spPr>
        <p:txBody>
          <a:bodyPr/>
          <a:lstStyle/>
          <a:p>
            <a:pPr eaLnBrk="1" hangingPunct="1"/>
            <a:r>
              <a:rPr lang="en-US" altLang="ja-JP" dirty="0"/>
              <a:t>COI</a:t>
            </a:r>
            <a:r>
              <a:rPr lang="ja-JP" altLang="en-US" dirty="0"/>
              <a:t>特にありません。</a:t>
            </a:r>
          </a:p>
          <a:p>
            <a:pPr eaLnBrk="1" hangingPunct="1"/>
            <a:endParaRPr lang="ja-JP" altLang="en-US" dirty="0"/>
          </a:p>
          <a:p>
            <a:pPr eaLnBrk="1" hangingPunct="1"/>
            <a:r>
              <a:rPr lang="ja-JP" altLang="en-US" sz="2000" dirty="0"/>
              <a:t>菊池　均　</a:t>
            </a:r>
            <a:r>
              <a:rPr lang="en-US" altLang="ja-JP" dirty="0">
                <a:latin typeface="ＭＳ ゴシック" panose="020B0609070205080204" pitchFamily="49" charset="-128"/>
                <a:ea typeface="ＭＳ ゴシック" panose="020B0609070205080204" pitchFamily="49" charset="-128"/>
              </a:rPr>
              <a:t>y@kkch.net</a:t>
            </a:r>
          </a:p>
          <a:p>
            <a:pPr eaLnBrk="1" hangingPunct="1"/>
            <a:r>
              <a:rPr lang="ja-JP" altLang="en-US" sz="2000" dirty="0"/>
              <a:t>　名鉄病院 予防接種センター</a:t>
            </a:r>
          </a:p>
          <a:p>
            <a:pPr eaLnBrk="1" hangingPunct="1"/>
            <a:endParaRPr lang="en-US" altLang="ja-JP" sz="2000"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0AC8E73A-6ADD-4611-80D3-3262E5095CB6}"/>
              </a:ext>
            </a:extLst>
          </p:cNvPr>
          <p:cNvSpPr>
            <a:spLocks noGrp="1" noChangeArrowheads="1"/>
          </p:cNvSpPr>
          <p:nvPr>
            <p:ph type="title"/>
          </p:nvPr>
        </p:nvSpPr>
        <p:spPr/>
        <p:txBody>
          <a:bodyPr/>
          <a:lstStyle/>
          <a:p>
            <a:pPr eaLnBrk="1" hangingPunct="1"/>
            <a:r>
              <a:rPr lang="ja-JP" altLang="en-US" dirty="0"/>
              <a:t>ＢＣＧの管針は、シャチハタのようにポン</a:t>
            </a:r>
          </a:p>
        </p:txBody>
      </p:sp>
      <p:sp>
        <p:nvSpPr>
          <p:cNvPr id="16387" name="Rectangle 3">
            <a:extLst>
              <a:ext uri="{FF2B5EF4-FFF2-40B4-BE49-F238E27FC236}">
                <a16:creationId xmlns:a16="http://schemas.microsoft.com/office/drawing/2014/main" id="{A1290910-08D4-49F5-A480-C6C73A2614EA}"/>
              </a:ext>
            </a:extLst>
          </p:cNvPr>
          <p:cNvSpPr>
            <a:spLocks noGrp="1" noChangeArrowheads="1"/>
          </p:cNvSpPr>
          <p:nvPr>
            <p:ph type="body" idx="1"/>
          </p:nvPr>
        </p:nvSpPr>
        <p:spPr/>
        <p:txBody>
          <a:bodyPr/>
          <a:lstStyle/>
          <a:p>
            <a:pPr eaLnBrk="1" hangingPunct="1"/>
            <a:r>
              <a:rPr lang="ja-JP" altLang="en-US" dirty="0"/>
              <a:t>皮内接種デバイス。</a:t>
            </a:r>
          </a:p>
          <a:p>
            <a:pPr eaLnBrk="1" hangingPunct="1"/>
            <a:r>
              <a:rPr lang="ja-JP" altLang="en-US" dirty="0"/>
              <a:t>乳児の皮膚は薄い</a:t>
            </a:r>
          </a:p>
          <a:p>
            <a:pPr eaLnBrk="1" hangingPunct="1"/>
            <a:r>
              <a:rPr lang="ja-JP" altLang="en-US" dirty="0"/>
              <a:t>筒の痕が丸い線がつく程度で押す。</a:t>
            </a:r>
          </a:p>
          <a:p>
            <a:pPr eaLnBrk="1" hangingPunct="1"/>
            <a:r>
              <a:rPr lang="ja-JP" altLang="en-US" dirty="0"/>
              <a:t>赤くあざになるのは強すぎ。</a:t>
            </a:r>
          </a:p>
        </p:txBody>
      </p:sp>
      <p:pic>
        <p:nvPicPr>
          <p:cNvPr id="16388" name="Picture 4">
            <a:extLst>
              <a:ext uri="{FF2B5EF4-FFF2-40B4-BE49-F238E27FC236}">
                <a16:creationId xmlns:a16="http://schemas.microsoft.com/office/drawing/2014/main" id="{DF1F417F-A9E8-45EC-BB8F-FBB63BAD6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4175125" cy="299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a:extLst>
              <a:ext uri="{FF2B5EF4-FFF2-40B4-BE49-F238E27FC236}">
                <a16:creationId xmlns:a16="http://schemas.microsoft.com/office/drawing/2014/main" id="{9B8193E0-DC72-4931-B94E-4807B240F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611563"/>
            <a:ext cx="4572000" cy="256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a:extLst>
              <a:ext uri="{FF2B5EF4-FFF2-40B4-BE49-F238E27FC236}">
                <a16:creationId xmlns:a16="http://schemas.microsoft.com/office/drawing/2014/main" id="{63D88129-0715-4ADD-977E-E411AE9E9FC2}"/>
              </a:ext>
            </a:extLst>
          </p:cNvPr>
          <p:cNvSpPr txBox="1"/>
          <p:nvPr/>
        </p:nvSpPr>
        <p:spPr>
          <a:xfrm>
            <a:off x="7020272" y="6604084"/>
            <a:ext cx="2852068" cy="253916"/>
          </a:xfrm>
          <a:prstGeom prst="rect">
            <a:avLst/>
          </a:prstGeom>
          <a:noFill/>
        </p:spPr>
        <p:txBody>
          <a:bodyPr wrap="square">
            <a:spAutoFit/>
          </a:bodyPr>
          <a:lstStyle/>
          <a:p>
            <a:pPr>
              <a:defRPr/>
            </a:pPr>
            <a:r>
              <a:rPr lang="ja-JP" altLang="en-US" sz="1050" dirty="0"/>
              <a:t>名鉄病院予防接種センター作成</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35CBCA-7721-7EB2-3A0C-CFFADFD1AFEA}"/>
              </a:ext>
            </a:extLst>
          </p:cNvPr>
          <p:cNvSpPr>
            <a:spLocks noGrp="1"/>
          </p:cNvSpPr>
          <p:nvPr>
            <p:ph type="title"/>
          </p:nvPr>
        </p:nvSpPr>
        <p:spPr/>
        <p:txBody>
          <a:bodyPr/>
          <a:lstStyle/>
          <a:p>
            <a:r>
              <a:rPr kumimoji="1" lang="ja-JP" altLang="en-US" dirty="0"/>
              <a:t>ガンマグロブリン後ワクチンの間隔</a:t>
            </a:r>
          </a:p>
        </p:txBody>
      </p:sp>
      <p:sp>
        <p:nvSpPr>
          <p:cNvPr id="3" name="コンテンツ プレースホルダー 2">
            <a:extLst>
              <a:ext uri="{FF2B5EF4-FFF2-40B4-BE49-F238E27FC236}">
                <a16:creationId xmlns:a16="http://schemas.microsoft.com/office/drawing/2014/main" id="{FA134D79-2081-B996-33A9-FCCF64CECE82}"/>
              </a:ext>
            </a:extLst>
          </p:cNvPr>
          <p:cNvSpPr>
            <a:spLocks noGrp="1"/>
          </p:cNvSpPr>
          <p:nvPr>
            <p:ph idx="1"/>
          </p:nvPr>
        </p:nvSpPr>
        <p:spPr/>
        <p:txBody>
          <a:bodyPr/>
          <a:lstStyle/>
          <a:p>
            <a:r>
              <a:rPr lang="ja-JP" altLang="en-US" dirty="0"/>
              <a:t>輸血、ガンマグロブリン後、生ワクチンは</a:t>
            </a:r>
            <a:r>
              <a:rPr lang="en-US" altLang="ja-JP" dirty="0"/>
              <a:t>3</a:t>
            </a:r>
            <a:r>
              <a:rPr lang="ja-JP" altLang="en-US" dirty="0"/>
              <a:t>か月以上</a:t>
            </a:r>
            <a:endParaRPr lang="en-US" altLang="ja-JP" dirty="0"/>
          </a:p>
          <a:p>
            <a:r>
              <a:rPr kumimoji="1" lang="ja-JP" altLang="en-US" dirty="0"/>
              <a:t>ガンマグロブリン大量投与後、生ワクチンは</a:t>
            </a:r>
            <a:r>
              <a:rPr kumimoji="1" lang="en-US" altLang="ja-JP" dirty="0"/>
              <a:t>6</a:t>
            </a:r>
            <a:r>
              <a:rPr kumimoji="1" lang="ja-JP" altLang="en-US" dirty="0"/>
              <a:t>か月以上</a:t>
            </a:r>
            <a:r>
              <a:rPr kumimoji="1" lang="en-US" altLang="ja-JP" dirty="0"/>
              <a:t>,</a:t>
            </a:r>
            <a:r>
              <a:rPr kumimoji="1" lang="ja-JP" altLang="en-US" dirty="0"/>
              <a:t>麻疹ワクチンは感染の危険が低ければ</a:t>
            </a:r>
            <a:r>
              <a:rPr kumimoji="1" lang="en-US" altLang="ja-JP" dirty="0"/>
              <a:t>11</a:t>
            </a:r>
            <a:r>
              <a:rPr kumimoji="1" lang="ja-JP" altLang="en-US" dirty="0"/>
              <a:t>か月以上</a:t>
            </a:r>
            <a:endParaRPr kumimoji="1" lang="en-US" altLang="ja-JP" dirty="0"/>
          </a:p>
          <a:p>
            <a:pPr lvl="1"/>
            <a:r>
              <a:rPr lang="en-US" altLang="ja-JP" dirty="0"/>
              <a:t>200mg/kg</a:t>
            </a:r>
            <a:r>
              <a:rPr lang="ja-JP" altLang="en-US" dirty="0"/>
              <a:t>以上投与</a:t>
            </a:r>
            <a:endParaRPr lang="en-US" altLang="ja-JP" dirty="0"/>
          </a:p>
          <a:p>
            <a:pPr lvl="1"/>
            <a:r>
              <a:rPr lang="ja-JP" altLang="en-US" dirty="0"/>
              <a:t>川崎病、特発性血小板減少性紫斑病等</a:t>
            </a:r>
            <a:endParaRPr lang="en-US" altLang="ja-JP" dirty="0"/>
          </a:p>
          <a:p>
            <a:endParaRPr kumimoji="1" lang="en-US" altLang="ja-JP" dirty="0"/>
          </a:p>
          <a:p>
            <a:r>
              <a:rPr lang="en-US" altLang="ja-JP" dirty="0"/>
              <a:t>BCG,</a:t>
            </a:r>
            <a:r>
              <a:rPr lang="ja-JP" altLang="en-US" dirty="0"/>
              <a:t> ロタ、不活化ワクチンは、効果に影響はない。</a:t>
            </a:r>
            <a:endParaRPr lang="en-US" altLang="ja-JP" dirty="0"/>
          </a:p>
          <a:p>
            <a:pPr lvl="1"/>
            <a:r>
              <a:rPr lang="ja-JP" altLang="en-US" dirty="0"/>
              <a:t>ただし、疾患が落ち着いてから。</a:t>
            </a:r>
            <a:endParaRPr lang="en-US" altLang="ja-JP" dirty="0"/>
          </a:p>
          <a:p>
            <a:endParaRPr lang="en-US" altLang="ja-JP" dirty="0"/>
          </a:p>
          <a:p>
            <a:endParaRPr lang="en-US" altLang="ja-JP" dirty="0"/>
          </a:p>
          <a:p>
            <a:pPr lvl="2"/>
            <a:r>
              <a:rPr lang="ja-JP" altLang="en-US" dirty="0"/>
              <a:t>出典：　予防接種に関する</a:t>
            </a:r>
            <a:r>
              <a:rPr lang="en-US" altLang="ja-JP" dirty="0"/>
              <a:t>Q&amp;A</a:t>
            </a:r>
            <a:r>
              <a:rPr lang="ja-JP" altLang="en-US" dirty="0"/>
              <a:t>集　２０２１年　</a:t>
            </a:r>
            <a:r>
              <a:rPr lang="en-US" altLang="ja-JP" dirty="0"/>
              <a:t>p48</a:t>
            </a:r>
          </a:p>
        </p:txBody>
      </p:sp>
    </p:spTree>
    <p:extLst>
      <p:ext uri="{BB962C8B-B14F-4D97-AF65-F5344CB8AC3E}">
        <p14:creationId xmlns:p14="http://schemas.microsoft.com/office/powerpoint/2010/main" val="3546262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スライド番号プレースホルダ 3">
            <a:extLst>
              <a:ext uri="{FF2B5EF4-FFF2-40B4-BE49-F238E27FC236}">
                <a16:creationId xmlns:a16="http://schemas.microsoft.com/office/drawing/2014/main" id="{DC125C17-69CD-BC0F-D482-A884AA69AB45}"/>
              </a:ext>
            </a:extLst>
          </p:cNvPr>
          <p:cNvSpPr txBox="1">
            <a:spLocks noGrp="1"/>
          </p:cNvSpPr>
          <p:nvPr/>
        </p:nvSpPr>
        <p:spPr bwMode="auto">
          <a:xfrm>
            <a:off x="0" y="6372225"/>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fld id="{43A9EFEB-61F6-4C3B-B0AA-CD5C3E22B784}" type="slidenum">
              <a:rPr lang="en-US" altLang="ja-JP" sz="1000">
                <a:solidFill>
                  <a:srgbClr val="000000"/>
                </a:solidFill>
              </a:rPr>
              <a:pPr defTabSz="914400"/>
              <a:t>12</a:t>
            </a:fld>
            <a:endParaRPr lang="en-US" altLang="ja-JP" sz="1000">
              <a:solidFill>
                <a:srgbClr val="000000"/>
              </a:solidFill>
            </a:endParaRPr>
          </a:p>
        </p:txBody>
      </p:sp>
      <p:sp>
        <p:nvSpPr>
          <p:cNvPr id="3" name="二等辺三角形 2">
            <a:extLst>
              <a:ext uri="{FF2B5EF4-FFF2-40B4-BE49-F238E27FC236}">
                <a16:creationId xmlns:a16="http://schemas.microsoft.com/office/drawing/2014/main" id="{9D1D0A79-9F32-EED2-3D8F-737B83AFA90D}"/>
              </a:ext>
            </a:extLst>
          </p:cNvPr>
          <p:cNvSpPr/>
          <p:nvPr/>
        </p:nvSpPr>
        <p:spPr>
          <a:xfrm>
            <a:off x="3397250" y="2595563"/>
            <a:ext cx="503238" cy="749300"/>
          </a:xfrm>
          <a:prstGeom prst="triangle">
            <a:avLst>
              <a:gd name="adj" fmla="val 0"/>
            </a:avLst>
          </a:prstGeom>
          <a:solidFill>
            <a:srgbClr val="FFEBE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4" name="Oval 49">
            <a:extLst>
              <a:ext uri="{FF2B5EF4-FFF2-40B4-BE49-F238E27FC236}">
                <a16:creationId xmlns:a16="http://schemas.microsoft.com/office/drawing/2014/main" id="{7D654745-631E-C6AF-DACB-A19D54BF46F9}"/>
              </a:ext>
            </a:extLst>
          </p:cNvPr>
          <p:cNvSpPr>
            <a:spLocks noChangeArrowheads="1"/>
          </p:cNvSpPr>
          <p:nvPr/>
        </p:nvSpPr>
        <p:spPr bwMode="auto">
          <a:xfrm>
            <a:off x="4721220" y="1243898"/>
            <a:ext cx="1222482" cy="1590846"/>
          </a:xfrm>
          <a:prstGeom prst="ellipse">
            <a:avLst/>
          </a:prstGeom>
          <a:gradFill flip="none" rotWithShape="1">
            <a:gsLst>
              <a:gs pos="0">
                <a:schemeClr val="bg1"/>
              </a:gs>
              <a:gs pos="100000">
                <a:schemeClr val="accent1">
                  <a:lumMod val="40000"/>
                  <a:lumOff val="60000"/>
                  <a:shade val="100000"/>
                  <a:satMod val="115000"/>
                </a:schemeClr>
              </a:gs>
            </a:gsLst>
            <a:path path="circle">
              <a:fillToRect l="50000" t="50000" r="50000" b="50000"/>
            </a:path>
            <a:tileRect/>
          </a:gradFill>
          <a:ln w="15875" cap="flat">
            <a:solidFill>
              <a:schemeClr val="bg2">
                <a:lumMod val="25000"/>
              </a:schemeClr>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82" name="Freeform 50">
            <a:extLst>
              <a:ext uri="{FF2B5EF4-FFF2-40B4-BE49-F238E27FC236}">
                <a16:creationId xmlns:a16="http://schemas.microsoft.com/office/drawing/2014/main" id="{4A3A6A90-17DD-1045-10FD-23F0F9552185}"/>
              </a:ext>
            </a:extLst>
          </p:cNvPr>
          <p:cNvSpPr>
            <a:spLocks/>
          </p:cNvSpPr>
          <p:nvPr/>
        </p:nvSpPr>
        <p:spPr bwMode="auto">
          <a:xfrm>
            <a:off x="4806950" y="1282700"/>
            <a:ext cx="187325" cy="1371600"/>
          </a:xfrm>
          <a:custGeom>
            <a:avLst/>
            <a:gdLst>
              <a:gd name="T0" fmla="*/ 2147483647 w 32"/>
              <a:gd name="T1" fmla="*/ 2147483647 h 188"/>
              <a:gd name="T2" fmla="*/ 0 w 32"/>
              <a:gd name="T3" fmla="*/ 2147483647 h 188"/>
              <a:gd name="T4" fmla="*/ 2147483647 w 32"/>
              <a:gd name="T5" fmla="*/ 2147483647 h 188"/>
              <a:gd name="T6" fmla="*/ 2147483647 w 32"/>
              <a:gd name="T7" fmla="*/ 2147483647 h 188"/>
              <a:gd name="T8" fmla="*/ 2147483647 w 32"/>
              <a:gd name="T9" fmla="*/ 2147483647 h 188"/>
              <a:gd name="T10" fmla="*/ 2147483647 w 32"/>
              <a:gd name="T11" fmla="*/ 2147483647 h 188"/>
              <a:gd name="T12" fmla="*/ 2147483647 w 32"/>
              <a:gd name="T13" fmla="*/ 2147483647 h 188"/>
              <a:gd name="T14" fmla="*/ 2147483647 w 32"/>
              <a:gd name="T15" fmla="*/ 2147483647 h 188"/>
              <a:gd name="T16" fmla="*/ 2147483647 w 32"/>
              <a:gd name="T17" fmla="*/ 2147483647 h 188"/>
              <a:gd name="T18" fmla="*/ 2147483647 w 32"/>
              <a:gd name="T19" fmla="*/ 2147483647 h 188"/>
              <a:gd name="T20" fmla="*/ 2147483647 w 32"/>
              <a:gd name="T21" fmla="*/ 2147483647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88"/>
              <a:gd name="T35" fmla="*/ 32 w 3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88">
                <a:moveTo>
                  <a:pt x="3" y="85"/>
                </a:moveTo>
                <a:cubicBezTo>
                  <a:pt x="3" y="97"/>
                  <a:pt x="0" y="135"/>
                  <a:pt x="0" y="146"/>
                </a:cubicBezTo>
                <a:cubicBezTo>
                  <a:pt x="1" y="157"/>
                  <a:pt x="4" y="176"/>
                  <a:pt x="6" y="181"/>
                </a:cubicBezTo>
                <a:cubicBezTo>
                  <a:pt x="8" y="185"/>
                  <a:pt x="14" y="188"/>
                  <a:pt x="13" y="179"/>
                </a:cubicBezTo>
                <a:cubicBezTo>
                  <a:pt x="13" y="170"/>
                  <a:pt x="13" y="152"/>
                  <a:pt x="16" y="138"/>
                </a:cubicBezTo>
                <a:cubicBezTo>
                  <a:pt x="19" y="124"/>
                  <a:pt x="25" y="94"/>
                  <a:pt x="25" y="83"/>
                </a:cubicBezTo>
                <a:cubicBezTo>
                  <a:pt x="25" y="71"/>
                  <a:pt x="25" y="55"/>
                  <a:pt x="27" y="43"/>
                </a:cubicBezTo>
                <a:cubicBezTo>
                  <a:pt x="29" y="31"/>
                  <a:pt x="32" y="11"/>
                  <a:pt x="32" y="9"/>
                </a:cubicBezTo>
                <a:cubicBezTo>
                  <a:pt x="32" y="7"/>
                  <a:pt x="31" y="0"/>
                  <a:pt x="28" y="8"/>
                </a:cubicBezTo>
                <a:cubicBezTo>
                  <a:pt x="25" y="15"/>
                  <a:pt x="15" y="41"/>
                  <a:pt x="12" y="50"/>
                </a:cubicBezTo>
                <a:cubicBezTo>
                  <a:pt x="9" y="59"/>
                  <a:pt x="2" y="76"/>
                  <a:pt x="3" y="8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3" name="Freeform 51">
            <a:extLst>
              <a:ext uri="{FF2B5EF4-FFF2-40B4-BE49-F238E27FC236}">
                <a16:creationId xmlns:a16="http://schemas.microsoft.com/office/drawing/2014/main" id="{3983D9F1-C65D-9EB2-A0CE-D6C8F1AE7521}"/>
              </a:ext>
            </a:extLst>
          </p:cNvPr>
          <p:cNvSpPr>
            <a:spLocks/>
          </p:cNvSpPr>
          <p:nvPr/>
        </p:nvSpPr>
        <p:spPr bwMode="auto">
          <a:xfrm>
            <a:off x="5529263" y="1343025"/>
            <a:ext cx="180975" cy="1382713"/>
          </a:xfrm>
          <a:custGeom>
            <a:avLst/>
            <a:gdLst>
              <a:gd name="T0" fmla="*/ 2147483647 w 32"/>
              <a:gd name="T1" fmla="*/ 2147483647 h 251"/>
              <a:gd name="T2" fmla="*/ 0 w 32"/>
              <a:gd name="T3" fmla="*/ 2147483647 h 251"/>
              <a:gd name="T4" fmla="*/ 2147483647 w 32"/>
              <a:gd name="T5" fmla="*/ 2147483647 h 251"/>
              <a:gd name="T6" fmla="*/ 2147483647 w 32"/>
              <a:gd name="T7" fmla="*/ 2147483647 h 251"/>
              <a:gd name="T8" fmla="*/ 2147483647 w 32"/>
              <a:gd name="T9" fmla="*/ 2147483647 h 251"/>
              <a:gd name="T10" fmla="*/ 2147483647 w 32"/>
              <a:gd name="T11" fmla="*/ 2147483647 h 251"/>
              <a:gd name="T12" fmla="*/ 2147483647 w 32"/>
              <a:gd name="T13" fmla="*/ 2147483647 h 251"/>
              <a:gd name="T14" fmla="*/ 2147483647 w 32"/>
              <a:gd name="T15" fmla="*/ 2147483647 h 251"/>
              <a:gd name="T16" fmla="*/ 2147483647 w 32"/>
              <a:gd name="T17" fmla="*/ 2147483647 h 251"/>
              <a:gd name="T18" fmla="*/ 2147483647 w 32"/>
              <a:gd name="T19" fmla="*/ 2147483647 h 251"/>
              <a:gd name="T20" fmla="*/ 2147483647 w 32"/>
              <a:gd name="T21" fmla="*/ 2147483647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1"/>
              <a:gd name="T35" fmla="*/ 32 w 32"/>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1">
                <a:moveTo>
                  <a:pt x="5" y="95"/>
                </a:moveTo>
                <a:cubicBezTo>
                  <a:pt x="4" y="109"/>
                  <a:pt x="0" y="134"/>
                  <a:pt x="0" y="151"/>
                </a:cubicBezTo>
                <a:cubicBezTo>
                  <a:pt x="0" y="168"/>
                  <a:pt x="2" y="196"/>
                  <a:pt x="3" y="214"/>
                </a:cubicBezTo>
                <a:cubicBezTo>
                  <a:pt x="4" y="231"/>
                  <a:pt x="9" y="251"/>
                  <a:pt x="11" y="233"/>
                </a:cubicBezTo>
                <a:cubicBezTo>
                  <a:pt x="13" y="215"/>
                  <a:pt x="17" y="173"/>
                  <a:pt x="18" y="162"/>
                </a:cubicBezTo>
                <a:cubicBezTo>
                  <a:pt x="20" y="150"/>
                  <a:pt x="24" y="127"/>
                  <a:pt x="24" y="112"/>
                </a:cubicBezTo>
                <a:cubicBezTo>
                  <a:pt x="24" y="97"/>
                  <a:pt x="25" y="71"/>
                  <a:pt x="27" y="57"/>
                </a:cubicBezTo>
                <a:cubicBezTo>
                  <a:pt x="29" y="42"/>
                  <a:pt x="31" y="21"/>
                  <a:pt x="31" y="16"/>
                </a:cubicBezTo>
                <a:cubicBezTo>
                  <a:pt x="31" y="10"/>
                  <a:pt x="32" y="0"/>
                  <a:pt x="28" y="11"/>
                </a:cubicBezTo>
                <a:cubicBezTo>
                  <a:pt x="24" y="22"/>
                  <a:pt x="21" y="41"/>
                  <a:pt x="18" y="50"/>
                </a:cubicBezTo>
                <a:cubicBezTo>
                  <a:pt x="14" y="59"/>
                  <a:pt x="6" y="88"/>
                  <a:pt x="5" y="9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4" name="Freeform 52">
            <a:extLst>
              <a:ext uri="{FF2B5EF4-FFF2-40B4-BE49-F238E27FC236}">
                <a16:creationId xmlns:a16="http://schemas.microsoft.com/office/drawing/2014/main" id="{B4EAD83E-C70D-4C48-CC37-01502847D432}"/>
              </a:ext>
            </a:extLst>
          </p:cNvPr>
          <p:cNvSpPr>
            <a:spLocks/>
          </p:cNvSpPr>
          <p:nvPr/>
        </p:nvSpPr>
        <p:spPr bwMode="auto">
          <a:xfrm>
            <a:off x="5680075" y="1533525"/>
            <a:ext cx="171450" cy="1276350"/>
          </a:xfrm>
          <a:custGeom>
            <a:avLst/>
            <a:gdLst>
              <a:gd name="T0" fmla="*/ 2147483647 w 10557"/>
              <a:gd name="T1" fmla="*/ 2147483647 h 9894"/>
              <a:gd name="T2" fmla="*/ 2147483647 w 10557"/>
              <a:gd name="T3" fmla="*/ 2147483647 h 9894"/>
              <a:gd name="T4" fmla="*/ 2147483647 w 10557"/>
              <a:gd name="T5" fmla="*/ 2147483647 h 9894"/>
              <a:gd name="T6" fmla="*/ 2147483647 w 10557"/>
              <a:gd name="T7" fmla="*/ 2147483647 h 9894"/>
              <a:gd name="T8" fmla="*/ 2147483647 w 10557"/>
              <a:gd name="T9" fmla="*/ 2147483647 h 9894"/>
              <a:gd name="T10" fmla="*/ 2147483647 w 10557"/>
              <a:gd name="T11" fmla="*/ 2147483647 h 9894"/>
              <a:gd name="T12" fmla="*/ 2147483647 w 10557"/>
              <a:gd name="T13" fmla="*/ 2147483647 h 9894"/>
              <a:gd name="T14" fmla="*/ 2147483647 w 10557"/>
              <a:gd name="T15" fmla="*/ 2147483647 h 9894"/>
              <a:gd name="T16" fmla="*/ 2147483647 w 10557"/>
              <a:gd name="T17" fmla="*/ 2147483647 h 9894"/>
              <a:gd name="T18" fmla="*/ 2147483647 w 10557"/>
              <a:gd name="T19" fmla="*/ 2147483647 h 98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557"/>
              <a:gd name="T31" fmla="*/ 0 h 9894"/>
              <a:gd name="T32" fmla="*/ 10557 w 10557"/>
              <a:gd name="T33" fmla="*/ 9894 h 98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557" h="9894">
                <a:moveTo>
                  <a:pt x="2889" y="3103"/>
                </a:moveTo>
                <a:cubicBezTo>
                  <a:pt x="1662" y="3906"/>
                  <a:pt x="1710" y="4588"/>
                  <a:pt x="524" y="6008"/>
                </a:cubicBezTo>
                <a:cubicBezTo>
                  <a:pt x="-662" y="7428"/>
                  <a:pt x="461" y="9106"/>
                  <a:pt x="1008" y="9657"/>
                </a:cubicBezTo>
                <a:cubicBezTo>
                  <a:pt x="1555" y="10208"/>
                  <a:pt x="3087" y="9677"/>
                  <a:pt x="3809" y="9317"/>
                </a:cubicBezTo>
                <a:cubicBezTo>
                  <a:pt x="4531" y="8957"/>
                  <a:pt x="5036" y="8006"/>
                  <a:pt x="5343" y="7499"/>
                </a:cubicBezTo>
                <a:cubicBezTo>
                  <a:pt x="5343" y="6991"/>
                  <a:pt x="6876" y="5978"/>
                  <a:pt x="7183" y="5301"/>
                </a:cubicBezTo>
                <a:cubicBezTo>
                  <a:pt x="7490" y="4582"/>
                  <a:pt x="8103" y="4371"/>
                  <a:pt x="8410" y="2976"/>
                </a:cubicBezTo>
                <a:cubicBezTo>
                  <a:pt x="9024" y="1624"/>
                  <a:pt x="10251" y="651"/>
                  <a:pt x="10557" y="397"/>
                </a:cubicBezTo>
                <a:cubicBezTo>
                  <a:pt x="10557" y="187"/>
                  <a:pt x="10251" y="-279"/>
                  <a:pt x="8717" y="229"/>
                </a:cubicBezTo>
                <a:cubicBezTo>
                  <a:pt x="7183" y="736"/>
                  <a:pt x="3809" y="2427"/>
                  <a:pt x="2889" y="3103"/>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85" name="Freeform 125">
            <a:extLst>
              <a:ext uri="{FF2B5EF4-FFF2-40B4-BE49-F238E27FC236}">
                <a16:creationId xmlns:a16="http://schemas.microsoft.com/office/drawing/2014/main" id="{C1EADB9D-027D-50F1-58B7-12AEF35ECA7E}"/>
              </a:ext>
            </a:extLst>
          </p:cNvPr>
          <p:cNvSpPr>
            <a:spLocks/>
          </p:cNvSpPr>
          <p:nvPr/>
        </p:nvSpPr>
        <p:spPr bwMode="auto">
          <a:xfrm>
            <a:off x="3867150" y="2809875"/>
            <a:ext cx="1439863" cy="520700"/>
          </a:xfrm>
          <a:custGeom>
            <a:avLst/>
            <a:gdLst>
              <a:gd name="T0" fmla="*/ 2147483647 w 448"/>
              <a:gd name="T1" fmla="*/ 0 h 178"/>
              <a:gd name="T2" fmla="*/ 2147483647 w 448"/>
              <a:gd name="T3" fmla="*/ 0 h 178"/>
              <a:gd name="T4" fmla="*/ 2147483647 w 448"/>
              <a:gd name="T5" fmla="*/ 2147483647 h 178"/>
              <a:gd name="T6" fmla="*/ 2147483647 w 448"/>
              <a:gd name="T7" fmla="*/ 2147483647 h 178"/>
              <a:gd name="T8" fmla="*/ 2147483647 w 448"/>
              <a:gd name="T9" fmla="*/ 2147483647 h 178"/>
              <a:gd name="T10" fmla="*/ 0 w 448"/>
              <a:gd name="T11" fmla="*/ 2147483647 h 178"/>
              <a:gd name="T12" fmla="*/ 2147483647 w 448"/>
              <a:gd name="T13" fmla="*/ 2147483647 h 178"/>
              <a:gd name="T14" fmla="*/ 2147483647 w 448"/>
              <a:gd name="T15" fmla="*/ 2147483647 h 178"/>
              <a:gd name="T16" fmla="*/ 2147483647 w 448"/>
              <a:gd name="T17" fmla="*/ 2147483647 h 178"/>
              <a:gd name="T18" fmla="*/ 2147483647 w 448"/>
              <a:gd name="T19" fmla="*/ 2147483647 h 178"/>
              <a:gd name="T20" fmla="*/ 2147483647 w 448"/>
              <a:gd name="T21" fmla="*/ 0 h 1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8"/>
              <a:gd name="T34" fmla="*/ 0 h 178"/>
              <a:gd name="T35" fmla="*/ 448 w 448"/>
              <a:gd name="T36" fmla="*/ 178 h 17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8" h="178">
                <a:moveTo>
                  <a:pt x="446" y="0"/>
                </a:moveTo>
                <a:cubicBezTo>
                  <a:pt x="418" y="0"/>
                  <a:pt x="418" y="0"/>
                  <a:pt x="418" y="0"/>
                </a:cubicBezTo>
                <a:cubicBezTo>
                  <a:pt x="418" y="1"/>
                  <a:pt x="419" y="73"/>
                  <a:pt x="316" y="106"/>
                </a:cubicBezTo>
                <a:cubicBezTo>
                  <a:pt x="232" y="133"/>
                  <a:pt x="139" y="133"/>
                  <a:pt x="115" y="132"/>
                </a:cubicBezTo>
                <a:cubicBezTo>
                  <a:pt x="115" y="119"/>
                  <a:pt x="115" y="119"/>
                  <a:pt x="115" y="119"/>
                </a:cubicBezTo>
                <a:cubicBezTo>
                  <a:pt x="0" y="149"/>
                  <a:pt x="0" y="149"/>
                  <a:pt x="0" y="149"/>
                </a:cubicBezTo>
                <a:cubicBezTo>
                  <a:pt x="115" y="178"/>
                  <a:pt x="115" y="178"/>
                  <a:pt x="115" y="178"/>
                </a:cubicBezTo>
                <a:cubicBezTo>
                  <a:pt x="115" y="160"/>
                  <a:pt x="115" y="160"/>
                  <a:pt x="115" y="160"/>
                </a:cubicBezTo>
                <a:cubicBezTo>
                  <a:pt x="119" y="160"/>
                  <a:pt x="123" y="161"/>
                  <a:pt x="128" y="161"/>
                </a:cubicBezTo>
                <a:cubicBezTo>
                  <a:pt x="166" y="161"/>
                  <a:pt x="247" y="157"/>
                  <a:pt x="324" y="133"/>
                </a:cubicBezTo>
                <a:cubicBezTo>
                  <a:pt x="448" y="94"/>
                  <a:pt x="446" y="3"/>
                  <a:pt x="446" y="0"/>
                </a:cubicBezTo>
                <a:close/>
              </a:path>
            </a:pathLst>
          </a:custGeom>
          <a:gradFill rotWithShape="1">
            <a:gsLst>
              <a:gs pos="0">
                <a:srgbClr val="FF3333"/>
              </a:gs>
              <a:gs pos="33000">
                <a:srgbClr val="FF3333"/>
              </a:gs>
              <a:gs pos="66000">
                <a:srgbClr val="C2D5EC"/>
              </a:gs>
              <a:gs pos="100000">
                <a:srgbClr val="C2D5E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227786" name="Freeform 64">
            <a:extLst>
              <a:ext uri="{FF2B5EF4-FFF2-40B4-BE49-F238E27FC236}">
                <a16:creationId xmlns:a16="http://schemas.microsoft.com/office/drawing/2014/main" id="{2FD8FC4B-F684-4826-3A35-D8E002FEC83D}"/>
              </a:ext>
            </a:extLst>
          </p:cNvPr>
          <p:cNvSpPr>
            <a:spLocks/>
          </p:cNvSpPr>
          <p:nvPr/>
        </p:nvSpPr>
        <p:spPr bwMode="auto">
          <a:xfrm>
            <a:off x="4187825" y="2600325"/>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7787" name="Freeform 64">
            <a:extLst>
              <a:ext uri="{FF2B5EF4-FFF2-40B4-BE49-F238E27FC236}">
                <a16:creationId xmlns:a16="http://schemas.microsoft.com/office/drawing/2014/main" id="{AA6CD21B-2D3A-043A-8CE8-BAFAB1907F82}"/>
              </a:ext>
            </a:extLst>
          </p:cNvPr>
          <p:cNvSpPr>
            <a:spLocks/>
          </p:cNvSpPr>
          <p:nvPr/>
        </p:nvSpPr>
        <p:spPr bwMode="auto">
          <a:xfrm>
            <a:off x="4805363" y="1922463"/>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7788" name="Freeform 64">
            <a:extLst>
              <a:ext uri="{FF2B5EF4-FFF2-40B4-BE49-F238E27FC236}">
                <a16:creationId xmlns:a16="http://schemas.microsoft.com/office/drawing/2014/main" id="{4AB7D637-45B6-35F4-6172-D35AA179142A}"/>
              </a:ext>
            </a:extLst>
          </p:cNvPr>
          <p:cNvSpPr>
            <a:spLocks/>
          </p:cNvSpPr>
          <p:nvPr/>
        </p:nvSpPr>
        <p:spPr bwMode="auto">
          <a:xfrm>
            <a:off x="5070475" y="1406525"/>
            <a:ext cx="793750" cy="7493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9" name="Oval 49">
            <a:extLst>
              <a:ext uri="{FF2B5EF4-FFF2-40B4-BE49-F238E27FC236}">
                <a16:creationId xmlns:a16="http://schemas.microsoft.com/office/drawing/2014/main" id="{30FD53B4-86B3-EFF7-1569-39D680DE02C5}"/>
              </a:ext>
            </a:extLst>
          </p:cNvPr>
          <p:cNvSpPr>
            <a:spLocks noChangeArrowheads="1"/>
          </p:cNvSpPr>
          <p:nvPr/>
        </p:nvSpPr>
        <p:spPr bwMode="auto">
          <a:xfrm>
            <a:off x="3722087" y="1501624"/>
            <a:ext cx="734447" cy="944482"/>
          </a:xfrm>
          <a:prstGeom prst="ellipse">
            <a:avLst/>
          </a:prstGeom>
          <a:gradFill flip="none" rotWithShape="1">
            <a:gsLst>
              <a:gs pos="0">
                <a:schemeClr val="bg1"/>
              </a:gs>
              <a:gs pos="100000">
                <a:schemeClr val="accent1">
                  <a:lumMod val="40000"/>
                  <a:lumOff val="60000"/>
                  <a:shade val="100000"/>
                  <a:satMod val="115000"/>
                </a:schemeClr>
              </a:gs>
            </a:gsLst>
            <a:path path="circle">
              <a:fillToRect l="50000" t="50000" r="50000" b="50000"/>
            </a:path>
            <a:tileRect/>
          </a:gradFill>
          <a:ln w="15875" cap="flat">
            <a:solidFill>
              <a:schemeClr val="bg2">
                <a:lumMod val="25000"/>
              </a:schemeClr>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92" name="Freeform 50">
            <a:extLst>
              <a:ext uri="{FF2B5EF4-FFF2-40B4-BE49-F238E27FC236}">
                <a16:creationId xmlns:a16="http://schemas.microsoft.com/office/drawing/2014/main" id="{85C21949-8093-25A1-A0D1-3EC3D41FEFD4}"/>
              </a:ext>
            </a:extLst>
          </p:cNvPr>
          <p:cNvSpPr>
            <a:spLocks/>
          </p:cNvSpPr>
          <p:nvPr/>
        </p:nvSpPr>
        <p:spPr bwMode="auto">
          <a:xfrm>
            <a:off x="3770313" y="1606550"/>
            <a:ext cx="101600" cy="603250"/>
          </a:xfrm>
          <a:custGeom>
            <a:avLst/>
            <a:gdLst>
              <a:gd name="T0" fmla="*/ 2147483647 w 32"/>
              <a:gd name="T1" fmla="*/ 2147483647 h 188"/>
              <a:gd name="T2" fmla="*/ 0 w 32"/>
              <a:gd name="T3" fmla="*/ 2147483647 h 188"/>
              <a:gd name="T4" fmla="*/ 2147483647 w 32"/>
              <a:gd name="T5" fmla="*/ 2147483647 h 188"/>
              <a:gd name="T6" fmla="*/ 2147483647 w 32"/>
              <a:gd name="T7" fmla="*/ 2147483647 h 188"/>
              <a:gd name="T8" fmla="*/ 2147483647 w 32"/>
              <a:gd name="T9" fmla="*/ 2147483647 h 188"/>
              <a:gd name="T10" fmla="*/ 2147483647 w 32"/>
              <a:gd name="T11" fmla="*/ 2147483647 h 188"/>
              <a:gd name="T12" fmla="*/ 2147483647 w 32"/>
              <a:gd name="T13" fmla="*/ 2147483647 h 188"/>
              <a:gd name="T14" fmla="*/ 2147483647 w 32"/>
              <a:gd name="T15" fmla="*/ 2147483647 h 188"/>
              <a:gd name="T16" fmla="*/ 2147483647 w 32"/>
              <a:gd name="T17" fmla="*/ 2147483647 h 188"/>
              <a:gd name="T18" fmla="*/ 2147483647 w 32"/>
              <a:gd name="T19" fmla="*/ 2147483647 h 188"/>
              <a:gd name="T20" fmla="*/ 2147483647 w 32"/>
              <a:gd name="T21" fmla="*/ 2147483647 h 18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188"/>
              <a:gd name="T35" fmla="*/ 32 w 32"/>
              <a:gd name="T36" fmla="*/ 188 h 18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188">
                <a:moveTo>
                  <a:pt x="3" y="85"/>
                </a:moveTo>
                <a:cubicBezTo>
                  <a:pt x="3" y="97"/>
                  <a:pt x="0" y="135"/>
                  <a:pt x="0" y="146"/>
                </a:cubicBezTo>
                <a:cubicBezTo>
                  <a:pt x="1" y="157"/>
                  <a:pt x="4" y="176"/>
                  <a:pt x="6" y="181"/>
                </a:cubicBezTo>
                <a:cubicBezTo>
                  <a:pt x="8" y="185"/>
                  <a:pt x="14" y="188"/>
                  <a:pt x="13" y="179"/>
                </a:cubicBezTo>
                <a:cubicBezTo>
                  <a:pt x="13" y="170"/>
                  <a:pt x="13" y="152"/>
                  <a:pt x="16" y="138"/>
                </a:cubicBezTo>
                <a:cubicBezTo>
                  <a:pt x="19" y="124"/>
                  <a:pt x="25" y="94"/>
                  <a:pt x="25" y="83"/>
                </a:cubicBezTo>
                <a:cubicBezTo>
                  <a:pt x="25" y="71"/>
                  <a:pt x="25" y="55"/>
                  <a:pt x="27" y="43"/>
                </a:cubicBezTo>
                <a:cubicBezTo>
                  <a:pt x="29" y="31"/>
                  <a:pt x="32" y="11"/>
                  <a:pt x="32" y="9"/>
                </a:cubicBezTo>
                <a:cubicBezTo>
                  <a:pt x="32" y="7"/>
                  <a:pt x="31" y="0"/>
                  <a:pt x="28" y="8"/>
                </a:cubicBezTo>
                <a:cubicBezTo>
                  <a:pt x="25" y="15"/>
                  <a:pt x="15" y="41"/>
                  <a:pt x="12" y="50"/>
                </a:cubicBezTo>
                <a:cubicBezTo>
                  <a:pt x="9" y="59"/>
                  <a:pt x="2" y="76"/>
                  <a:pt x="3" y="8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3" name="Freeform 51">
            <a:extLst>
              <a:ext uri="{FF2B5EF4-FFF2-40B4-BE49-F238E27FC236}">
                <a16:creationId xmlns:a16="http://schemas.microsoft.com/office/drawing/2014/main" id="{0D20405C-5E6A-E14C-2713-EB9A2C390DE7}"/>
              </a:ext>
            </a:extLst>
          </p:cNvPr>
          <p:cNvSpPr>
            <a:spLocks/>
          </p:cNvSpPr>
          <p:nvPr/>
        </p:nvSpPr>
        <p:spPr bwMode="auto">
          <a:xfrm>
            <a:off x="4221163" y="1565275"/>
            <a:ext cx="103187" cy="803275"/>
          </a:xfrm>
          <a:custGeom>
            <a:avLst/>
            <a:gdLst>
              <a:gd name="T0" fmla="*/ 2147483647 w 32"/>
              <a:gd name="T1" fmla="*/ 2147483647 h 251"/>
              <a:gd name="T2" fmla="*/ 0 w 32"/>
              <a:gd name="T3" fmla="*/ 2147483647 h 251"/>
              <a:gd name="T4" fmla="*/ 2147483647 w 32"/>
              <a:gd name="T5" fmla="*/ 2147483647 h 251"/>
              <a:gd name="T6" fmla="*/ 2147483647 w 32"/>
              <a:gd name="T7" fmla="*/ 2147483647 h 251"/>
              <a:gd name="T8" fmla="*/ 2147483647 w 32"/>
              <a:gd name="T9" fmla="*/ 2147483647 h 251"/>
              <a:gd name="T10" fmla="*/ 2147483647 w 32"/>
              <a:gd name="T11" fmla="*/ 2147483647 h 251"/>
              <a:gd name="T12" fmla="*/ 2147483647 w 32"/>
              <a:gd name="T13" fmla="*/ 2147483647 h 251"/>
              <a:gd name="T14" fmla="*/ 2147483647 w 32"/>
              <a:gd name="T15" fmla="*/ 2147483647 h 251"/>
              <a:gd name="T16" fmla="*/ 2147483647 w 32"/>
              <a:gd name="T17" fmla="*/ 2147483647 h 251"/>
              <a:gd name="T18" fmla="*/ 2147483647 w 32"/>
              <a:gd name="T19" fmla="*/ 2147483647 h 251"/>
              <a:gd name="T20" fmla="*/ 2147483647 w 32"/>
              <a:gd name="T21" fmla="*/ 2147483647 h 2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2"/>
              <a:gd name="T34" fmla="*/ 0 h 251"/>
              <a:gd name="T35" fmla="*/ 32 w 32"/>
              <a:gd name="T36" fmla="*/ 251 h 25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2" h="251">
                <a:moveTo>
                  <a:pt x="5" y="95"/>
                </a:moveTo>
                <a:cubicBezTo>
                  <a:pt x="4" y="109"/>
                  <a:pt x="0" y="134"/>
                  <a:pt x="0" y="151"/>
                </a:cubicBezTo>
                <a:cubicBezTo>
                  <a:pt x="0" y="168"/>
                  <a:pt x="2" y="196"/>
                  <a:pt x="3" y="214"/>
                </a:cubicBezTo>
                <a:cubicBezTo>
                  <a:pt x="4" y="231"/>
                  <a:pt x="9" y="251"/>
                  <a:pt x="11" y="233"/>
                </a:cubicBezTo>
                <a:cubicBezTo>
                  <a:pt x="13" y="215"/>
                  <a:pt x="17" y="173"/>
                  <a:pt x="18" y="162"/>
                </a:cubicBezTo>
                <a:cubicBezTo>
                  <a:pt x="20" y="150"/>
                  <a:pt x="24" y="127"/>
                  <a:pt x="24" y="112"/>
                </a:cubicBezTo>
                <a:cubicBezTo>
                  <a:pt x="24" y="97"/>
                  <a:pt x="25" y="71"/>
                  <a:pt x="27" y="57"/>
                </a:cubicBezTo>
                <a:cubicBezTo>
                  <a:pt x="29" y="42"/>
                  <a:pt x="31" y="21"/>
                  <a:pt x="31" y="16"/>
                </a:cubicBezTo>
                <a:cubicBezTo>
                  <a:pt x="31" y="10"/>
                  <a:pt x="32" y="0"/>
                  <a:pt x="28" y="11"/>
                </a:cubicBezTo>
                <a:cubicBezTo>
                  <a:pt x="24" y="22"/>
                  <a:pt x="21" y="41"/>
                  <a:pt x="18" y="50"/>
                </a:cubicBezTo>
                <a:cubicBezTo>
                  <a:pt x="14" y="59"/>
                  <a:pt x="6" y="88"/>
                  <a:pt x="5" y="95"/>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4" name="Freeform 52">
            <a:extLst>
              <a:ext uri="{FF2B5EF4-FFF2-40B4-BE49-F238E27FC236}">
                <a16:creationId xmlns:a16="http://schemas.microsoft.com/office/drawing/2014/main" id="{F9EB73C4-5F00-6E4D-7236-22269E120D66}"/>
              </a:ext>
            </a:extLst>
          </p:cNvPr>
          <p:cNvSpPr>
            <a:spLocks/>
          </p:cNvSpPr>
          <p:nvPr/>
        </p:nvSpPr>
        <p:spPr bwMode="auto">
          <a:xfrm>
            <a:off x="4308475" y="1652588"/>
            <a:ext cx="101600" cy="793750"/>
          </a:xfrm>
          <a:custGeom>
            <a:avLst/>
            <a:gdLst>
              <a:gd name="T0" fmla="*/ 2147483647 w 32"/>
              <a:gd name="T1" fmla="*/ 2147483647 h 248"/>
              <a:gd name="T2" fmla="*/ 0 w 32"/>
              <a:gd name="T3" fmla="*/ 2147483647 h 248"/>
              <a:gd name="T4" fmla="*/ 2147483647 w 32"/>
              <a:gd name="T5" fmla="*/ 2147483647 h 248"/>
              <a:gd name="T6" fmla="*/ 2147483647 w 32"/>
              <a:gd name="T7" fmla="*/ 2147483647 h 248"/>
              <a:gd name="T8" fmla="*/ 2147483647 w 32"/>
              <a:gd name="T9" fmla="*/ 2147483647 h 248"/>
              <a:gd name="T10" fmla="*/ 2147483647 w 32"/>
              <a:gd name="T11" fmla="*/ 2147483647 h 248"/>
              <a:gd name="T12" fmla="*/ 2147483647 w 32"/>
              <a:gd name="T13" fmla="*/ 2147483647 h 248"/>
              <a:gd name="T14" fmla="*/ 2147483647 w 32"/>
              <a:gd name="T15" fmla="*/ 2147483647 h 248"/>
              <a:gd name="T16" fmla="*/ 2147483647 w 32"/>
              <a:gd name="T17" fmla="*/ 2147483647 h 248"/>
              <a:gd name="T18" fmla="*/ 2147483647 w 32"/>
              <a:gd name="T19" fmla="*/ 2147483647 h 24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
              <a:gd name="T31" fmla="*/ 0 h 248"/>
              <a:gd name="T32" fmla="*/ 32 w 32"/>
              <a:gd name="T33" fmla="*/ 248 h 24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 h="248">
                <a:moveTo>
                  <a:pt x="7" y="80"/>
                </a:moveTo>
                <a:cubicBezTo>
                  <a:pt x="3" y="99"/>
                  <a:pt x="0" y="119"/>
                  <a:pt x="0" y="139"/>
                </a:cubicBezTo>
                <a:cubicBezTo>
                  <a:pt x="0" y="159"/>
                  <a:pt x="2" y="226"/>
                  <a:pt x="3" y="237"/>
                </a:cubicBezTo>
                <a:cubicBezTo>
                  <a:pt x="4" y="248"/>
                  <a:pt x="10" y="244"/>
                  <a:pt x="10" y="227"/>
                </a:cubicBezTo>
                <a:cubicBezTo>
                  <a:pt x="10" y="210"/>
                  <a:pt x="14" y="196"/>
                  <a:pt x="15" y="184"/>
                </a:cubicBezTo>
                <a:cubicBezTo>
                  <a:pt x="15" y="172"/>
                  <a:pt x="20" y="148"/>
                  <a:pt x="21" y="132"/>
                </a:cubicBezTo>
                <a:cubicBezTo>
                  <a:pt x="22" y="115"/>
                  <a:pt x="24" y="110"/>
                  <a:pt x="25" y="77"/>
                </a:cubicBezTo>
                <a:cubicBezTo>
                  <a:pt x="27" y="45"/>
                  <a:pt x="31" y="22"/>
                  <a:pt x="32" y="16"/>
                </a:cubicBezTo>
                <a:cubicBezTo>
                  <a:pt x="32" y="11"/>
                  <a:pt x="31" y="0"/>
                  <a:pt x="26" y="12"/>
                </a:cubicBezTo>
                <a:cubicBezTo>
                  <a:pt x="21" y="24"/>
                  <a:pt x="10" y="64"/>
                  <a:pt x="7" y="80"/>
                </a:cubicBezTo>
                <a:close/>
              </a:path>
            </a:pathLst>
          </a:custGeom>
          <a:gradFill rotWithShape="1">
            <a:gsLst>
              <a:gs pos="0">
                <a:srgbClr val="F8E1E1"/>
              </a:gs>
              <a:gs pos="57001">
                <a:srgbClr val="DB6E6E"/>
              </a:gs>
              <a:gs pos="100000">
                <a:srgbClr val="D34D4D"/>
              </a:gs>
            </a:gsLst>
            <a:lin ang="0" scaled="1"/>
          </a:gradFill>
          <a:ln w="4763" cap="flat">
            <a:solidFill>
              <a:srgbClr val="B40000"/>
            </a:solidFill>
            <a:prstDash val="solid"/>
            <a:miter lim="800000"/>
            <a:headEnd/>
            <a:tailEnd/>
          </a:ln>
        </p:spPr>
        <p:txBody>
          <a:bodyPr/>
          <a:lstStyle/>
          <a:p>
            <a:endParaRPr lang="ja-JP" altLang="en-US"/>
          </a:p>
        </p:txBody>
      </p:sp>
      <p:sp>
        <p:nvSpPr>
          <p:cNvPr id="1227795" name="Freeform 53">
            <a:extLst>
              <a:ext uri="{FF2B5EF4-FFF2-40B4-BE49-F238E27FC236}">
                <a16:creationId xmlns:a16="http://schemas.microsoft.com/office/drawing/2014/main" id="{5FF71C8C-A412-7450-15DA-8FD490A40ED6}"/>
              </a:ext>
            </a:extLst>
          </p:cNvPr>
          <p:cNvSpPr>
            <a:spLocks/>
          </p:cNvSpPr>
          <p:nvPr/>
        </p:nvSpPr>
        <p:spPr bwMode="auto">
          <a:xfrm>
            <a:off x="4006850" y="1914525"/>
            <a:ext cx="176213" cy="182563"/>
          </a:xfrm>
          <a:custGeom>
            <a:avLst/>
            <a:gdLst>
              <a:gd name="T0" fmla="*/ 2147483647 w 55"/>
              <a:gd name="T1" fmla="*/ 2147483647 h 57"/>
              <a:gd name="T2" fmla="*/ 2147483647 w 55"/>
              <a:gd name="T3" fmla="*/ 2147483647 h 57"/>
              <a:gd name="T4" fmla="*/ 0 w 55"/>
              <a:gd name="T5" fmla="*/ 2147483647 h 57"/>
              <a:gd name="T6" fmla="*/ 2147483647 w 55"/>
              <a:gd name="T7" fmla="*/ 2147483647 h 57"/>
              <a:gd name="T8" fmla="*/ 2147483647 w 55"/>
              <a:gd name="T9" fmla="*/ 2147483647 h 57"/>
              <a:gd name="T10" fmla="*/ 2147483647 w 55"/>
              <a:gd name="T11" fmla="*/ 2147483647 h 57"/>
              <a:gd name="T12" fmla="*/ 2147483647 w 55"/>
              <a:gd name="T13" fmla="*/ 2147483647 h 57"/>
              <a:gd name="T14" fmla="*/ 2147483647 w 55"/>
              <a:gd name="T15" fmla="*/ 2147483647 h 57"/>
              <a:gd name="T16" fmla="*/ 2147483647 w 55"/>
              <a:gd name="T17" fmla="*/ 2147483647 h 57"/>
              <a:gd name="T18" fmla="*/ 2147483647 w 55"/>
              <a:gd name="T19" fmla="*/ 2147483647 h 57"/>
              <a:gd name="T20" fmla="*/ 2147483647 w 55"/>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7"/>
              <a:gd name="T35" fmla="*/ 55 w 5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7">
                <a:moveTo>
                  <a:pt x="22" y="13"/>
                </a:moveTo>
                <a:cubicBezTo>
                  <a:pt x="16" y="16"/>
                  <a:pt x="8" y="13"/>
                  <a:pt x="5" y="17"/>
                </a:cubicBezTo>
                <a:cubicBezTo>
                  <a:pt x="1" y="21"/>
                  <a:pt x="0" y="26"/>
                  <a:pt x="0" y="36"/>
                </a:cubicBezTo>
                <a:cubicBezTo>
                  <a:pt x="1" y="46"/>
                  <a:pt x="4" y="54"/>
                  <a:pt x="12" y="54"/>
                </a:cubicBezTo>
                <a:cubicBezTo>
                  <a:pt x="20" y="55"/>
                  <a:pt x="22" y="57"/>
                  <a:pt x="27" y="56"/>
                </a:cubicBezTo>
                <a:cubicBezTo>
                  <a:pt x="32" y="56"/>
                  <a:pt x="34" y="53"/>
                  <a:pt x="35" y="51"/>
                </a:cubicBezTo>
                <a:cubicBezTo>
                  <a:pt x="35" y="50"/>
                  <a:pt x="41" y="50"/>
                  <a:pt x="44" y="50"/>
                </a:cubicBezTo>
                <a:cubicBezTo>
                  <a:pt x="46" y="50"/>
                  <a:pt x="55" y="47"/>
                  <a:pt x="54" y="39"/>
                </a:cubicBezTo>
                <a:cubicBezTo>
                  <a:pt x="53" y="31"/>
                  <a:pt x="46" y="27"/>
                  <a:pt x="47" y="18"/>
                </a:cubicBezTo>
                <a:cubicBezTo>
                  <a:pt x="47" y="9"/>
                  <a:pt x="45" y="0"/>
                  <a:pt x="40" y="1"/>
                </a:cubicBezTo>
                <a:cubicBezTo>
                  <a:pt x="35" y="1"/>
                  <a:pt x="29" y="10"/>
                  <a:pt x="22" y="13"/>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24" name="Freeform 54">
            <a:extLst>
              <a:ext uri="{FF2B5EF4-FFF2-40B4-BE49-F238E27FC236}">
                <a16:creationId xmlns:a16="http://schemas.microsoft.com/office/drawing/2014/main" id="{88190C75-434E-FCE7-E37F-16BAE722DF33}"/>
              </a:ext>
            </a:extLst>
          </p:cNvPr>
          <p:cNvSpPr>
            <a:spLocks/>
          </p:cNvSpPr>
          <p:nvPr/>
        </p:nvSpPr>
        <p:spPr bwMode="auto">
          <a:xfrm>
            <a:off x="3881985" y="1539597"/>
            <a:ext cx="407876" cy="373999"/>
          </a:xfrm>
          <a:custGeom>
            <a:avLst/>
            <a:gdLst>
              <a:gd name="T0" fmla="*/ 71 w 301"/>
              <a:gd name="T1" fmla="*/ 104 h 276"/>
              <a:gd name="T2" fmla="*/ 17 w 301"/>
              <a:gd name="T3" fmla="*/ 108 h 276"/>
              <a:gd name="T4" fmla="*/ 36 w 301"/>
              <a:gd name="T5" fmla="*/ 144 h 276"/>
              <a:gd name="T6" fmla="*/ 0 w 301"/>
              <a:gd name="T7" fmla="*/ 165 h 276"/>
              <a:gd name="T8" fmla="*/ 48 w 301"/>
              <a:gd name="T9" fmla="*/ 194 h 276"/>
              <a:gd name="T10" fmla="*/ 15 w 301"/>
              <a:gd name="T11" fmla="*/ 229 h 276"/>
              <a:gd name="T12" fmla="*/ 67 w 301"/>
              <a:gd name="T13" fmla="*/ 229 h 276"/>
              <a:gd name="T14" fmla="*/ 67 w 301"/>
              <a:gd name="T15" fmla="*/ 276 h 276"/>
              <a:gd name="T16" fmla="*/ 104 w 301"/>
              <a:gd name="T17" fmla="*/ 222 h 276"/>
              <a:gd name="T18" fmla="*/ 119 w 301"/>
              <a:gd name="T19" fmla="*/ 253 h 276"/>
              <a:gd name="T20" fmla="*/ 135 w 301"/>
              <a:gd name="T21" fmla="*/ 217 h 276"/>
              <a:gd name="T22" fmla="*/ 159 w 301"/>
              <a:gd name="T23" fmla="*/ 243 h 276"/>
              <a:gd name="T24" fmla="*/ 164 w 301"/>
              <a:gd name="T25" fmla="*/ 198 h 276"/>
              <a:gd name="T26" fmla="*/ 204 w 301"/>
              <a:gd name="T27" fmla="*/ 227 h 276"/>
              <a:gd name="T28" fmla="*/ 199 w 301"/>
              <a:gd name="T29" fmla="*/ 182 h 276"/>
              <a:gd name="T30" fmla="*/ 260 w 301"/>
              <a:gd name="T31" fmla="*/ 203 h 276"/>
              <a:gd name="T32" fmla="*/ 225 w 301"/>
              <a:gd name="T33" fmla="*/ 158 h 276"/>
              <a:gd name="T34" fmla="*/ 260 w 301"/>
              <a:gd name="T35" fmla="*/ 151 h 276"/>
              <a:gd name="T36" fmla="*/ 234 w 301"/>
              <a:gd name="T37" fmla="*/ 118 h 276"/>
              <a:gd name="T38" fmla="*/ 301 w 301"/>
              <a:gd name="T39" fmla="*/ 87 h 276"/>
              <a:gd name="T40" fmla="*/ 227 w 301"/>
              <a:gd name="T41" fmla="*/ 85 h 276"/>
              <a:gd name="T42" fmla="*/ 251 w 301"/>
              <a:gd name="T43" fmla="*/ 40 h 276"/>
              <a:gd name="T44" fmla="*/ 201 w 301"/>
              <a:gd name="T45" fmla="*/ 73 h 276"/>
              <a:gd name="T46" fmla="*/ 204 w 301"/>
              <a:gd name="T47" fmla="*/ 0 h 276"/>
              <a:gd name="T48" fmla="*/ 154 w 301"/>
              <a:gd name="T49" fmla="*/ 59 h 276"/>
              <a:gd name="T50" fmla="*/ 133 w 301"/>
              <a:gd name="T51" fmla="*/ 23 h 276"/>
              <a:gd name="T52" fmla="*/ 116 w 301"/>
              <a:gd name="T53" fmla="*/ 83 h 276"/>
              <a:gd name="T54" fmla="*/ 62 w 301"/>
              <a:gd name="T55" fmla="*/ 47 h 276"/>
              <a:gd name="T56" fmla="*/ 71 w 301"/>
              <a:gd name="T57" fmla="*/ 10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6">
                <a:moveTo>
                  <a:pt x="71" y="104"/>
                </a:moveTo>
                <a:lnTo>
                  <a:pt x="17" y="108"/>
                </a:lnTo>
                <a:lnTo>
                  <a:pt x="36" y="144"/>
                </a:lnTo>
                <a:lnTo>
                  <a:pt x="0" y="165"/>
                </a:lnTo>
                <a:lnTo>
                  <a:pt x="48" y="194"/>
                </a:lnTo>
                <a:lnTo>
                  <a:pt x="15" y="229"/>
                </a:lnTo>
                <a:lnTo>
                  <a:pt x="67" y="229"/>
                </a:lnTo>
                <a:lnTo>
                  <a:pt x="67" y="276"/>
                </a:lnTo>
                <a:lnTo>
                  <a:pt x="104" y="222"/>
                </a:lnTo>
                <a:lnTo>
                  <a:pt x="119" y="253"/>
                </a:lnTo>
                <a:lnTo>
                  <a:pt x="135" y="217"/>
                </a:lnTo>
                <a:lnTo>
                  <a:pt x="159" y="243"/>
                </a:lnTo>
                <a:lnTo>
                  <a:pt x="164" y="198"/>
                </a:lnTo>
                <a:lnTo>
                  <a:pt x="204" y="227"/>
                </a:lnTo>
                <a:lnTo>
                  <a:pt x="199" y="182"/>
                </a:lnTo>
                <a:lnTo>
                  <a:pt x="260" y="203"/>
                </a:lnTo>
                <a:lnTo>
                  <a:pt x="225" y="158"/>
                </a:lnTo>
                <a:lnTo>
                  <a:pt x="260" y="151"/>
                </a:lnTo>
                <a:lnTo>
                  <a:pt x="234" y="118"/>
                </a:lnTo>
                <a:lnTo>
                  <a:pt x="301" y="87"/>
                </a:lnTo>
                <a:lnTo>
                  <a:pt x="227" y="85"/>
                </a:lnTo>
                <a:lnTo>
                  <a:pt x="251" y="40"/>
                </a:lnTo>
                <a:lnTo>
                  <a:pt x="201" y="73"/>
                </a:lnTo>
                <a:lnTo>
                  <a:pt x="204" y="0"/>
                </a:lnTo>
                <a:lnTo>
                  <a:pt x="154" y="59"/>
                </a:lnTo>
                <a:lnTo>
                  <a:pt x="133" y="23"/>
                </a:lnTo>
                <a:lnTo>
                  <a:pt x="116" y="83"/>
                </a:lnTo>
                <a:lnTo>
                  <a:pt x="62" y="47"/>
                </a:lnTo>
                <a:lnTo>
                  <a:pt x="71" y="104"/>
                </a:lnTo>
                <a:close/>
              </a:path>
            </a:pathLst>
          </a:custGeom>
          <a:gradFill flip="none" rotWithShape="1">
            <a:gsLst>
              <a:gs pos="0">
                <a:schemeClr val="bg1"/>
              </a:gs>
              <a:gs pos="66000">
                <a:srgbClr val="FFC000"/>
              </a:gs>
            </a:gsLst>
            <a:path path="circle">
              <a:fillToRect l="50000" t="50000" r="50000" b="50000"/>
            </a:path>
            <a:tileRect/>
          </a:gradFill>
          <a:ln w="4763" cap="flat">
            <a:solidFill>
              <a:srgbClr val="B4000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799" name="Freeform 55">
            <a:extLst>
              <a:ext uri="{FF2B5EF4-FFF2-40B4-BE49-F238E27FC236}">
                <a16:creationId xmlns:a16="http://schemas.microsoft.com/office/drawing/2014/main" id="{95A6CDAF-81E7-CF02-6E78-4FCA519FDFB6}"/>
              </a:ext>
            </a:extLst>
          </p:cNvPr>
          <p:cNvSpPr>
            <a:spLocks/>
          </p:cNvSpPr>
          <p:nvPr/>
        </p:nvSpPr>
        <p:spPr bwMode="auto">
          <a:xfrm>
            <a:off x="4057650" y="2116138"/>
            <a:ext cx="192088" cy="138112"/>
          </a:xfrm>
          <a:custGeom>
            <a:avLst/>
            <a:gdLst>
              <a:gd name="T0" fmla="*/ 2147483647 w 60"/>
              <a:gd name="T1" fmla="*/ 2147483647 h 43"/>
              <a:gd name="T2" fmla="*/ 2147483647 w 60"/>
              <a:gd name="T3" fmla="*/ 2147483647 h 43"/>
              <a:gd name="T4" fmla="*/ 2147483647 w 60"/>
              <a:gd name="T5" fmla="*/ 2147483647 h 43"/>
              <a:gd name="T6" fmla="*/ 2147483647 w 60"/>
              <a:gd name="T7" fmla="*/ 2147483647 h 43"/>
              <a:gd name="T8" fmla="*/ 2147483647 w 60"/>
              <a:gd name="T9" fmla="*/ 2147483647 h 43"/>
              <a:gd name="T10" fmla="*/ 2147483647 w 60"/>
              <a:gd name="T11" fmla="*/ 2147483647 h 43"/>
              <a:gd name="T12" fmla="*/ 2147483647 w 60"/>
              <a:gd name="T13" fmla="*/ 2147483647 h 43"/>
              <a:gd name="T14" fmla="*/ 2147483647 w 60"/>
              <a:gd name="T15" fmla="*/ 2147483647 h 43"/>
              <a:gd name="T16" fmla="*/ 2147483647 w 60"/>
              <a:gd name="T17" fmla="*/ 2147483647 h 43"/>
              <a:gd name="T18" fmla="*/ 2147483647 w 60"/>
              <a:gd name="T19" fmla="*/ 2147483647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43"/>
              <a:gd name="T32" fmla="*/ 60 w 60"/>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43">
                <a:moveTo>
                  <a:pt x="23" y="6"/>
                </a:moveTo>
                <a:cubicBezTo>
                  <a:pt x="18" y="7"/>
                  <a:pt x="9" y="6"/>
                  <a:pt x="5" y="9"/>
                </a:cubicBezTo>
                <a:cubicBezTo>
                  <a:pt x="2" y="13"/>
                  <a:pt x="0" y="19"/>
                  <a:pt x="3" y="23"/>
                </a:cubicBezTo>
                <a:cubicBezTo>
                  <a:pt x="6" y="26"/>
                  <a:pt x="9" y="29"/>
                  <a:pt x="10" y="34"/>
                </a:cubicBezTo>
                <a:cubicBezTo>
                  <a:pt x="10" y="38"/>
                  <a:pt x="14" y="41"/>
                  <a:pt x="19" y="42"/>
                </a:cubicBezTo>
                <a:cubicBezTo>
                  <a:pt x="25" y="43"/>
                  <a:pt x="46" y="43"/>
                  <a:pt x="50" y="42"/>
                </a:cubicBezTo>
                <a:cubicBezTo>
                  <a:pt x="54" y="41"/>
                  <a:pt x="59" y="37"/>
                  <a:pt x="60" y="31"/>
                </a:cubicBezTo>
                <a:cubicBezTo>
                  <a:pt x="60" y="24"/>
                  <a:pt x="60" y="16"/>
                  <a:pt x="54" y="11"/>
                </a:cubicBezTo>
                <a:cubicBezTo>
                  <a:pt x="48" y="6"/>
                  <a:pt x="45" y="0"/>
                  <a:pt x="39" y="1"/>
                </a:cubicBezTo>
                <a:cubicBezTo>
                  <a:pt x="32" y="1"/>
                  <a:pt x="28" y="5"/>
                  <a:pt x="23" y="6"/>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00" name="Freeform 56">
            <a:extLst>
              <a:ext uri="{FF2B5EF4-FFF2-40B4-BE49-F238E27FC236}">
                <a16:creationId xmlns:a16="http://schemas.microsoft.com/office/drawing/2014/main" id="{A5030441-5DF5-9E66-A082-C839CBFA544E}"/>
              </a:ext>
            </a:extLst>
          </p:cNvPr>
          <p:cNvSpPr>
            <a:spLocks/>
          </p:cNvSpPr>
          <p:nvPr/>
        </p:nvSpPr>
        <p:spPr bwMode="auto">
          <a:xfrm>
            <a:off x="4256088" y="2138363"/>
            <a:ext cx="200025" cy="141287"/>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2147483647 w 62"/>
              <a:gd name="T17" fmla="*/ 0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24" y="7"/>
                </a:moveTo>
                <a:cubicBezTo>
                  <a:pt x="20" y="10"/>
                  <a:pt x="9" y="9"/>
                  <a:pt x="6" y="11"/>
                </a:cubicBezTo>
                <a:cubicBezTo>
                  <a:pt x="4" y="12"/>
                  <a:pt x="0" y="19"/>
                  <a:pt x="4" y="24"/>
                </a:cubicBezTo>
                <a:cubicBezTo>
                  <a:pt x="8" y="29"/>
                  <a:pt x="11" y="33"/>
                  <a:pt x="12" y="38"/>
                </a:cubicBezTo>
                <a:cubicBezTo>
                  <a:pt x="14" y="42"/>
                  <a:pt x="18" y="42"/>
                  <a:pt x="24" y="42"/>
                </a:cubicBezTo>
                <a:cubicBezTo>
                  <a:pt x="30" y="42"/>
                  <a:pt x="47" y="44"/>
                  <a:pt x="52" y="42"/>
                </a:cubicBezTo>
                <a:cubicBezTo>
                  <a:pt x="56" y="40"/>
                  <a:pt x="62" y="35"/>
                  <a:pt x="62" y="27"/>
                </a:cubicBezTo>
                <a:cubicBezTo>
                  <a:pt x="61" y="19"/>
                  <a:pt x="59" y="15"/>
                  <a:pt x="54" y="10"/>
                </a:cubicBezTo>
                <a:cubicBezTo>
                  <a:pt x="50" y="5"/>
                  <a:pt x="44" y="0"/>
                  <a:pt x="38" y="0"/>
                </a:cubicBezTo>
                <a:cubicBezTo>
                  <a:pt x="33" y="1"/>
                  <a:pt x="29" y="4"/>
                  <a:pt x="24" y="7"/>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01" name="Freeform 57">
            <a:extLst>
              <a:ext uri="{FF2B5EF4-FFF2-40B4-BE49-F238E27FC236}">
                <a16:creationId xmlns:a16="http://schemas.microsoft.com/office/drawing/2014/main" id="{A55ED935-0120-07C3-F2D8-69DBF99F039F}"/>
              </a:ext>
            </a:extLst>
          </p:cNvPr>
          <p:cNvSpPr>
            <a:spLocks/>
          </p:cNvSpPr>
          <p:nvPr/>
        </p:nvSpPr>
        <p:spPr bwMode="auto">
          <a:xfrm>
            <a:off x="4064000" y="1979613"/>
            <a:ext cx="80963" cy="93662"/>
          </a:xfrm>
          <a:custGeom>
            <a:avLst/>
            <a:gdLst>
              <a:gd name="T0" fmla="*/ 2147483647 w 25"/>
              <a:gd name="T1" fmla="*/ 2147483647 h 30"/>
              <a:gd name="T2" fmla="*/ 0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2" y="11"/>
                </a:moveTo>
                <a:cubicBezTo>
                  <a:pt x="8" y="15"/>
                  <a:pt x="1" y="19"/>
                  <a:pt x="0" y="23"/>
                </a:cubicBezTo>
                <a:cubicBezTo>
                  <a:pt x="0" y="27"/>
                  <a:pt x="3" y="30"/>
                  <a:pt x="7" y="29"/>
                </a:cubicBezTo>
                <a:cubicBezTo>
                  <a:pt x="11" y="27"/>
                  <a:pt x="20" y="22"/>
                  <a:pt x="22" y="19"/>
                </a:cubicBezTo>
                <a:cubicBezTo>
                  <a:pt x="24" y="16"/>
                  <a:pt x="24" y="14"/>
                  <a:pt x="25" y="9"/>
                </a:cubicBezTo>
                <a:cubicBezTo>
                  <a:pt x="25" y="4"/>
                  <a:pt x="24" y="0"/>
                  <a:pt x="20" y="3"/>
                </a:cubicBezTo>
                <a:cubicBezTo>
                  <a:pt x="16" y="7"/>
                  <a:pt x="14" y="9"/>
                  <a:pt x="12" y="11"/>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02" name="Freeform 58">
            <a:extLst>
              <a:ext uri="{FF2B5EF4-FFF2-40B4-BE49-F238E27FC236}">
                <a16:creationId xmlns:a16="http://schemas.microsoft.com/office/drawing/2014/main" id="{037E18AB-6E6D-0CAA-F320-88E8D4A21CCB}"/>
              </a:ext>
            </a:extLst>
          </p:cNvPr>
          <p:cNvSpPr>
            <a:spLocks/>
          </p:cNvSpPr>
          <p:nvPr/>
        </p:nvSpPr>
        <p:spPr bwMode="auto">
          <a:xfrm>
            <a:off x="4092575" y="2157413"/>
            <a:ext cx="125413" cy="73025"/>
          </a:xfrm>
          <a:custGeom>
            <a:avLst/>
            <a:gdLst>
              <a:gd name="T0" fmla="*/ 2147483647 w 39"/>
              <a:gd name="T1" fmla="*/ 2147483647 h 23"/>
              <a:gd name="T2" fmla="*/ 2147483647 w 39"/>
              <a:gd name="T3" fmla="*/ 2147483647 h 23"/>
              <a:gd name="T4" fmla="*/ 2147483647 w 39"/>
              <a:gd name="T5" fmla="*/ 2147483647 h 23"/>
              <a:gd name="T6" fmla="*/ 2147483647 w 39"/>
              <a:gd name="T7" fmla="*/ 2147483647 h 23"/>
              <a:gd name="T8" fmla="*/ 2147483647 w 39"/>
              <a:gd name="T9" fmla="*/ 2147483647 h 23"/>
              <a:gd name="T10" fmla="*/ 2147483647 w 39"/>
              <a:gd name="T11" fmla="*/ 2147483647 h 23"/>
              <a:gd name="T12" fmla="*/ 2147483647 w 39"/>
              <a:gd name="T13" fmla="*/ 2147483647 h 23"/>
              <a:gd name="T14" fmla="*/ 2147483647 w 39"/>
              <a:gd name="T15" fmla="*/ 2147483647 h 23"/>
              <a:gd name="T16" fmla="*/ 2147483647 w 39"/>
              <a:gd name="T17" fmla="*/ 2147483647 h 2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9"/>
              <a:gd name="T28" fmla="*/ 0 h 23"/>
              <a:gd name="T29" fmla="*/ 39 w 39"/>
              <a:gd name="T30" fmla="*/ 23 h 2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9" h="23">
                <a:moveTo>
                  <a:pt x="20" y="14"/>
                </a:moveTo>
                <a:cubicBezTo>
                  <a:pt x="15" y="14"/>
                  <a:pt x="11" y="9"/>
                  <a:pt x="10" y="5"/>
                </a:cubicBezTo>
                <a:cubicBezTo>
                  <a:pt x="9" y="0"/>
                  <a:pt x="6" y="1"/>
                  <a:pt x="3" y="5"/>
                </a:cubicBezTo>
                <a:cubicBezTo>
                  <a:pt x="0" y="9"/>
                  <a:pt x="0" y="14"/>
                  <a:pt x="5" y="17"/>
                </a:cubicBezTo>
                <a:cubicBezTo>
                  <a:pt x="9" y="21"/>
                  <a:pt x="13" y="22"/>
                  <a:pt x="17" y="22"/>
                </a:cubicBezTo>
                <a:cubicBezTo>
                  <a:pt x="20" y="23"/>
                  <a:pt x="29" y="22"/>
                  <a:pt x="32" y="20"/>
                </a:cubicBezTo>
                <a:cubicBezTo>
                  <a:pt x="35" y="17"/>
                  <a:pt x="39" y="13"/>
                  <a:pt x="38" y="9"/>
                </a:cubicBezTo>
                <a:cubicBezTo>
                  <a:pt x="37" y="5"/>
                  <a:pt x="32" y="5"/>
                  <a:pt x="30" y="7"/>
                </a:cubicBezTo>
                <a:cubicBezTo>
                  <a:pt x="27" y="9"/>
                  <a:pt x="25" y="14"/>
                  <a:pt x="20" y="14"/>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03" name="Freeform 59">
            <a:extLst>
              <a:ext uri="{FF2B5EF4-FFF2-40B4-BE49-F238E27FC236}">
                <a16:creationId xmlns:a16="http://schemas.microsoft.com/office/drawing/2014/main" id="{2E881293-1565-CC7C-95A7-6D803272101C}"/>
              </a:ext>
            </a:extLst>
          </p:cNvPr>
          <p:cNvSpPr>
            <a:spLocks/>
          </p:cNvSpPr>
          <p:nvPr/>
        </p:nvSpPr>
        <p:spPr bwMode="auto">
          <a:xfrm>
            <a:off x="4298950" y="2182813"/>
            <a:ext cx="122238" cy="71437"/>
          </a:xfrm>
          <a:custGeom>
            <a:avLst/>
            <a:gdLst>
              <a:gd name="T0" fmla="*/ 2147483647 w 38"/>
              <a:gd name="T1" fmla="*/ 0 h 22"/>
              <a:gd name="T2" fmla="*/ 2147483647 w 38"/>
              <a:gd name="T3" fmla="*/ 2147483647 h 22"/>
              <a:gd name="T4" fmla="*/ 2147483647 w 38"/>
              <a:gd name="T5" fmla="*/ 2147483647 h 22"/>
              <a:gd name="T6" fmla="*/ 2147483647 w 38"/>
              <a:gd name="T7" fmla="*/ 2147483647 h 22"/>
              <a:gd name="T8" fmla="*/ 2147483647 w 38"/>
              <a:gd name="T9" fmla="*/ 2147483647 h 22"/>
              <a:gd name="T10" fmla="*/ 2147483647 w 38"/>
              <a:gd name="T11" fmla="*/ 2147483647 h 22"/>
              <a:gd name="T12" fmla="*/ 2147483647 w 38"/>
              <a:gd name="T13" fmla="*/ 2147483647 h 22"/>
              <a:gd name="T14" fmla="*/ 2147483647 w 38"/>
              <a:gd name="T15" fmla="*/ 2147483647 h 22"/>
              <a:gd name="T16" fmla="*/ 2147483647 w 38"/>
              <a:gd name="T17" fmla="*/ 2147483647 h 22"/>
              <a:gd name="T18" fmla="*/ 2147483647 w 38"/>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8" y="0"/>
                </a:moveTo>
                <a:cubicBezTo>
                  <a:pt x="5" y="0"/>
                  <a:pt x="0" y="7"/>
                  <a:pt x="2" y="11"/>
                </a:cubicBezTo>
                <a:cubicBezTo>
                  <a:pt x="3" y="15"/>
                  <a:pt x="7" y="20"/>
                  <a:pt x="14" y="20"/>
                </a:cubicBezTo>
                <a:cubicBezTo>
                  <a:pt x="20" y="20"/>
                  <a:pt x="24" y="21"/>
                  <a:pt x="27" y="21"/>
                </a:cubicBezTo>
                <a:cubicBezTo>
                  <a:pt x="30" y="22"/>
                  <a:pt x="33" y="18"/>
                  <a:pt x="35" y="15"/>
                </a:cubicBezTo>
                <a:cubicBezTo>
                  <a:pt x="36" y="13"/>
                  <a:pt x="38" y="6"/>
                  <a:pt x="35" y="5"/>
                </a:cubicBezTo>
                <a:cubicBezTo>
                  <a:pt x="32" y="5"/>
                  <a:pt x="28" y="7"/>
                  <a:pt x="26" y="9"/>
                </a:cubicBezTo>
                <a:cubicBezTo>
                  <a:pt x="24" y="12"/>
                  <a:pt x="22" y="14"/>
                  <a:pt x="19" y="13"/>
                </a:cubicBezTo>
                <a:cubicBezTo>
                  <a:pt x="15" y="13"/>
                  <a:pt x="14" y="10"/>
                  <a:pt x="12" y="7"/>
                </a:cubicBezTo>
                <a:cubicBezTo>
                  <a:pt x="10" y="3"/>
                  <a:pt x="12" y="0"/>
                  <a:pt x="8" y="0"/>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pic>
        <p:nvPicPr>
          <p:cNvPr id="1227804" name="図 12">
            <a:extLst>
              <a:ext uri="{FF2B5EF4-FFF2-40B4-BE49-F238E27FC236}">
                <a16:creationId xmlns:a16="http://schemas.microsoft.com/office/drawing/2014/main" id="{FC612DF9-BEAD-2E9B-A8BE-CFAAE691375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1604963"/>
            <a:ext cx="49847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7805" name="タイトル 1">
            <a:extLst>
              <a:ext uri="{FF2B5EF4-FFF2-40B4-BE49-F238E27FC236}">
                <a16:creationId xmlns:a16="http://schemas.microsoft.com/office/drawing/2014/main" id="{DDEDA395-1C7C-2091-854F-B10EC3841362}"/>
              </a:ext>
            </a:extLst>
          </p:cNvPr>
          <p:cNvSpPr>
            <a:spLocks noGrp="1"/>
          </p:cNvSpPr>
          <p:nvPr>
            <p:ph type="title"/>
          </p:nvPr>
        </p:nvSpPr>
        <p:spPr>
          <a:xfrm>
            <a:off x="1259632" y="0"/>
            <a:ext cx="7174756" cy="974725"/>
          </a:xfrm>
        </p:spPr>
        <p:txBody>
          <a:bodyPr/>
          <a:lstStyle/>
          <a:p>
            <a:r>
              <a:rPr lang="ja-JP" altLang="en-US" dirty="0">
                <a:ea typeface="ＭＳ Ｐゴシック" panose="020B0600070205080204" pitchFamily="50" charset="-128"/>
              </a:rPr>
              <a:t>ワクチンは樹状細胞に認識される。</a:t>
            </a:r>
          </a:p>
        </p:txBody>
      </p:sp>
      <p:sp>
        <p:nvSpPr>
          <p:cNvPr id="1227806" name="テキスト ボックス 17">
            <a:extLst>
              <a:ext uri="{FF2B5EF4-FFF2-40B4-BE49-F238E27FC236}">
                <a16:creationId xmlns:a16="http://schemas.microsoft.com/office/drawing/2014/main" id="{E3C45A94-D83B-FEC7-37C5-BA06844129F5}"/>
              </a:ext>
            </a:extLst>
          </p:cNvPr>
          <p:cNvSpPr txBox="1">
            <a:spLocks noChangeArrowheads="1"/>
          </p:cNvSpPr>
          <p:nvPr/>
        </p:nvSpPr>
        <p:spPr bwMode="auto">
          <a:xfrm>
            <a:off x="1371600" y="66294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914400"/>
            <a:r>
              <a:rPr kumimoji="0" lang="en-US" altLang="ja-JP" sz="800">
                <a:solidFill>
                  <a:srgbClr val="000000"/>
                </a:solidFill>
              </a:rPr>
              <a:t>Siegrist,</a:t>
            </a:r>
            <a:r>
              <a:rPr kumimoji="0" lang="ja-JP" altLang="en-US" sz="800">
                <a:solidFill>
                  <a:srgbClr val="000000"/>
                </a:solidFill>
              </a:rPr>
              <a:t> </a:t>
            </a:r>
            <a:r>
              <a:rPr kumimoji="0" lang="en-US" altLang="ja-JP" sz="800">
                <a:solidFill>
                  <a:srgbClr val="000000"/>
                </a:solidFill>
              </a:rPr>
              <a:t>C. A. </a:t>
            </a:r>
            <a:r>
              <a:rPr kumimoji="0" lang="ja-JP" altLang="en-US" sz="800">
                <a:solidFill>
                  <a:srgbClr val="000000"/>
                </a:solidFill>
              </a:rPr>
              <a:t>“</a:t>
            </a:r>
            <a:r>
              <a:rPr kumimoji="0" lang="en-US" altLang="ja-JP" sz="800">
                <a:solidFill>
                  <a:srgbClr val="000000"/>
                </a:solidFill>
              </a:rPr>
              <a:t>Vaccine Immunology </a:t>
            </a:r>
            <a:r>
              <a:rPr kumimoji="0" lang="ja-JP" altLang="en-US" sz="800">
                <a:solidFill>
                  <a:srgbClr val="000000"/>
                </a:solidFill>
              </a:rPr>
              <a:t>” </a:t>
            </a:r>
            <a:r>
              <a:rPr kumimoji="0" lang="en-US" altLang="ja-JP" sz="800">
                <a:solidFill>
                  <a:srgbClr val="000000"/>
                </a:solidFill>
              </a:rPr>
              <a:t>Vaccines Plotkin, S. A. and Orenstein,  W. A. eds. 6</a:t>
            </a:r>
            <a:r>
              <a:rPr kumimoji="0" lang="en-US" altLang="ja-JP" sz="800" baseline="30000">
                <a:solidFill>
                  <a:srgbClr val="000000"/>
                </a:solidFill>
              </a:rPr>
              <a:t>th </a:t>
            </a:r>
            <a:r>
              <a:rPr kumimoji="0" lang="en-US" altLang="ja-JP" sz="800">
                <a:solidFill>
                  <a:srgbClr val="000000"/>
                </a:solidFill>
              </a:rPr>
              <a:t>ed. Elsevier</a:t>
            </a:r>
            <a:r>
              <a:rPr kumimoji="0" lang="ja-JP" altLang="en-US" sz="800">
                <a:solidFill>
                  <a:srgbClr val="000000"/>
                </a:solidFill>
              </a:rPr>
              <a:t>：</a:t>
            </a:r>
            <a:r>
              <a:rPr kumimoji="0" lang="en-US" altLang="ja-JP" sz="800">
                <a:solidFill>
                  <a:srgbClr val="000000"/>
                </a:solidFill>
              </a:rPr>
              <a:t>14, 2012</a:t>
            </a:r>
          </a:p>
        </p:txBody>
      </p:sp>
      <p:sp>
        <p:nvSpPr>
          <p:cNvPr id="1227807" name="テキスト ボックス 18">
            <a:extLst>
              <a:ext uri="{FF2B5EF4-FFF2-40B4-BE49-F238E27FC236}">
                <a16:creationId xmlns:a16="http://schemas.microsoft.com/office/drawing/2014/main" id="{68B27C9D-0D78-0988-F50F-53E411E0B333}"/>
              </a:ext>
            </a:extLst>
          </p:cNvPr>
          <p:cNvSpPr txBox="1">
            <a:spLocks noChangeArrowheads="1"/>
          </p:cNvSpPr>
          <p:nvPr/>
        </p:nvSpPr>
        <p:spPr bwMode="auto">
          <a:xfrm>
            <a:off x="6538913" y="1092200"/>
            <a:ext cx="2359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抗原（ワクチン成分）</a:t>
            </a:r>
            <a:r>
              <a:rPr lang="en-US" altLang="ja-JP" sz="1200">
                <a:solidFill>
                  <a:srgbClr val="000000"/>
                </a:solidFill>
                <a:latin typeface="ＭＳ Ｐゴシック" panose="020B0600070205080204" pitchFamily="50" charset="-128"/>
              </a:rPr>
              <a:t>/</a:t>
            </a:r>
            <a:r>
              <a:rPr lang="ja-JP" altLang="en-US" sz="1200">
                <a:solidFill>
                  <a:srgbClr val="000000"/>
                </a:solidFill>
                <a:latin typeface="ＭＳ Ｐゴシック" panose="020B0600070205080204" pitchFamily="50" charset="-128"/>
              </a:rPr>
              <a:t>アジュバント</a:t>
            </a:r>
          </a:p>
        </p:txBody>
      </p:sp>
      <p:sp>
        <p:nvSpPr>
          <p:cNvPr id="1227808" name="正方形/長方形 35">
            <a:extLst>
              <a:ext uri="{FF2B5EF4-FFF2-40B4-BE49-F238E27FC236}">
                <a16:creationId xmlns:a16="http://schemas.microsoft.com/office/drawing/2014/main" id="{196E3481-96D1-25A6-A3B3-99D1A214DCC9}"/>
              </a:ext>
            </a:extLst>
          </p:cNvPr>
          <p:cNvSpPr>
            <a:spLocks noChangeArrowheads="1"/>
          </p:cNvSpPr>
          <p:nvPr/>
        </p:nvSpPr>
        <p:spPr bwMode="auto">
          <a:xfrm>
            <a:off x="6061075" y="1090613"/>
            <a:ext cx="7572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200">
                <a:solidFill>
                  <a:srgbClr val="000000"/>
                </a:solidFill>
              </a:rPr>
              <a:t>Ag/Adj</a:t>
            </a:r>
            <a:endParaRPr kumimoji="0" lang="ja-JP" altLang="en-US" sz="1200">
              <a:solidFill>
                <a:srgbClr val="000000"/>
              </a:solidFill>
            </a:endParaRPr>
          </a:p>
        </p:txBody>
      </p:sp>
      <p:sp>
        <p:nvSpPr>
          <p:cNvPr id="1227809" name="テキスト ボックス 26">
            <a:extLst>
              <a:ext uri="{FF2B5EF4-FFF2-40B4-BE49-F238E27FC236}">
                <a16:creationId xmlns:a16="http://schemas.microsoft.com/office/drawing/2014/main" id="{F35C6B73-A430-E5DA-E2D4-93632F1E0B7A}"/>
              </a:ext>
            </a:extLst>
          </p:cNvPr>
          <p:cNvSpPr txBox="1">
            <a:spLocks noChangeArrowheads="1"/>
          </p:cNvSpPr>
          <p:nvPr/>
        </p:nvSpPr>
        <p:spPr bwMode="auto">
          <a:xfrm>
            <a:off x="3895725" y="1682750"/>
            <a:ext cx="334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Ag/Adj</a:t>
            </a:r>
            <a:endParaRPr lang="ja-JP" altLang="en-US" sz="600">
              <a:solidFill>
                <a:srgbClr val="000000"/>
              </a:solidFill>
            </a:endParaRPr>
          </a:p>
        </p:txBody>
      </p:sp>
      <p:grpSp>
        <p:nvGrpSpPr>
          <p:cNvPr id="1227810" name="グループ化 10">
            <a:extLst>
              <a:ext uri="{FF2B5EF4-FFF2-40B4-BE49-F238E27FC236}">
                <a16:creationId xmlns:a16="http://schemas.microsoft.com/office/drawing/2014/main" id="{815AADF7-CE9E-16A0-50D3-3628E1AC4D5E}"/>
              </a:ext>
            </a:extLst>
          </p:cNvPr>
          <p:cNvGrpSpPr>
            <a:grpSpLocks/>
          </p:cNvGrpSpPr>
          <p:nvPr/>
        </p:nvGrpSpPr>
        <p:grpSpPr bwMode="auto">
          <a:xfrm>
            <a:off x="2733675" y="1857375"/>
            <a:ext cx="573088" cy="96838"/>
            <a:chOff x="2278856" y="1951039"/>
            <a:chExt cx="571501" cy="96836"/>
          </a:xfrm>
        </p:grpSpPr>
        <p:sp>
          <p:nvSpPr>
            <p:cNvPr id="46" name="Oval 39">
              <a:extLst>
                <a:ext uri="{FF2B5EF4-FFF2-40B4-BE49-F238E27FC236}">
                  <a16:creationId xmlns:a16="http://schemas.microsoft.com/office/drawing/2014/main" id="{5CC29FA0-D0AE-879F-256D-DA5817A0E82E}"/>
                </a:ext>
              </a:extLst>
            </p:cNvPr>
            <p:cNvSpPr>
              <a:spLocks noChangeArrowheads="1"/>
            </p:cNvSpPr>
            <p:nvPr/>
          </p:nvSpPr>
          <p:spPr bwMode="auto">
            <a:xfrm>
              <a:off x="2308935" y="1966914"/>
              <a:ext cx="182056" cy="65087"/>
            </a:xfrm>
            <a:prstGeom prst="ellipse">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47" name="Rectangle 40">
              <a:extLst>
                <a:ext uri="{FF2B5EF4-FFF2-40B4-BE49-F238E27FC236}">
                  <a16:creationId xmlns:a16="http://schemas.microsoft.com/office/drawing/2014/main" id="{E23BC2EB-280E-565D-A5B7-C16D14946100}"/>
                </a:ext>
              </a:extLst>
            </p:cNvPr>
            <p:cNvSpPr>
              <a:spLocks noChangeArrowheads="1"/>
            </p:cNvSpPr>
            <p:nvPr/>
          </p:nvSpPr>
          <p:spPr bwMode="auto">
            <a:xfrm>
              <a:off x="2294687" y="1960564"/>
              <a:ext cx="125066" cy="77786"/>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48" name="Rectangle 41">
              <a:extLst>
                <a:ext uri="{FF2B5EF4-FFF2-40B4-BE49-F238E27FC236}">
                  <a16:creationId xmlns:a16="http://schemas.microsoft.com/office/drawing/2014/main" id="{5889C799-54AD-20C3-1A73-2C74310FFDCD}"/>
                </a:ext>
              </a:extLst>
            </p:cNvPr>
            <p:cNvSpPr>
              <a:spLocks noChangeArrowheads="1"/>
            </p:cNvSpPr>
            <p:nvPr/>
          </p:nvSpPr>
          <p:spPr bwMode="auto">
            <a:xfrm>
              <a:off x="2278856" y="1951039"/>
              <a:ext cx="123482" cy="96836"/>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879" name="Line 42">
              <a:extLst>
                <a:ext uri="{FF2B5EF4-FFF2-40B4-BE49-F238E27FC236}">
                  <a16:creationId xmlns:a16="http://schemas.microsoft.com/office/drawing/2014/main" id="{D8979C2F-9F5A-BE52-FBE7-2EE7EFE0B27E}"/>
                </a:ext>
              </a:extLst>
            </p:cNvPr>
            <p:cNvSpPr>
              <a:spLocks noChangeShapeType="1"/>
            </p:cNvSpPr>
            <p:nvPr/>
          </p:nvSpPr>
          <p:spPr bwMode="auto">
            <a:xfrm>
              <a:off x="2535302" y="1998774"/>
              <a:ext cx="315055" cy="0"/>
            </a:xfrm>
            <a:prstGeom prst="line">
              <a:avLst/>
            </a:prstGeom>
            <a:noFill/>
            <a:ln w="9525">
              <a:solidFill>
                <a:srgbClr val="0070C0"/>
              </a:solidFill>
              <a:miter lim="800000"/>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 name="Rectangle 43">
              <a:extLst>
                <a:ext uri="{FF2B5EF4-FFF2-40B4-BE49-F238E27FC236}">
                  <a16:creationId xmlns:a16="http://schemas.microsoft.com/office/drawing/2014/main" id="{BF6291CD-0467-DDF5-0D4B-3C873C2D9EE3}"/>
                </a:ext>
              </a:extLst>
            </p:cNvPr>
            <p:cNvSpPr>
              <a:spLocks noChangeArrowheads="1"/>
            </p:cNvSpPr>
            <p:nvPr/>
          </p:nvSpPr>
          <p:spPr bwMode="auto">
            <a:xfrm>
              <a:off x="2483077" y="1989138"/>
              <a:ext cx="52242" cy="19050"/>
            </a:xfrm>
            <a:prstGeom prst="rect">
              <a:avLst/>
            </a:prstGeom>
            <a:gradFill flip="none" rotWithShape="1">
              <a:gsLst>
                <a:gs pos="0">
                  <a:schemeClr val="tx2">
                    <a:lumMod val="40000"/>
                    <a:lumOff val="60000"/>
                    <a:tint val="66000"/>
                    <a:satMod val="160000"/>
                  </a:schemeClr>
                </a:gs>
                <a:gs pos="50000">
                  <a:schemeClr val="tx2">
                    <a:lumMod val="40000"/>
                    <a:lumOff val="60000"/>
                    <a:tint val="44500"/>
                    <a:satMod val="160000"/>
                  </a:schemeClr>
                </a:gs>
                <a:gs pos="100000">
                  <a:schemeClr val="tx2">
                    <a:lumMod val="40000"/>
                    <a:lumOff val="60000"/>
                    <a:tint val="23500"/>
                    <a:satMod val="160000"/>
                  </a:schemeClr>
                </a:gs>
              </a:gsLst>
              <a:lin ang="16200000" scaled="1"/>
              <a:tileRect/>
            </a:gradFill>
            <a:ln w="6350" cap="flat">
              <a:solidFill>
                <a:srgbClr val="0070C0"/>
              </a:solidFill>
              <a:prstDash val="solid"/>
              <a:miter lim="800000"/>
              <a:headEnd/>
              <a:tailEnd/>
            </a:ln>
          </p:spPr>
          <p:txBody>
            <a:bodyPr/>
            <a:lstStyle/>
            <a:p>
              <a:pPr defTabSz="914400">
                <a:defRPr/>
              </a:pPr>
              <a:endParaRPr lang="ja-JP" altLang="en-US">
                <a:solidFill>
                  <a:srgbClr val="000000"/>
                </a:solidFill>
                <a:latin typeface="+mn-lt"/>
                <a:ea typeface="+mn-ea"/>
              </a:endParaRPr>
            </a:p>
          </p:txBody>
        </p:sp>
      </p:grpSp>
      <p:sp>
        <p:nvSpPr>
          <p:cNvPr id="51" name="円/楕円 50">
            <a:extLst>
              <a:ext uri="{FF2B5EF4-FFF2-40B4-BE49-F238E27FC236}">
                <a16:creationId xmlns:a16="http://schemas.microsoft.com/office/drawing/2014/main" id="{31B340E2-53BD-3190-D552-FF26C26A5D2B}"/>
              </a:ext>
            </a:extLst>
          </p:cNvPr>
          <p:cNvSpPr/>
          <p:nvPr/>
        </p:nvSpPr>
        <p:spPr>
          <a:xfrm>
            <a:off x="3252788" y="1808163"/>
            <a:ext cx="149225" cy="182562"/>
          </a:xfrm>
          <a:prstGeom prst="ellipse">
            <a:avLst/>
          </a:prstGeom>
          <a:no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27812" name="Freeform 56">
            <a:extLst>
              <a:ext uri="{FF2B5EF4-FFF2-40B4-BE49-F238E27FC236}">
                <a16:creationId xmlns:a16="http://schemas.microsoft.com/office/drawing/2014/main" id="{31C96327-5E4C-93A0-A50A-B25E1DFB7D7B}"/>
              </a:ext>
            </a:extLst>
          </p:cNvPr>
          <p:cNvSpPr>
            <a:spLocks/>
          </p:cNvSpPr>
          <p:nvPr/>
        </p:nvSpPr>
        <p:spPr bwMode="auto">
          <a:xfrm>
            <a:off x="5319713" y="1970088"/>
            <a:ext cx="298450" cy="257175"/>
          </a:xfrm>
          <a:custGeom>
            <a:avLst/>
            <a:gdLst>
              <a:gd name="T0" fmla="*/ 2147483647 w 62"/>
              <a:gd name="T1" fmla="*/ 2147483647 h 44"/>
              <a:gd name="T2" fmla="*/ 2147483647 w 62"/>
              <a:gd name="T3" fmla="*/ 2147483647 h 44"/>
              <a:gd name="T4" fmla="*/ 2147483647 w 62"/>
              <a:gd name="T5" fmla="*/ 2147483647 h 44"/>
              <a:gd name="T6" fmla="*/ 2147483647 w 62"/>
              <a:gd name="T7" fmla="*/ 2147483647 h 44"/>
              <a:gd name="T8" fmla="*/ 2147483647 w 62"/>
              <a:gd name="T9" fmla="*/ 2147483647 h 44"/>
              <a:gd name="T10" fmla="*/ 2147483647 w 62"/>
              <a:gd name="T11" fmla="*/ 2147483647 h 44"/>
              <a:gd name="T12" fmla="*/ 2147483647 w 62"/>
              <a:gd name="T13" fmla="*/ 2147483647 h 44"/>
              <a:gd name="T14" fmla="*/ 2147483647 w 62"/>
              <a:gd name="T15" fmla="*/ 2147483647 h 44"/>
              <a:gd name="T16" fmla="*/ 2147483647 w 62"/>
              <a:gd name="T17" fmla="*/ 0 h 44"/>
              <a:gd name="T18" fmla="*/ 2147483647 w 62"/>
              <a:gd name="T19" fmla="*/ 2147483647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2"/>
              <a:gd name="T31" fmla="*/ 0 h 44"/>
              <a:gd name="T32" fmla="*/ 62 w 62"/>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2" h="44">
                <a:moveTo>
                  <a:pt x="24" y="7"/>
                </a:moveTo>
                <a:cubicBezTo>
                  <a:pt x="20" y="10"/>
                  <a:pt x="9" y="9"/>
                  <a:pt x="6" y="11"/>
                </a:cubicBezTo>
                <a:cubicBezTo>
                  <a:pt x="4" y="12"/>
                  <a:pt x="0" y="19"/>
                  <a:pt x="4" y="24"/>
                </a:cubicBezTo>
                <a:cubicBezTo>
                  <a:pt x="8" y="29"/>
                  <a:pt x="11" y="33"/>
                  <a:pt x="12" y="38"/>
                </a:cubicBezTo>
                <a:cubicBezTo>
                  <a:pt x="14" y="42"/>
                  <a:pt x="18" y="42"/>
                  <a:pt x="24" y="42"/>
                </a:cubicBezTo>
                <a:cubicBezTo>
                  <a:pt x="30" y="42"/>
                  <a:pt x="47" y="44"/>
                  <a:pt x="52" y="42"/>
                </a:cubicBezTo>
                <a:cubicBezTo>
                  <a:pt x="56" y="40"/>
                  <a:pt x="62" y="35"/>
                  <a:pt x="62" y="27"/>
                </a:cubicBezTo>
                <a:cubicBezTo>
                  <a:pt x="61" y="19"/>
                  <a:pt x="59" y="15"/>
                  <a:pt x="54" y="10"/>
                </a:cubicBezTo>
                <a:cubicBezTo>
                  <a:pt x="50" y="5"/>
                  <a:pt x="44" y="0"/>
                  <a:pt x="38" y="0"/>
                </a:cubicBezTo>
                <a:cubicBezTo>
                  <a:pt x="33" y="1"/>
                  <a:pt x="29" y="4"/>
                  <a:pt x="24" y="7"/>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grpSp>
        <p:nvGrpSpPr>
          <p:cNvPr id="1227813" name="グループ化 5161">
            <a:extLst>
              <a:ext uri="{FF2B5EF4-FFF2-40B4-BE49-F238E27FC236}">
                <a16:creationId xmlns:a16="http://schemas.microsoft.com/office/drawing/2014/main" id="{5066241C-E45A-E6FE-7920-6611A0D863C2}"/>
              </a:ext>
            </a:extLst>
          </p:cNvPr>
          <p:cNvGrpSpPr>
            <a:grpSpLocks/>
          </p:cNvGrpSpPr>
          <p:nvPr/>
        </p:nvGrpSpPr>
        <p:grpSpPr bwMode="auto">
          <a:xfrm>
            <a:off x="4937125" y="1822450"/>
            <a:ext cx="223838" cy="231775"/>
            <a:chOff x="4459024" y="1885289"/>
            <a:chExt cx="224412" cy="233012"/>
          </a:xfrm>
        </p:grpSpPr>
        <p:sp>
          <p:nvSpPr>
            <p:cNvPr id="1227874" name="Freeform 53">
              <a:extLst>
                <a:ext uri="{FF2B5EF4-FFF2-40B4-BE49-F238E27FC236}">
                  <a16:creationId xmlns:a16="http://schemas.microsoft.com/office/drawing/2014/main" id="{95F4DA3C-16D1-B5C5-7915-FF2BA73E90FC}"/>
                </a:ext>
              </a:extLst>
            </p:cNvPr>
            <p:cNvSpPr>
              <a:spLocks/>
            </p:cNvSpPr>
            <p:nvPr/>
          </p:nvSpPr>
          <p:spPr bwMode="auto">
            <a:xfrm>
              <a:off x="4459024" y="1885289"/>
              <a:ext cx="224412" cy="233012"/>
            </a:xfrm>
            <a:custGeom>
              <a:avLst/>
              <a:gdLst>
                <a:gd name="T0" fmla="*/ 2147483647 w 55"/>
                <a:gd name="T1" fmla="*/ 2147483647 h 57"/>
                <a:gd name="T2" fmla="*/ 2147483647 w 55"/>
                <a:gd name="T3" fmla="*/ 2147483647 h 57"/>
                <a:gd name="T4" fmla="*/ 0 w 55"/>
                <a:gd name="T5" fmla="*/ 2147483647 h 57"/>
                <a:gd name="T6" fmla="*/ 2147483647 w 55"/>
                <a:gd name="T7" fmla="*/ 2147483647 h 57"/>
                <a:gd name="T8" fmla="*/ 2147483647 w 55"/>
                <a:gd name="T9" fmla="*/ 2147483647 h 57"/>
                <a:gd name="T10" fmla="*/ 2147483647 w 55"/>
                <a:gd name="T11" fmla="*/ 2147483647 h 57"/>
                <a:gd name="T12" fmla="*/ 2147483647 w 55"/>
                <a:gd name="T13" fmla="*/ 2147483647 h 57"/>
                <a:gd name="T14" fmla="*/ 2147483647 w 55"/>
                <a:gd name="T15" fmla="*/ 2147483647 h 57"/>
                <a:gd name="T16" fmla="*/ 2147483647 w 55"/>
                <a:gd name="T17" fmla="*/ 2147483647 h 57"/>
                <a:gd name="T18" fmla="*/ 2147483647 w 55"/>
                <a:gd name="T19" fmla="*/ 2147483647 h 57"/>
                <a:gd name="T20" fmla="*/ 2147483647 w 55"/>
                <a:gd name="T21" fmla="*/ 2147483647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7"/>
                <a:gd name="T35" fmla="*/ 55 w 55"/>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7">
                  <a:moveTo>
                    <a:pt x="22" y="13"/>
                  </a:moveTo>
                  <a:cubicBezTo>
                    <a:pt x="16" y="16"/>
                    <a:pt x="8" y="13"/>
                    <a:pt x="5" y="17"/>
                  </a:cubicBezTo>
                  <a:cubicBezTo>
                    <a:pt x="1" y="21"/>
                    <a:pt x="0" y="26"/>
                    <a:pt x="0" y="36"/>
                  </a:cubicBezTo>
                  <a:cubicBezTo>
                    <a:pt x="1" y="46"/>
                    <a:pt x="4" y="54"/>
                    <a:pt x="12" y="54"/>
                  </a:cubicBezTo>
                  <a:cubicBezTo>
                    <a:pt x="20" y="55"/>
                    <a:pt x="22" y="57"/>
                    <a:pt x="27" y="56"/>
                  </a:cubicBezTo>
                  <a:cubicBezTo>
                    <a:pt x="32" y="56"/>
                    <a:pt x="34" y="53"/>
                    <a:pt x="35" y="51"/>
                  </a:cubicBezTo>
                  <a:cubicBezTo>
                    <a:pt x="35" y="50"/>
                    <a:pt x="41" y="50"/>
                    <a:pt x="44" y="50"/>
                  </a:cubicBezTo>
                  <a:cubicBezTo>
                    <a:pt x="46" y="50"/>
                    <a:pt x="55" y="47"/>
                    <a:pt x="54" y="39"/>
                  </a:cubicBezTo>
                  <a:cubicBezTo>
                    <a:pt x="53" y="31"/>
                    <a:pt x="46" y="27"/>
                    <a:pt x="47" y="18"/>
                  </a:cubicBezTo>
                  <a:cubicBezTo>
                    <a:pt x="47" y="9"/>
                    <a:pt x="45" y="0"/>
                    <a:pt x="40" y="1"/>
                  </a:cubicBezTo>
                  <a:cubicBezTo>
                    <a:pt x="35" y="1"/>
                    <a:pt x="29" y="10"/>
                    <a:pt x="22" y="13"/>
                  </a:cubicBezTo>
                  <a:close/>
                </a:path>
              </a:pathLst>
            </a:custGeom>
            <a:solidFill>
              <a:srgbClr val="FEDD9C"/>
            </a:solidFill>
            <a:ln w="4763" cap="flat">
              <a:solidFill>
                <a:srgbClr val="0070C0"/>
              </a:solidFill>
              <a:prstDash val="solid"/>
              <a:miter lim="800000"/>
              <a:headEnd/>
              <a:tailEnd/>
            </a:ln>
          </p:spPr>
          <p:txBody>
            <a:bodyPr/>
            <a:lstStyle/>
            <a:p>
              <a:endParaRPr lang="ja-JP" altLang="en-US"/>
            </a:p>
          </p:txBody>
        </p:sp>
        <p:sp>
          <p:nvSpPr>
            <p:cNvPr id="1227875" name="Freeform 57">
              <a:extLst>
                <a:ext uri="{FF2B5EF4-FFF2-40B4-BE49-F238E27FC236}">
                  <a16:creationId xmlns:a16="http://schemas.microsoft.com/office/drawing/2014/main" id="{9920A342-D025-697B-D79B-10384D2AC3B0}"/>
                </a:ext>
              </a:extLst>
            </p:cNvPr>
            <p:cNvSpPr>
              <a:spLocks/>
            </p:cNvSpPr>
            <p:nvPr/>
          </p:nvSpPr>
          <p:spPr bwMode="auto">
            <a:xfrm>
              <a:off x="4529081" y="1946429"/>
              <a:ext cx="103895" cy="123265"/>
            </a:xfrm>
            <a:custGeom>
              <a:avLst/>
              <a:gdLst>
                <a:gd name="T0" fmla="*/ 2147483647 w 25"/>
                <a:gd name="T1" fmla="*/ 2147483647 h 30"/>
                <a:gd name="T2" fmla="*/ 0 w 25"/>
                <a:gd name="T3" fmla="*/ 2147483647 h 30"/>
                <a:gd name="T4" fmla="*/ 2147483647 w 25"/>
                <a:gd name="T5" fmla="*/ 2147483647 h 30"/>
                <a:gd name="T6" fmla="*/ 2147483647 w 25"/>
                <a:gd name="T7" fmla="*/ 2147483647 h 30"/>
                <a:gd name="T8" fmla="*/ 2147483647 w 25"/>
                <a:gd name="T9" fmla="*/ 2147483647 h 30"/>
                <a:gd name="T10" fmla="*/ 2147483647 w 25"/>
                <a:gd name="T11" fmla="*/ 2147483647 h 30"/>
                <a:gd name="T12" fmla="*/ 2147483647 w 25"/>
                <a:gd name="T13" fmla="*/ 2147483647 h 30"/>
                <a:gd name="T14" fmla="*/ 0 60000 65536"/>
                <a:gd name="T15" fmla="*/ 0 60000 65536"/>
                <a:gd name="T16" fmla="*/ 0 60000 65536"/>
                <a:gd name="T17" fmla="*/ 0 60000 65536"/>
                <a:gd name="T18" fmla="*/ 0 60000 65536"/>
                <a:gd name="T19" fmla="*/ 0 60000 65536"/>
                <a:gd name="T20" fmla="*/ 0 60000 65536"/>
                <a:gd name="T21" fmla="*/ 0 w 25"/>
                <a:gd name="T22" fmla="*/ 0 h 30"/>
                <a:gd name="T23" fmla="*/ 25 w 25"/>
                <a:gd name="T24" fmla="*/ 30 h 3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0">
                  <a:moveTo>
                    <a:pt x="12" y="11"/>
                  </a:moveTo>
                  <a:cubicBezTo>
                    <a:pt x="8" y="15"/>
                    <a:pt x="1" y="19"/>
                    <a:pt x="0" y="23"/>
                  </a:cubicBezTo>
                  <a:cubicBezTo>
                    <a:pt x="0" y="27"/>
                    <a:pt x="3" y="30"/>
                    <a:pt x="7" y="29"/>
                  </a:cubicBezTo>
                  <a:cubicBezTo>
                    <a:pt x="11" y="27"/>
                    <a:pt x="20" y="22"/>
                    <a:pt x="22" y="19"/>
                  </a:cubicBezTo>
                  <a:cubicBezTo>
                    <a:pt x="24" y="16"/>
                    <a:pt x="24" y="14"/>
                    <a:pt x="25" y="9"/>
                  </a:cubicBezTo>
                  <a:cubicBezTo>
                    <a:pt x="25" y="4"/>
                    <a:pt x="24" y="0"/>
                    <a:pt x="20" y="3"/>
                  </a:cubicBezTo>
                  <a:cubicBezTo>
                    <a:pt x="16" y="7"/>
                    <a:pt x="14" y="9"/>
                    <a:pt x="12" y="11"/>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grpSp>
      <p:sp>
        <p:nvSpPr>
          <p:cNvPr id="1227814" name="Freeform 59">
            <a:extLst>
              <a:ext uri="{FF2B5EF4-FFF2-40B4-BE49-F238E27FC236}">
                <a16:creationId xmlns:a16="http://schemas.microsoft.com/office/drawing/2014/main" id="{7E8FEDC0-885E-E88A-4101-DC216E7907BA}"/>
              </a:ext>
            </a:extLst>
          </p:cNvPr>
          <p:cNvSpPr>
            <a:spLocks/>
          </p:cNvSpPr>
          <p:nvPr/>
        </p:nvSpPr>
        <p:spPr bwMode="auto">
          <a:xfrm>
            <a:off x="5368925" y="2063750"/>
            <a:ext cx="203200" cy="128588"/>
          </a:xfrm>
          <a:custGeom>
            <a:avLst/>
            <a:gdLst>
              <a:gd name="T0" fmla="*/ 2147483647 w 38"/>
              <a:gd name="T1" fmla="*/ 0 h 22"/>
              <a:gd name="T2" fmla="*/ 2147483647 w 38"/>
              <a:gd name="T3" fmla="*/ 2147483647 h 22"/>
              <a:gd name="T4" fmla="*/ 2147483647 w 38"/>
              <a:gd name="T5" fmla="*/ 2147483647 h 22"/>
              <a:gd name="T6" fmla="*/ 2147483647 w 38"/>
              <a:gd name="T7" fmla="*/ 2147483647 h 22"/>
              <a:gd name="T8" fmla="*/ 2147483647 w 38"/>
              <a:gd name="T9" fmla="*/ 2147483647 h 22"/>
              <a:gd name="T10" fmla="*/ 2147483647 w 38"/>
              <a:gd name="T11" fmla="*/ 2147483647 h 22"/>
              <a:gd name="T12" fmla="*/ 2147483647 w 38"/>
              <a:gd name="T13" fmla="*/ 2147483647 h 22"/>
              <a:gd name="T14" fmla="*/ 2147483647 w 38"/>
              <a:gd name="T15" fmla="*/ 2147483647 h 22"/>
              <a:gd name="T16" fmla="*/ 2147483647 w 38"/>
              <a:gd name="T17" fmla="*/ 2147483647 h 22"/>
              <a:gd name="T18" fmla="*/ 2147483647 w 38"/>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
              <a:gd name="T31" fmla="*/ 0 h 22"/>
              <a:gd name="T32" fmla="*/ 38 w 38"/>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 h="22">
                <a:moveTo>
                  <a:pt x="8" y="0"/>
                </a:moveTo>
                <a:cubicBezTo>
                  <a:pt x="5" y="0"/>
                  <a:pt x="0" y="7"/>
                  <a:pt x="2" y="11"/>
                </a:cubicBezTo>
                <a:cubicBezTo>
                  <a:pt x="3" y="15"/>
                  <a:pt x="7" y="20"/>
                  <a:pt x="14" y="20"/>
                </a:cubicBezTo>
                <a:cubicBezTo>
                  <a:pt x="20" y="20"/>
                  <a:pt x="24" y="21"/>
                  <a:pt x="27" y="21"/>
                </a:cubicBezTo>
                <a:cubicBezTo>
                  <a:pt x="30" y="22"/>
                  <a:pt x="33" y="18"/>
                  <a:pt x="35" y="15"/>
                </a:cubicBezTo>
                <a:cubicBezTo>
                  <a:pt x="36" y="13"/>
                  <a:pt x="38" y="6"/>
                  <a:pt x="35" y="5"/>
                </a:cubicBezTo>
                <a:cubicBezTo>
                  <a:pt x="32" y="5"/>
                  <a:pt x="28" y="7"/>
                  <a:pt x="26" y="9"/>
                </a:cubicBezTo>
                <a:cubicBezTo>
                  <a:pt x="24" y="12"/>
                  <a:pt x="22" y="14"/>
                  <a:pt x="19" y="13"/>
                </a:cubicBezTo>
                <a:cubicBezTo>
                  <a:pt x="15" y="13"/>
                  <a:pt x="14" y="10"/>
                  <a:pt x="12" y="7"/>
                </a:cubicBezTo>
                <a:cubicBezTo>
                  <a:pt x="10" y="3"/>
                  <a:pt x="12" y="0"/>
                  <a:pt x="8" y="0"/>
                </a:cubicBezTo>
                <a:close/>
              </a:path>
            </a:pathLst>
          </a:custGeom>
          <a:solidFill>
            <a:srgbClr val="C4A1E7"/>
          </a:solidFill>
          <a:ln w="4763" cap="flat">
            <a:solidFill>
              <a:srgbClr val="7030A0"/>
            </a:solidFill>
            <a:prstDash val="solid"/>
            <a:miter lim="800000"/>
            <a:headEnd/>
            <a:tailEnd/>
          </a:ln>
        </p:spPr>
        <p:txBody>
          <a:bodyPr/>
          <a:lstStyle/>
          <a:p>
            <a:endParaRPr lang="ja-JP" altLang="en-US"/>
          </a:p>
        </p:txBody>
      </p:sp>
      <p:sp>
        <p:nvSpPr>
          <p:cNvPr id="1227815" name="Freeform 65">
            <a:extLst>
              <a:ext uri="{FF2B5EF4-FFF2-40B4-BE49-F238E27FC236}">
                <a16:creationId xmlns:a16="http://schemas.microsoft.com/office/drawing/2014/main" id="{A67FBB76-FD74-E71D-A71B-B227B74FFEFD}"/>
              </a:ext>
            </a:extLst>
          </p:cNvPr>
          <p:cNvSpPr>
            <a:spLocks/>
          </p:cNvSpPr>
          <p:nvPr/>
        </p:nvSpPr>
        <p:spPr bwMode="auto">
          <a:xfrm>
            <a:off x="4484688" y="2901950"/>
            <a:ext cx="190500" cy="187325"/>
          </a:xfrm>
          <a:custGeom>
            <a:avLst/>
            <a:gdLst>
              <a:gd name="T0" fmla="*/ 2147483647 w 59"/>
              <a:gd name="T1" fmla="*/ 2147483647 h 58"/>
              <a:gd name="T2" fmla="*/ 2147483647 w 59"/>
              <a:gd name="T3" fmla="*/ 2147483647 h 58"/>
              <a:gd name="T4" fmla="*/ 2147483647 w 59"/>
              <a:gd name="T5" fmla="*/ 2147483647 h 58"/>
              <a:gd name="T6" fmla="*/ 2147483647 w 59"/>
              <a:gd name="T7" fmla="*/ 2147483647 h 58"/>
              <a:gd name="T8" fmla="*/ 2147483647 w 59"/>
              <a:gd name="T9" fmla="*/ 2147483647 h 58"/>
              <a:gd name="T10" fmla="*/ 2147483647 w 59"/>
              <a:gd name="T11" fmla="*/ 2147483647 h 58"/>
              <a:gd name="T12" fmla="*/ 2147483647 w 59"/>
              <a:gd name="T13" fmla="*/ 2147483647 h 58"/>
              <a:gd name="T14" fmla="*/ 2147483647 w 59"/>
              <a:gd name="T15" fmla="*/ 2147483647 h 58"/>
              <a:gd name="T16" fmla="*/ 2147483647 w 59"/>
              <a:gd name="T17" fmla="*/ 2147483647 h 58"/>
              <a:gd name="T18" fmla="*/ 2147483647 w 59"/>
              <a:gd name="T19" fmla="*/ 2147483647 h 58"/>
              <a:gd name="T20" fmla="*/ 2147483647 w 59"/>
              <a:gd name="T21" fmla="*/ 2147483647 h 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8"/>
              <a:gd name="T35" fmla="*/ 59 w 59"/>
              <a:gd name="T36" fmla="*/ 58 h 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8">
                <a:moveTo>
                  <a:pt x="29" y="31"/>
                </a:moveTo>
                <a:cubicBezTo>
                  <a:pt x="25" y="31"/>
                  <a:pt x="14" y="25"/>
                  <a:pt x="14" y="17"/>
                </a:cubicBezTo>
                <a:cubicBezTo>
                  <a:pt x="14" y="8"/>
                  <a:pt x="13" y="6"/>
                  <a:pt x="13" y="5"/>
                </a:cubicBezTo>
                <a:cubicBezTo>
                  <a:pt x="13" y="3"/>
                  <a:pt x="9" y="0"/>
                  <a:pt x="7" y="4"/>
                </a:cubicBezTo>
                <a:cubicBezTo>
                  <a:pt x="6" y="9"/>
                  <a:pt x="6" y="15"/>
                  <a:pt x="4" y="22"/>
                </a:cubicBezTo>
                <a:cubicBezTo>
                  <a:pt x="3" y="29"/>
                  <a:pt x="0" y="40"/>
                  <a:pt x="5" y="45"/>
                </a:cubicBezTo>
                <a:cubicBezTo>
                  <a:pt x="10" y="50"/>
                  <a:pt x="20" y="51"/>
                  <a:pt x="27" y="53"/>
                </a:cubicBezTo>
                <a:cubicBezTo>
                  <a:pt x="34" y="54"/>
                  <a:pt x="46" y="58"/>
                  <a:pt x="50" y="52"/>
                </a:cubicBezTo>
                <a:cubicBezTo>
                  <a:pt x="55" y="46"/>
                  <a:pt x="58" y="33"/>
                  <a:pt x="59" y="26"/>
                </a:cubicBezTo>
                <a:cubicBezTo>
                  <a:pt x="59" y="20"/>
                  <a:pt x="57" y="13"/>
                  <a:pt x="50" y="16"/>
                </a:cubicBezTo>
                <a:cubicBezTo>
                  <a:pt x="43" y="18"/>
                  <a:pt x="37" y="32"/>
                  <a:pt x="29" y="31"/>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6" name="Freeform 66">
            <a:extLst>
              <a:ext uri="{FF2B5EF4-FFF2-40B4-BE49-F238E27FC236}">
                <a16:creationId xmlns:a16="http://schemas.microsoft.com/office/drawing/2014/main" id="{5FC6825F-993F-0867-33B4-6B5D6BB86E78}"/>
              </a:ext>
            </a:extLst>
          </p:cNvPr>
          <p:cNvSpPr>
            <a:spLocks/>
          </p:cNvSpPr>
          <p:nvPr/>
        </p:nvSpPr>
        <p:spPr bwMode="auto">
          <a:xfrm>
            <a:off x="5114925" y="2228850"/>
            <a:ext cx="193675" cy="17145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7" name="Freeform 67">
            <a:extLst>
              <a:ext uri="{FF2B5EF4-FFF2-40B4-BE49-F238E27FC236}">
                <a16:creationId xmlns:a16="http://schemas.microsoft.com/office/drawing/2014/main" id="{20ED0A6F-E581-73C1-63F0-E0952B17627D}"/>
              </a:ext>
            </a:extLst>
          </p:cNvPr>
          <p:cNvSpPr>
            <a:spLocks/>
          </p:cNvSpPr>
          <p:nvPr/>
        </p:nvSpPr>
        <p:spPr bwMode="auto">
          <a:xfrm>
            <a:off x="4908550" y="2403475"/>
            <a:ext cx="212725" cy="215900"/>
          </a:xfrm>
          <a:custGeom>
            <a:avLst/>
            <a:gdLst>
              <a:gd name="T0" fmla="*/ 2147483647 w 66"/>
              <a:gd name="T1" fmla="*/ 2147483647 h 67"/>
              <a:gd name="T2" fmla="*/ 2147483647 w 66"/>
              <a:gd name="T3" fmla="*/ 2147483647 h 67"/>
              <a:gd name="T4" fmla="*/ 2147483647 w 66"/>
              <a:gd name="T5" fmla="*/ 2147483647 h 67"/>
              <a:gd name="T6" fmla="*/ 2147483647 w 66"/>
              <a:gd name="T7" fmla="*/ 2147483647 h 67"/>
              <a:gd name="T8" fmla="*/ 2147483647 w 66"/>
              <a:gd name="T9" fmla="*/ 2147483647 h 67"/>
              <a:gd name="T10" fmla="*/ 2147483647 w 66"/>
              <a:gd name="T11" fmla="*/ 2147483647 h 67"/>
              <a:gd name="T12" fmla="*/ 2147483647 w 66"/>
              <a:gd name="T13" fmla="*/ 2147483647 h 67"/>
              <a:gd name="T14" fmla="*/ 2147483647 w 66"/>
              <a:gd name="T15" fmla="*/ 2147483647 h 67"/>
              <a:gd name="T16" fmla="*/ 2147483647 w 66"/>
              <a:gd name="T17" fmla="*/ 2147483647 h 67"/>
              <a:gd name="T18" fmla="*/ 2147483647 w 66"/>
              <a:gd name="T19" fmla="*/ 2147483647 h 67"/>
              <a:gd name="T20" fmla="*/ 2147483647 w 66"/>
              <a:gd name="T21" fmla="*/ 2147483647 h 67"/>
              <a:gd name="T22" fmla="*/ 2147483647 w 66"/>
              <a:gd name="T23" fmla="*/ 214748364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7"/>
              <a:gd name="T38" fmla="*/ 66 w 66"/>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7">
                <a:moveTo>
                  <a:pt x="50" y="1"/>
                </a:moveTo>
                <a:cubicBezTo>
                  <a:pt x="47" y="0"/>
                  <a:pt x="40" y="3"/>
                  <a:pt x="38" y="5"/>
                </a:cubicBezTo>
                <a:cubicBezTo>
                  <a:pt x="35" y="7"/>
                  <a:pt x="29" y="13"/>
                  <a:pt x="24" y="15"/>
                </a:cubicBezTo>
                <a:cubicBezTo>
                  <a:pt x="20" y="16"/>
                  <a:pt x="4" y="21"/>
                  <a:pt x="3" y="25"/>
                </a:cubicBezTo>
                <a:cubicBezTo>
                  <a:pt x="2" y="29"/>
                  <a:pt x="0" y="50"/>
                  <a:pt x="7" y="57"/>
                </a:cubicBezTo>
                <a:cubicBezTo>
                  <a:pt x="14" y="63"/>
                  <a:pt x="26" y="66"/>
                  <a:pt x="30" y="67"/>
                </a:cubicBezTo>
                <a:cubicBezTo>
                  <a:pt x="34" y="67"/>
                  <a:pt x="39" y="66"/>
                  <a:pt x="41" y="63"/>
                </a:cubicBezTo>
                <a:cubicBezTo>
                  <a:pt x="43" y="59"/>
                  <a:pt x="48" y="55"/>
                  <a:pt x="52" y="55"/>
                </a:cubicBezTo>
                <a:cubicBezTo>
                  <a:pt x="55" y="55"/>
                  <a:pt x="66" y="50"/>
                  <a:pt x="66" y="47"/>
                </a:cubicBezTo>
                <a:cubicBezTo>
                  <a:pt x="66" y="45"/>
                  <a:pt x="66" y="38"/>
                  <a:pt x="64" y="34"/>
                </a:cubicBezTo>
                <a:cubicBezTo>
                  <a:pt x="61" y="30"/>
                  <a:pt x="56" y="23"/>
                  <a:pt x="56" y="19"/>
                </a:cubicBezTo>
                <a:cubicBezTo>
                  <a:pt x="56" y="16"/>
                  <a:pt x="60" y="5"/>
                  <a:pt x="50" y="1"/>
                </a:cubicBezTo>
                <a:close/>
              </a:path>
            </a:pathLst>
          </a:custGeom>
          <a:solidFill>
            <a:srgbClr val="FEDD9C"/>
          </a:solidFill>
          <a:ln w="4445" cap="flat">
            <a:solidFill>
              <a:srgbClr val="0070C0"/>
            </a:solidFill>
            <a:prstDash val="solid"/>
            <a:miter lim="800000"/>
            <a:headEnd/>
            <a:tailEnd/>
          </a:ln>
        </p:spPr>
        <p:txBody>
          <a:bodyPr/>
          <a:lstStyle/>
          <a:p>
            <a:endParaRPr lang="ja-JP" altLang="en-US"/>
          </a:p>
        </p:txBody>
      </p:sp>
      <p:sp>
        <p:nvSpPr>
          <p:cNvPr id="1227818" name="Freeform 68">
            <a:extLst>
              <a:ext uri="{FF2B5EF4-FFF2-40B4-BE49-F238E27FC236}">
                <a16:creationId xmlns:a16="http://schemas.microsoft.com/office/drawing/2014/main" id="{BC4299A7-32A2-78F6-2697-92EEEC7D0A06}"/>
              </a:ext>
            </a:extLst>
          </p:cNvPr>
          <p:cNvSpPr>
            <a:spLocks/>
          </p:cNvSpPr>
          <p:nvPr/>
        </p:nvSpPr>
        <p:spPr bwMode="auto">
          <a:xfrm>
            <a:off x="4972050" y="2468563"/>
            <a:ext cx="107950" cy="112712"/>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30" y="4"/>
                </a:moveTo>
                <a:cubicBezTo>
                  <a:pt x="29" y="0"/>
                  <a:pt x="23" y="7"/>
                  <a:pt x="20" y="9"/>
                </a:cubicBezTo>
                <a:cubicBezTo>
                  <a:pt x="18" y="11"/>
                  <a:pt x="12" y="13"/>
                  <a:pt x="9" y="17"/>
                </a:cubicBezTo>
                <a:cubicBezTo>
                  <a:pt x="6" y="20"/>
                  <a:pt x="0" y="27"/>
                  <a:pt x="3" y="30"/>
                </a:cubicBezTo>
                <a:cubicBezTo>
                  <a:pt x="6" y="33"/>
                  <a:pt x="7" y="35"/>
                  <a:pt x="13" y="34"/>
                </a:cubicBezTo>
                <a:cubicBezTo>
                  <a:pt x="19" y="33"/>
                  <a:pt x="27" y="26"/>
                  <a:pt x="29" y="22"/>
                </a:cubicBezTo>
                <a:cubicBezTo>
                  <a:pt x="31" y="18"/>
                  <a:pt x="33" y="11"/>
                  <a:pt x="30" y="4"/>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1227819" name="テキスト ボックス 26">
            <a:extLst>
              <a:ext uri="{FF2B5EF4-FFF2-40B4-BE49-F238E27FC236}">
                <a16:creationId xmlns:a16="http://schemas.microsoft.com/office/drawing/2014/main" id="{6AE76EC4-AA0C-2467-B444-7333EED7EC1B}"/>
              </a:ext>
            </a:extLst>
          </p:cNvPr>
          <p:cNvSpPr txBox="1">
            <a:spLocks noChangeArrowheads="1"/>
          </p:cNvSpPr>
          <p:nvPr/>
        </p:nvSpPr>
        <p:spPr bwMode="auto">
          <a:xfrm>
            <a:off x="3521075" y="319563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5</a:t>
            </a:r>
            <a:endParaRPr lang="ja-JP" altLang="en-US" sz="1100">
              <a:solidFill>
                <a:srgbClr val="376092"/>
              </a:solidFill>
            </a:endParaRPr>
          </a:p>
        </p:txBody>
      </p:sp>
      <p:sp>
        <p:nvSpPr>
          <p:cNvPr id="1227820" name="テキスト ボックス 26">
            <a:extLst>
              <a:ext uri="{FF2B5EF4-FFF2-40B4-BE49-F238E27FC236}">
                <a16:creationId xmlns:a16="http://schemas.microsoft.com/office/drawing/2014/main" id="{9B9D6DCA-B5E0-10BD-C051-0057AFAB69A1}"/>
              </a:ext>
            </a:extLst>
          </p:cNvPr>
          <p:cNvSpPr txBox="1">
            <a:spLocks noChangeArrowheads="1"/>
          </p:cNvSpPr>
          <p:nvPr/>
        </p:nvSpPr>
        <p:spPr bwMode="auto">
          <a:xfrm>
            <a:off x="4464050" y="2751138"/>
            <a:ext cx="13335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1" name="テキスト ボックス 26">
            <a:extLst>
              <a:ext uri="{FF2B5EF4-FFF2-40B4-BE49-F238E27FC236}">
                <a16:creationId xmlns:a16="http://schemas.microsoft.com/office/drawing/2014/main" id="{3BC56DFA-1AA2-A543-2A10-6E4F3DBC95BB}"/>
              </a:ext>
            </a:extLst>
          </p:cNvPr>
          <p:cNvSpPr txBox="1">
            <a:spLocks noChangeArrowheads="1"/>
          </p:cNvSpPr>
          <p:nvPr/>
        </p:nvSpPr>
        <p:spPr bwMode="auto">
          <a:xfrm>
            <a:off x="4330700" y="29638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2" name="テキスト ボックス 26">
            <a:extLst>
              <a:ext uri="{FF2B5EF4-FFF2-40B4-BE49-F238E27FC236}">
                <a16:creationId xmlns:a16="http://schemas.microsoft.com/office/drawing/2014/main" id="{F8A53BEA-4D39-43E6-7E93-76D6D5E6738C}"/>
              </a:ext>
            </a:extLst>
          </p:cNvPr>
          <p:cNvSpPr txBox="1">
            <a:spLocks noChangeArrowheads="1"/>
          </p:cNvSpPr>
          <p:nvPr/>
        </p:nvSpPr>
        <p:spPr bwMode="auto">
          <a:xfrm>
            <a:off x="4619625" y="28575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3" name="テキスト ボックス 26">
            <a:extLst>
              <a:ext uri="{FF2B5EF4-FFF2-40B4-BE49-F238E27FC236}">
                <a16:creationId xmlns:a16="http://schemas.microsoft.com/office/drawing/2014/main" id="{2FB2ABD5-995A-1643-D807-0593AAB16FAF}"/>
              </a:ext>
            </a:extLst>
          </p:cNvPr>
          <p:cNvSpPr txBox="1">
            <a:spLocks noChangeArrowheads="1"/>
          </p:cNvSpPr>
          <p:nvPr/>
        </p:nvSpPr>
        <p:spPr bwMode="auto">
          <a:xfrm>
            <a:off x="4532313" y="30734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4" name="テキスト ボックス 26">
            <a:extLst>
              <a:ext uri="{FF2B5EF4-FFF2-40B4-BE49-F238E27FC236}">
                <a16:creationId xmlns:a16="http://schemas.microsoft.com/office/drawing/2014/main" id="{293602F5-2111-6B4D-5562-2A2913A9F9F7}"/>
              </a:ext>
            </a:extLst>
          </p:cNvPr>
          <p:cNvSpPr txBox="1">
            <a:spLocks noChangeArrowheads="1"/>
          </p:cNvSpPr>
          <p:nvPr/>
        </p:nvSpPr>
        <p:spPr bwMode="auto">
          <a:xfrm>
            <a:off x="5083175" y="20701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5" name="テキスト ボックス 26">
            <a:extLst>
              <a:ext uri="{FF2B5EF4-FFF2-40B4-BE49-F238E27FC236}">
                <a16:creationId xmlns:a16="http://schemas.microsoft.com/office/drawing/2014/main" id="{97E89D24-E2E9-A17E-E4E0-788CDBAC2E04}"/>
              </a:ext>
            </a:extLst>
          </p:cNvPr>
          <p:cNvSpPr txBox="1">
            <a:spLocks noChangeArrowheads="1"/>
          </p:cNvSpPr>
          <p:nvPr/>
        </p:nvSpPr>
        <p:spPr bwMode="auto">
          <a:xfrm>
            <a:off x="4948238" y="2282825"/>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6" name="テキスト ボックス 26">
            <a:extLst>
              <a:ext uri="{FF2B5EF4-FFF2-40B4-BE49-F238E27FC236}">
                <a16:creationId xmlns:a16="http://schemas.microsoft.com/office/drawing/2014/main" id="{F2DDFC50-C7F8-3B11-18D1-79171226ED5B}"/>
              </a:ext>
            </a:extLst>
          </p:cNvPr>
          <p:cNvSpPr txBox="1">
            <a:spLocks noChangeArrowheads="1"/>
          </p:cNvSpPr>
          <p:nvPr/>
        </p:nvSpPr>
        <p:spPr bwMode="auto">
          <a:xfrm>
            <a:off x="5237163" y="21764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7" name="テキスト ボックス 26">
            <a:extLst>
              <a:ext uri="{FF2B5EF4-FFF2-40B4-BE49-F238E27FC236}">
                <a16:creationId xmlns:a16="http://schemas.microsoft.com/office/drawing/2014/main" id="{F391C2F7-1A95-8CDA-092F-91AA45D9923F}"/>
              </a:ext>
            </a:extLst>
          </p:cNvPr>
          <p:cNvSpPr txBox="1">
            <a:spLocks noChangeArrowheads="1"/>
          </p:cNvSpPr>
          <p:nvPr/>
        </p:nvSpPr>
        <p:spPr bwMode="auto">
          <a:xfrm>
            <a:off x="5149850" y="23923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8" name="テキスト ボックス 26">
            <a:extLst>
              <a:ext uri="{FF2B5EF4-FFF2-40B4-BE49-F238E27FC236}">
                <a16:creationId xmlns:a16="http://schemas.microsoft.com/office/drawing/2014/main" id="{6879F30E-741F-CE91-988E-1C0C687BAAAF}"/>
              </a:ext>
            </a:extLst>
          </p:cNvPr>
          <p:cNvSpPr txBox="1">
            <a:spLocks noChangeArrowheads="1"/>
          </p:cNvSpPr>
          <p:nvPr/>
        </p:nvSpPr>
        <p:spPr bwMode="auto">
          <a:xfrm>
            <a:off x="5343525" y="1562100"/>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29" name="テキスト ボックス 26">
            <a:extLst>
              <a:ext uri="{FF2B5EF4-FFF2-40B4-BE49-F238E27FC236}">
                <a16:creationId xmlns:a16="http://schemas.microsoft.com/office/drawing/2014/main" id="{67E57D5D-E56C-A412-DDF0-0755EA4A0222}"/>
              </a:ext>
            </a:extLst>
          </p:cNvPr>
          <p:cNvSpPr txBox="1">
            <a:spLocks noChangeArrowheads="1"/>
          </p:cNvSpPr>
          <p:nvPr/>
        </p:nvSpPr>
        <p:spPr bwMode="auto">
          <a:xfrm>
            <a:off x="5210175" y="1773238"/>
            <a:ext cx="133350" cy="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0" name="テキスト ボックス 26">
            <a:extLst>
              <a:ext uri="{FF2B5EF4-FFF2-40B4-BE49-F238E27FC236}">
                <a16:creationId xmlns:a16="http://schemas.microsoft.com/office/drawing/2014/main" id="{C081B191-D546-AC56-3F6B-4099BADC864C}"/>
              </a:ext>
            </a:extLst>
          </p:cNvPr>
          <p:cNvSpPr txBox="1">
            <a:spLocks noChangeArrowheads="1"/>
          </p:cNvSpPr>
          <p:nvPr/>
        </p:nvSpPr>
        <p:spPr bwMode="auto">
          <a:xfrm>
            <a:off x="5499100" y="1668463"/>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1" name="テキスト ボックス 26">
            <a:extLst>
              <a:ext uri="{FF2B5EF4-FFF2-40B4-BE49-F238E27FC236}">
                <a16:creationId xmlns:a16="http://schemas.microsoft.com/office/drawing/2014/main" id="{81CC86CC-F9B0-3547-BF93-D4FB6C24E660}"/>
              </a:ext>
            </a:extLst>
          </p:cNvPr>
          <p:cNvSpPr txBox="1">
            <a:spLocks noChangeArrowheads="1"/>
          </p:cNvSpPr>
          <p:nvPr/>
        </p:nvSpPr>
        <p:spPr bwMode="auto">
          <a:xfrm>
            <a:off x="5410200" y="1882775"/>
            <a:ext cx="1333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t>
            </a:r>
            <a:endParaRPr lang="ja-JP" altLang="en-US" sz="600">
              <a:solidFill>
                <a:srgbClr val="000000"/>
              </a:solidFill>
            </a:endParaRPr>
          </a:p>
        </p:txBody>
      </p:sp>
      <p:sp>
        <p:nvSpPr>
          <p:cNvPr id="1227832" name="Freeform 66">
            <a:extLst>
              <a:ext uri="{FF2B5EF4-FFF2-40B4-BE49-F238E27FC236}">
                <a16:creationId xmlns:a16="http://schemas.microsoft.com/office/drawing/2014/main" id="{C1207A72-4721-B774-3831-52ECB9959F6E}"/>
              </a:ext>
            </a:extLst>
          </p:cNvPr>
          <p:cNvSpPr>
            <a:spLocks/>
          </p:cNvSpPr>
          <p:nvPr/>
        </p:nvSpPr>
        <p:spPr bwMode="auto">
          <a:xfrm>
            <a:off x="5372100" y="1712913"/>
            <a:ext cx="193675" cy="17145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3175" cap="flat">
            <a:solidFill>
              <a:srgbClr val="7030A0"/>
            </a:solidFill>
            <a:prstDash val="solid"/>
            <a:miter lim="800000"/>
            <a:headEnd/>
            <a:tailEnd/>
          </a:ln>
        </p:spPr>
        <p:txBody>
          <a:bodyPr/>
          <a:lstStyle/>
          <a:p>
            <a:endParaRPr lang="ja-JP" altLang="en-US"/>
          </a:p>
        </p:txBody>
      </p:sp>
      <p:sp>
        <p:nvSpPr>
          <p:cNvPr id="75" name="Freeform 54">
            <a:extLst>
              <a:ext uri="{FF2B5EF4-FFF2-40B4-BE49-F238E27FC236}">
                <a16:creationId xmlns:a16="http://schemas.microsoft.com/office/drawing/2014/main" id="{3A8514FC-2620-EB93-B724-8DCE9D494842}"/>
              </a:ext>
            </a:extLst>
          </p:cNvPr>
          <p:cNvSpPr>
            <a:spLocks/>
          </p:cNvSpPr>
          <p:nvPr/>
        </p:nvSpPr>
        <p:spPr bwMode="auto">
          <a:xfrm>
            <a:off x="5011746" y="1274809"/>
            <a:ext cx="407876" cy="373999"/>
          </a:xfrm>
          <a:custGeom>
            <a:avLst/>
            <a:gdLst>
              <a:gd name="T0" fmla="*/ 71 w 301"/>
              <a:gd name="T1" fmla="*/ 104 h 276"/>
              <a:gd name="T2" fmla="*/ 17 w 301"/>
              <a:gd name="T3" fmla="*/ 108 h 276"/>
              <a:gd name="T4" fmla="*/ 36 w 301"/>
              <a:gd name="T5" fmla="*/ 144 h 276"/>
              <a:gd name="T6" fmla="*/ 0 w 301"/>
              <a:gd name="T7" fmla="*/ 165 h 276"/>
              <a:gd name="T8" fmla="*/ 48 w 301"/>
              <a:gd name="T9" fmla="*/ 194 h 276"/>
              <a:gd name="T10" fmla="*/ 15 w 301"/>
              <a:gd name="T11" fmla="*/ 229 h 276"/>
              <a:gd name="T12" fmla="*/ 67 w 301"/>
              <a:gd name="T13" fmla="*/ 229 h 276"/>
              <a:gd name="T14" fmla="*/ 67 w 301"/>
              <a:gd name="T15" fmla="*/ 276 h 276"/>
              <a:gd name="T16" fmla="*/ 104 w 301"/>
              <a:gd name="T17" fmla="*/ 222 h 276"/>
              <a:gd name="T18" fmla="*/ 119 w 301"/>
              <a:gd name="T19" fmla="*/ 253 h 276"/>
              <a:gd name="T20" fmla="*/ 135 w 301"/>
              <a:gd name="T21" fmla="*/ 217 h 276"/>
              <a:gd name="T22" fmla="*/ 159 w 301"/>
              <a:gd name="T23" fmla="*/ 243 h 276"/>
              <a:gd name="T24" fmla="*/ 164 w 301"/>
              <a:gd name="T25" fmla="*/ 198 h 276"/>
              <a:gd name="T26" fmla="*/ 204 w 301"/>
              <a:gd name="T27" fmla="*/ 227 h 276"/>
              <a:gd name="T28" fmla="*/ 199 w 301"/>
              <a:gd name="T29" fmla="*/ 182 h 276"/>
              <a:gd name="T30" fmla="*/ 260 w 301"/>
              <a:gd name="T31" fmla="*/ 203 h 276"/>
              <a:gd name="T32" fmla="*/ 225 w 301"/>
              <a:gd name="T33" fmla="*/ 158 h 276"/>
              <a:gd name="T34" fmla="*/ 260 w 301"/>
              <a:gd name="T35" fmla="*/ 151 h 276"/>
              <a:gd name="T36" fmla="*/ 234 w 301"/>
              <a:gd name="T37" fmla="*/ 118 h 276"/>
              <a:gd name="T38" fmla="*/ 301 w 301"/>
              <a:gd name="T39" fmla="*/ 87 h 276"/>
              <a:gd name="T40" fmla="*/ 227 w 301"/>
              <a:gd name="T41" fmla="*/ 85 h 276"/>
              <a:gd name="T42" fmla="*/ 251 w 301"/>
              <a:gd name="T43" fmla="*/ 40 h 276"/>
              <a:gd name="T44" fmla="*/ 201 w 301"/>
              <a:gd name="T45" fmla="*/ 73 h 276"/>
              <a:gd name="T46" fmla="*/ 204 w 301"/>
              <a:gd name="T47" fmla="*/ 0 h 276"/>
              <a:gd name="T48" fmla="*/ 154 w 301"/>
              <a:gd name="T49" fmla="*/ 59 h 276"/>
              <a:gd name="T50" fmla="*/ 133 w 301"/>
              <a:gd name="T51" fmla="*/ 23 h 276"/>
              <a:gd name="T52" fmla="*/ 116 w 301"/>
              <a:gd name="T53" fmla="*/ 83 h 276"/>
              <a:gd name="T54" fmla="*/ 62 w 301"/>
              <a:gd name="T55" fmla="*/ 47 h 276"/>
              <a:gd name="T56" fmla="*/ 71 w 301"/>
              <a:gd name="T57" fmla="*/ 10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6">
                <a:moveTo>
                  <a:pt x="71" y="104"/>
                </a:moveTo>
                <a:lnTo>
                  <a:pt x="17" y="108"/>
                </a:lnTo>
                <a:lnTo>
                  <a:pt x="36" y="144"/>
                </a:lnTo>
                <a:lnTo>
                  <a:pt x="0" y="165"/>
                </a:lnTo>
                <a:lnTo>
                  <a:pt x="48" y="194"/>
                </a:lnTo>
                <a:lnTo>
                  <a:pt x="15" y="229"/>
                </a:lnTo>
                <a:lnTo>
                  <a:pt x="67" y="229"/>
                </a:lnTo>
                <a:lnTo>
                  <a:pt x="67" y="276"/>
                </a:lnTo>
                <a:lnTo>
                  <a:pt x="104" y="222"/>
                </a:lnTo>
                <a:lnTo>
                  <a:pt x="119" y="253"/>
                </a:lnTo>
                <a:lnTo>
                  <a:pt x="135" y="217"/>
                </a:lnTo>
                <a:lnTo>
                  <a:pt x="159" y="243"/>
                </a:lnTo>
                <a:lnTo>
                  <a:pt x="164" y="198"/>
                </a:lnTo>
                <a:lnTo>
                  <a:pt x="204" y="227"/>
                </a:lnTo>
                <a:lnTo>
                  <a:pt x="199" y="182"/>
                </a:lnTo>
                <a:lnTo>
                  <a:pt x="260" y="203"/>
                </a:lnTo>
                <a:lnTo>
                  <a:pt x="225" y="158"/>
                </a:lnTo>
                <a:lnTo>
                  <a:pt x="260" y="151"/>
                </a:lnTo>
                <a:lnTo>
                  <a:pt x="234" y="118"/>
                </a:lnTo>
                <a:lnTo>
                  <a:pt x="301" y="87"/>
                </a:lnTo>
                <a:lnTo>
                  <a:pt x="227" y="85"/>
                </a:lnTo>
                <a:lnTo>
                  <a:pt x="251" y="40"/>
                </a:lnTo>
                <a:lnTo>
                  <a:pt x="201" y="73"/>
                </a:lnTo>
                <a:lnTo>
                  <a:pt x="204" y="0"/>
                </a:lnTo>
                <a:lnTo>
                  <a:pt x="154" y="59"/>
                </a:lnTo>
                <a:lnTo>
                  <a:pt x="133" y="23"/>
                </a:lnTo>
                <a:lnTo>
                  <a:pt x="116" y="83"/>
                </a:lnTo>
                <a:lnTo>
                  <a:pt x="62" y="47"/>
                </a:lnTo>
                <a:lnTo>
                  <a:pt x="71" y="104"/>
                </a:lnTo>
                <a:close/>
              </a:path>
            </a:pathLst>
          </a:custGeom>
          <a:gradFill flip="none" rotWithShape="1">
            <a:gsLst>
              <a:gs pos="0">
                <a:schemeClr val="bg1"/>
              </a:gs>
              <a:gs pos="66000">
                <a:srgbClr val="FFC000"/>
              </a:gs>
            </a:gsLst>
            <a:path path="circle">
              <a:fillToRect l="50000" t="50000" r="50000" b="50000"/>
            </a:path>
            <a:tileRect/>
          </a:gradFill>
          <a:ln w="4763" cap="flat">
            <a:solidFill>
              <a:srgbClr val="B40000"/>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7836" name="テキスト ボックス 26">
            <a:extLst>
              <a:ext uri="{FF2B5EF4-FFF2-40B4-BE49-F238E27FC236}">
                <a16:creationId xmlns:a16="http://schemas.microsoft.com/office/drawing/2014/main" id="{731292B5-D6CE-6780-C211-D0C97E04DBD4}"/>
              </a:ext>
            </a:extLst>
          </p:cNvPr>
          <p:cNvSpPr txBox="1">
            <a:spLocks noChangeArrowheads="1"/>
          </p:cNvSpPr>
          <p:nvPr/>
        </p:nvSpPr>
        <p:spPr bwMode="auto">
          <a:xfrm>
            <a:off x="5026025" y="1417638"/>
            <a:ext cx="334963"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600">
                <a:solidFill>
                  <a:srgbClr val="000000"/>
                </a:solidFill>
              </a:rPr>
              <a:t>Ag/Adj</a:t>
            </a:r>
            <a:endParaRPr lang="ja-JP" altLang="en-US" sz="600">
              <a:solidFill>
                <a:srgbClr val="000000"/>
              </a:solidFill>
            </a:endParaRPr>
          </a:p>
        </p:txBody>
      </p:sp>
      <p:grpSp>
        <p:nvGrpSpPr>
          <p:cNvPr id="1227837" name="グループ化 223">
            <a:extLst>
              <a:ext uri="{FF2B5EF4-FFF2-40B4-BE49-F238E27FC236}">
                <a16:creationId xmlns:a16="http://schemas.microsoft.com/office/drawing/2014/main" id="{899D2FC8-9D1B-F205-8DA2-365F60932618}"/>
              </a:ext>
            </a:extLst>
          </p:cNvPr>
          <p:cNvGrpSpPr>
            <a:grpSpLocks/>
          </p:cNvGrpSpPr>
          <p:nvPr/>
        </p:nvGrpSpPr>
        <p:grpSpPr bwMode="auto">
          <a:xfrm>
            <a:off x="6183313" y="1593850"/>
            <a:ext cx="350837" cy="330200"/>
            <a:chOff x="6183313" y="1663700"/>
            <a:chExt cx="350837" cy="330200"/>
          </a:xfrm>
        </p:grpSpPr>
        <p:sp>
          <p:nvSpPr>
            <p:cNvPr id="1227869" name="Freeform 64">
              <a:extLst>
                <a:ext uri="{FF2B5EF4-FFF2-40B4-BE49-F238E27FC236}">
                  <a16:creationId xmlns:a16="http://schemas.microsoft.com/office/drawing/2014/main" id="{658127B4-EFFC-852E-C05E-2497E186850F}"/>
                </a:ext>
              </a:extLst>
            </p:cNvPr>
            <p:cNvSpPr>
              <a:spLocks/>
            </p:cNvSpPr>
            <p:nvPr/>
          </p:nvSpPr>
          <p:spPr bwMode="auto">
            <a:xfrm>
              <a:off x="6183313" y="1663700"/>
              <a:ext cx="350837" cy="330200"/>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79" name="テキスト ボックス 26">
              <a:extLst>
                <a:ext uri="{FF2B5EF4-FFF2-40B4-BE49-F238E27FC236}">
                  <a16:creationId xmlns:a16="http://schemas.microsoft.com/office/drawing/2014/main" id="{F1664A9A-7057-A211-44B1-2B72B8F8FFA8}"/>
                </a:ext>
              </a:extLst>
            </p:cNvPr>
            <p:cNvSpPr txBox="1">
              <a:spLocks noChangeArrowheads="1"/>
            </p:cNvSpPr>
            <p:nvPr/>
          </p:nvSpPr>
          <p:spPr bwMode="auto">
            <a:xfrm>
              <a:off x="6273800" y="1725613"/>
              <a:ext cx="58738" cy="39687"/>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80" name="テキスト ボックス 26">
              <a:extLst>
                <a:ext uri="{FF2B5EF4-FFF2-40B4-BE49-F238E27FC236}">
                  <a16:creationId xmlns:a16="http://schemas.microsoft.com/office/drawing/2014/main" id="{83126BE9-6BFC-AF61-DCD7-0F5294638FB5}"/>
                </a:ext>
              </a:extLst>
            </p:cNvPr>
            <p:cNvSpPr txBox="1">
              <a:spLocks noChangeArrowheads="1"/>
            </p:cNvSpPr>
            <p:nvPr/>
          </p:nvSpPr>
          <p:spPr bwMode="auto">
            <a:xfrm>
              <a:off x="6418263" y="1728788"/>
              <a:ext cx="58737" cy="41275"/>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81" name="テキスト ボックス 26">
              <a:extLst>
                <a:ext uri="{FF2B5EF4-FFF2-40B4-BE49-F238E27FC236}">
                  <a16:creationId xmlns:a16="http://schemas.microsoft.com/office/drawing/2014/main" id="{80FBC54E-8D35-0AC8-9FB2-273D89EFC229}"/>
                </a:ext>
              </a:extLst>
            </p:cNvPr>
            <p:cNvSpPr txBox="1">
              <a:spLocks noChangeArrowheads="1"/>
            </p:cNvSpPr>
            <p:nvPr/>
          </p:nvSpPr>
          <p:spPr bwMode="auto">
            <a:xfrm>
              <a:off x="6296025" y="1878013"/>
              <a:ext cx="58738" cy="41275"/>
            </a:xfrm>
            <a:prstGeom prst="rect">
              <a:avLst/>
            </a:prstGeom>
            <a:noFill/>
            <a:ln>
              <a:noFill/>
            </a:ln>
          </p:spPr>
          <p:txBody>
            <a:bodyPr lIns="0" tIns="0" rIns="0" bIns="0" anchor="ctr" anchorCtr="1">
              <a:normAutofit fontScale="55000" lnSpcReduction="20000"/>
            </a:bodyPr>
            <a:lstStyle>
              <a:lvl1pPr eaLnBrk="0" hangingPunct="0">
                <a:spcBef>
                  <a:spcPct val="20000"/>
                </a:spcBef>
                <a:buClr>
                  <a:srgbClr val="3366CC"/>
                </a:buClr>
                <a:buFont typeface="Wingdings" pitchFamily="2" charset="2"/>
                <a:buChar char="l"/>
                <a:defRPr kumimoji="1" sz="2400">
                  <a:solidFill>
                    <a:schemeClr val="tx1"/>
                  </a:solidFill>
                  <a:latin typeface="Arial" pitchFamily="34" charset="0"/>
                  <a:ea typeface="ＭＳ Ｐゴシック" pitchFamily="50" charset="-128"/>
                </a:defRPr>
              </a:lvl1pPr>
              <a:lvl2pPr marL="742950" indent="-285750" eaLnBrk="0" hangingPunct="0">
                <a:spcBef>
                  <a:spcPct val="20000"/>
                </a:spcBef>
                <a:buClr>
                  <a:srgbClr val="3366CC"/>
                </a:buClr>
                <a:buFont typeface="Arial" pitchFamily="34" charset="0"/>
                <a:buChar char="–"/>
                <a:defRPr kumimoji="1" sz="2000">
                  <a:solidFill>
                    <a:schemeClr val="tx1"/>
                  </a:solidFill>
                  <a:latin typeface="Arial" pitchFamily="34" charset="0"/>
                  <a:ea typeface="ＭＳ Ｐゴシック" pitchFamily="50" charset="-128"/>
                </a:defRPr>
              </a:lvl2pPr>
              <a:lvl3pPr marL="1143000" indent="-228600" eaLnBrk="0" hangingPunct="0">
                <a:spcBef>
                  <a:spcPct val="20000"/>
                </a:spcBef>
                <a:buClr>
                  <a:srgbClr val="3366CC"/>
                </a:buClr>
                <a:buFont typeface="Arial" pitchFamily="34" charset="0"/>
                <a:buChar char="•"/>
                <a:defRPr kumimoji="1">
                  <a:solidFill>
                    <a:schemeClr val="tx1"/>
                  </a:solidFill>
                  <a:latin typeface="Arial" pitchFamily="34" charset="0"/>
                  <a:ea typeface="ＭＳ Ｐゴシック" pitchFamily="50" charset="-128"/>
                </a:defRPr>
              </a:lvl3pPr>
              <a:lvl4pPr marL="16002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4pPr>
              <a:lvl5pPr marL="2057400" indent="-228600" eaLnBrk="0" hangingPunct="0">
                <a:spcBef>
                  <a:spcPct val="20000"/>
                </a:spcBef>
                <a:buClr>
                  <a:srgbClr val="3366CC"/>
                </a:buClr>
                <a:buFont typeface="Arial" pitchFamily="34" charset="0"/>
                <a:buChar char="»"/>
                <a:defRPr kumimoji="1" sz="16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lr>
                  <a:srgbClr val="3366CC"/>
                </a:buClr>
                <a:buFont typeface="Arial" pitchFamily="34" charset="0"/>
                <a:buChar char="»"/>
                <a:defRPr kumimoji="1" sz="1600">
                  <a:solidFill>
                    <a:schemeClr val="tx1"/>
                  </a:solidFill>
                  <a:latin typeface="Arial" pitchFamily="34" charset="0"/>
                  <a:ea typeface="ＭＳ Ｐゴシック" pitchFamily="50" charset="-128"/>
                </a:defRPr>
              </a:lvl9pPr>
            </a:lstStyle>
            <a:p>
              <a:pPr defTabSz="914400" eaLnBrk="1" hangingPunct="1">
                <a:spcBef>
                  <a:spcPct val="0"/>
                </a:spcBef>
                <a:buClrTx/>
                <a:buFontTx/>
                <a:buNone/>
                <a:defRPr/>
              </a:pPr>
              <a:r>
                <a:rPr lang="en-US" altLang="ja-JP" sz="600" dirty="0">
                  <a:solidFill>
                    <a:srgbClr val="000000"/>
                  </a:solidFill>
                </a:rPr>
                <a:t>Ag</a:t>
              </a:r>
              <a:endParaRPr lang="ja-JP" altLang="en-US" sz="600" dirty="0">
                <a:solidFill>
                  <a:srgbClr val="000000"/>
                </a:solidFill>
              </a:endParaRPr>
            </a:p>
          </p:txBody>
        </p:sp>
        <p:sp>
          <p:nvSpPr>
            <p:cNvPr id="1227873" name="Freeform 66">
              <a:extLst>
                <a:ext uri="{FF2B5EF4-FFF2-40B4-BE49-F238E27FC236}">
                  <a16:creationId xmlns:a16="http://schemas.microsoft.com/office/drawing/2014/main" id="{CA1A4E87-734D-B6B6-611D-9C4DB8FF696A}"/>
                </a:ext>
              </a:extLst>
            </p:cNvPr>
            <p:cNvSpPr>
              <a:spLocks/>
            </p:cNvSpPr>
            <p:nvPr/>
          </p:nvSpPr>
          <p:spPr bwMode="auto">
            <a:xfrm>
              <a:off x="6316663" y="1798638"/>
              <a:ext cx="85725" cy="76200"/>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3175" cap="flat">
              <a:solidFill>
                <a:srgbClr val="7030A0"/>
              </a:solidFill>
              <a:prstDash val="solid"/>
              <a:miter lim="800000"/>
              <a:headEnd/>
              <a:tailEnd/>
            </a:ln>
          </p:spPr>
          <p:txBody>
            <a:bodyPr/>
            <a:lstStyle/>
            <a:p>
              <a:endParaRPr lang="ja-JP" altLang="en-US"/>
            </a:p>
          </p:txBody>
        </p:sp>
      </p:grpSp>
      <p:grpSp>
        <p:nvGrpSpPr>
          <p:cNvPr id="1227838" name="グループ化 5166">
            <a:extLst>
              <a:ext uri="{FF2B5EF4-FFF2-40B4-BE49-F238E27FC236}">
                <a16:creationId xmlns:a16="http://schemas.microsoft.com/office/drawing/2014/main" id="{6D98E3AF-EC07-7896-DCBC-CEDF54B6842E}"/>
              </a:ext>
            </a:extLst>
          </p:cNvPr>
          <p:cNvGrpSpPr>
            <a:grpSpLocks/>
          </p:cNvGrpSpPr>
          <p:nvPr/>
        </p:nvGrpSpPr>
        <p:grpSpPr bwMode="auto">
          <a:xfrm>
            <a:off x="6253163" y="1347788"/>
            <a:ext cx="212725" cy="215900"/>
            <a:chOff x="5933282" y="1193799"/>
            <a:chExt cx="212725" cy="215900"/>
          </a:xfrm>
        </p:grpSpPr>
        <p:sp>
          <p:nvSpPr>
            <p:cNvPr id="1227867" name="Freeform 67">
              <a:extLst>
                <a:ext uri="{FF2B5EF4-FFF2-40B4-BE49-F238E27FC236}">
                  <a16:creationId xmlns:a16="http://schemas.microsoft.com/office/drawing/2014/main" id="{85F58A6F-D84A-824E-0365-B9E65259A66A}"/>
                </a:ext>
              </a:extLst>
            </p:cNvPr>
            <p:cNvSpPr>
              <a:spLocks/>
            </p:cNvSpPr>
            <p:nvPr/>
          </p:nvSpPr>
          <p:spPr bwMode="auto">
            <a:xfrm>
              <a:off x="5933282" y="1193799"/>
              <a:ext cx="212725" cy="215900"/>
            </a:xfrm>
            <a:custGeom>
              <a:avLst/>
              <a:gdLst>
                <a:gd name="T0" fmla="*/ 2147483647 w 66"/>
                <a:gd name="T1" fmla="*/ 2147483647 h 67"/>
                <a:gd name="T2" fmla="*/ 2147483647 w 66"/>
                <a:gd name="T3" fmla="*/ 2147483647 h 67"/>
                <a:gd name="T4" fmla="*/ 2147483647 w 66"/>
                <a:gd name="T5" fmla="*/ 2147483647 h 67"/>
                <a:gd name="T6" fmla="*/ 2147483647 w 66"/>
                <a:gd name="T7" fmla="*/ 2147483647 h 67"/>
                <a:gd name="T8" fmla="*/ 2147483647 w 66"/>
                <a:gd name="T9" fmla="*/ 2147483647 h 67"/>
                <a:gd name="T10" fmla="*/ 2147483647 w 66"/>
                <a:gd name="T11" fmla="*/ 2147483647 h 67"/>
                <a:gd name="T12" fmla="*/ 2147483647 w 66"/>
                <a:gd name="T13" fmla="*/ 2147483647 h 67"/>
                <a:gd name="T14" fmla="*/ 2147483647 w 66"/>
                <a:gd name="T15" fmla="*/ 2147483647 h 67"/>
                <a:gd name="T16" fmla="*/ 2147483647 w 66"/>
                <a:gd name="T17" fmla="*/ 2147483647 h 67"/>
                <a:gd name="T18" fmla="*/ 2147483647 w 66"/>
                <a:gd name="T19" fmla="*/ 2147483647 h 67"/>
                <a:gd name="T20" fmla="*/ 2147483647 w 66"/>
                <a:gd name="T21" fmla="*/ 2147483647 h 67"/>
                <a:gd name="T22" fmla="*/ 2147483647 w 66"/>
                <a:gd name="T23" fmla="*/ 2147483647 h 6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6"/>
                <a:gd name="T37" fmla="*/ 0 h 67"/>
                <a:gd name="T38" fmla="*/ 66 w 66"/>
                <a:gd name="T39" fmla="*/ 67 h 6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6" h="67">
                  <a:moveTo>
                    <a:pt x="50" y="1"/>
                  </a:moveTo>
                  <a:cubicBezTo>
                    <a:pt x="47" y="0"/>
                    <a:pt x="40" y="3"/>
                    <a:pt x="38" y="5"/>
                  </a:cubicBezTo>
                  <a:cubicBezTo>
                    <a:pt x="35" y="7"/>
                    <a:pt x="29" y="13"/>
                    <a:pt x="24" y="15"/>
                  </a:cubicBezTo>
                  <a:cubicBezTo>
                    <a:pt x="20" y="16"/>
                    <a:pt x="4" y="21"/>
                    <a:pt x="3" y="25"/>
                  </a:cubicBezTo>
                  <a:cubicBezTo>
                    <a:pt x="2" y="29"/>
                    <a:pt x="0" y="50"/>
                    <a:pt x="7" y="57"/>
                  </a:cubicBezTo>
                  <a:cubicBezTo>
                    <a:pt x="14" y="63"/>
                    <a:pt x="26" y="66"/>
                    <a:pt x="30" y="67"/>
                  </a:cubicBezTo>
                  <a:cubicBezTo>
                    <a:pt x="34" y="67"/>
                    <a:pt x="39" y="66"/>
                    <a:pt x="41" y="63"/>
                  </a:cubicBezTo>
                  <a:cubicBezTo>
                    <a:pt x="43" y="59"/>
                    <a:pt x="48" y="55"/>
                    <a:pt x="52" y="55"/>
                  </a:cubicBezTo>
                  <a:cubicBezTo>
                    <a:pt x="55" y="55"/>
                    <a:pt x="66" y="50"/>
                    <a:pt x="66" y="47"/>
                  </a:cubicBezTo>
                  <a:cubicBezTo>
                    <a:pt x="66" y="45"/>
                    <a:pt x="66" y="38"/>
                    <a:pt x="64" y="34"/>
                  </a:cubicBezTo>
                  <a:cubicBezTo>
                    <a:pt x="61" y="30"/>
                    <a:pt x="56" y="23"/>
                    <a:pt x="56" y="19"/>
                  </a:cubicBezTo>
                  <a:cubicBezTo>
                    <a:pt x="56" y="16"/>
                    <a:pt x="60" y="5"/>
                    <a:pt x="50" y="1"/>
                  </a:cubicBezTo>
                  <a:close/>
                </a:path>
              </a:pathLst>
            </a:custGeom>
            <a:solidFill>
              <a:srgbClr val="FEDD9C"/>
            </a:solidFill>
            <a:ln w="4445" cap="flat">
              <a:solidFill>
                <a:srgbClr val="0070C0"/>
              </a:solidFill>
              <a:prstDash val="solid"/>
              <a:miter lim="800000"/>
              <a:headEnd/>
              <a:tailEnd/>
            </a:ln>
          </p:spPr>
          <p:txBody>
            <a:bodyPr/>
            <a:lstStyle/>
            <a:p>
              <a:endParaRPr lang="ja-JP" altLang="en-US"/>
            </a:p>
          </p:txBody>
        </p:sp>
        <p:sp>
          <p:nvSpPr>
            <p:cNvPr id="1227868" name="Freeform 68">
              <a:extLst>
                <a:ext uri="{FF2B5EF4-FFF2-40B4-BE49-F238E27FC236}">
                  <a16:creationId xmlns:a16="http://schemas.microsoft.com/office/drawing/2014/main" id="{169E9DA8-3D0E-21D3-0685-D4A04CEFEA64}"/>
                </a:ext>
              </a:extLst>
            </p:cNvPr>
            <p:cNvSpPr>
              <a:spLocks/>
            </p:cNvSpPr>
            <p:nvPr/>
          </p:nvSpPr>
          <p:spPr bwMode="auto">
            <a:xfrm>
              <a:off x="5996782" y="1258887"/>
              <a:ext cx="107950" cy="112713"/>
            </a:xfrm>
            <a:custGeom>
              <a:avLst/>
              <a:gdLst>
                <a:gd name="T0" fmla="*/ 2147483647 w 33"/>
                <a:gd name="T1" fmla="*/ 2147483647 h 35"/>
                <a:gd name="T2" fmla="*/ 2147483647 w 33"/>
                <a:gd name="T3" fmla="*/ 2147483647 h 35"/>
                <a:gd name="T4" fmla="*/ 2147483647 w 33"/>
                <a:gd name="T5" fmla="*/ 2147483647 h 35"/>
                <a:gd name="T6" fmla="*/ 2147483647 w 33"/>
                <a:gd name="T7" fmla="*/ 2147483647 h 35"/>
                <a:gd name="T8" fmla="*/ 2147483647 w 33"/>
                <a:gd name="T9" fmla="*/ 2147483647 h 35"/>
                <a:gd name="T10" fmla="*/ 2147483647 w 33"/>
                <a:gd name="T11" fmla="*/ 2147483647 h 35"/>
                <a:gd name="T12" fmla="*/ 2147483647 w 33"/>
                <a:gd name="T13" fmla="*/ 2147483647 h 35"/>
                <a:gd name="T14" fmla="*/ 0 60000 65536"/>
                <a:gd name="T15" fmla="*/ 0 60000 65536"/>
                <a:gd name="T16" fmla="*/ 0 60000 65536"/>
                <a:gd name="T17" fmla="*/ 0 60000 65536"/>
                <a:gd name="T18" fmla="*/ 0 60000 65536"/>
                <a:gd name="T19" fmla="*/ 0 60000 65536"/>
                <a:gd name="T20" fmla="*/ 0 60000 65536"/>
                <a:gd name="T21" fmla="*/ 0 w 33"/>
                <a:gd name="T22" fmla="*/ 0 h 35"/>
                <a:gd name="T23" fmla="*/ 33 w 33"/>
                <a:gd name="T24" fmla="*/ 35 h 3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35">
                  <a:moveTo>
                    <a:pt x="30" y="4"/>
                  </a:moveTo>
                  <a:cubicBezTo>
                    <a:pt x="29" y="0"/>
                    <a:pt x="23" y="7"/>
                    <a:pt x="20" y="9"/>
                  </a:cubicBezTo>
                  <a:cubicBezTo>
                    <a:pt x="18" y="11"/>
                    <a:pt x="12" y="13"/>
                    <a:pt x="9" y="17"/>
                  </a:cubicBezTo>
                  <a:cubicBezTo>
                    <a:pt x="6" y="20"/>
                    <a:pt x="0" y="27"/>
                    <a:pt x="3" y="30"/>
                  </a:cubicBezTo>
                  <a:cubicBezTo>
                    <a:pt x="6" y="33"/>
                    <a:pt x="7" y="35"/>
                    <a:pt x="13" y="34"/>
                  </a:cubicBezTo>
                  <a:cubicBezTo>
                    <a:pt x="19" y="33"/>
                    <a:pt x="27" y="26"/>
                    <a:pt x="29" y="22"/>
                  </a:cubicBezTo>
                  <a:cubicBezTo>
                    <a:pt x="31" y="18"/>
                    <a:pt x="33" y="11"/>
                    <a:pt x="30" y="4"/>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grpSp>
      <p:sp>
        <p:nvSpPr>
          <p:cNvPr id="91" name="円/楕円 5167">
            <a:extLst>
              <a:ext uri="{FF2B5EF4-FFF2-40B4-BE49-F238E27FC236}">
                <a16:creationId xmlns:a16="http://schemas.microsoft.com/office/drawing/2014/main" id="{F02A4CA0-DFC6-FDCB-752B-CDF47344F191}"/>
              </a:ext>
            </a:extLst>
          </p:cNvPr>
          <p:cNvSpPr/>
          <p:nvPr/>
        </p:nvSpPr>
        <p:spPr>
          <a:xfrm>
            <a:off x="6243638" y="1954213"/>
            <a:ext cx="252412" cy="250825"/>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dirty="0">
                <a:solidFill>
                  <a:srgbClr val="000000"/>
                </a:solidFill>
                <a:latin typeface="ＭＳ Ｐゴシック" pitchFamily="50" charset="-128"/>
              </a:rPr>
              <a:t>B</a:t>
            </a:r>
            <a:endParaRPr lang="ja-JP" altLang="en-US" sz="1100" dirty="0">
              <a:solidFill>
                <a:srgbClr val="000000"/>
              </a:solidFill>
              <a:latin typeface="ＭＳ Ｐゴシック" pitchFamily="50" charset="-128"/>
            </a:endParaRPr>
          </a:p>
        </p:txBody>
      </p:sp>
      <p:sp>
        <p:nvSpPr>
          <p:cNvPr id="92" name="円/楕円 91">
            <a:extLst>
              <a:ext uri="{FF2B5EF4-FFF2-40B4-BE49-F238E27FC236}">
                <a16:creationId xmlns:a16="http://schemas.microsoft.com/office/drawing/2014/main" id="{81B78C85-D87A-5DBB-ECAB-CBE0E91E8519}"/>
              </a:ext>
            </a:extLst>
          </p:cNvPr>
          <p:cNvSpPr/>
          <p:nvPr/>
        </p:nvSpPr>
        <p:spPr>
          <a:xfrm>
            <a:off x="6243638" y="2500313"/>
            <a:ext cx="250825" cy="250825"/>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Tfh</a:t>
            </a:r>
            <a:endParaRPr lang="ja-JP" altLang="en-US" sz="1000" dirty="0">
              <a:solidFill>
                <a:srgbClr val="000000"/>
              </a:solidFill>
              <a:latin typeface="ＭＳ Ｐゴシック" pitchFamily="50" charset="-128"/>
            </a:endParaRPr>
          </a:p>
        </p:txBody>
      </p:sp>
      <p:sp>
        <p:nvSpPr>
          <p:cNvPr id="93" name="円/楕円 92">
            <a:extLst>
              <a:ext uri="{FF2B5EF4-FFF2-40B4-BE49-F238E27FC236}">
                <a16:creationId xmlns:a16="http://schemas.microsoft.com/office/drawing/2014/main" id="{0E8410AC-CEC3-562F-1FD4-7A6213E9A8B5}"/>
              </a:ext>
            </a:extLst>
          </p:cNvPr>
          <p:cNvSpPr/>
          <p:nvPr/>
        </p:nvSpPr>
        <p:spPr>
          <a:xfrm>
            <a:off x="6218238" y="2781300"/>
            <a:ext cx="301625" cy="185738"/>
          </a:xfrm>
          <a:prstGeom prst="ellipse">
            <a:avLst/>
          </a:prstGeom>
          <a:solidFill>
            <a:srgbClr val="FEDD9C"/>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dirty="0">
                <a:solidFill>
                  <a:srgbClr val="000000"/>
                </a:solidFill>
                <a:latin typeface="ＭＳ Ｐゴシック" pitchFamily="50" charset="-128"/>
              </a:rPr>
              <a:t>FDC</a:t>
            </a:r>
            <a:endParaRPr lang="ja-JP" altLang="en-US" sz="800" dirty="0">
              <a:solidFill>
                <a:srgbClr val="000000"/>
              </a:solidFill>
              <a:latin typeface="ＭＳ Ｐゴシック" pitchFamily="50" charset="-128"/>
            </a:endParaRPr>
          </a:p>
        </p:txBody>
      </p:sp>
      <p:sp>
        <p:nvSpPr>
          <p:cNvPr id="94" name="円/楕円 93">
            <a:extLst>
              <a:ext uri="{FF2B5EF4-FFF2-40B4-BE49-F238E27FC236}">
                <a16:creationId xmlns:a16="http://schemas.microsoft.com/office/drawing/2014/main" id="{C59FF520-FE1E-C7D8-4DA1-4774582776A0}"/>
              </a:ext>
            </a:extLst>
          </p:cNvPr>
          <p:cNvSpPr/>
          <p:nvPr/>
        </p:nvSpPr>
        <p:spPr>
          <a:xfrm>
            <a:off x="6243638" y="3219450"/>
            <a:ext cx="250825" cy="252413"/>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Bm</a:t>
            </a:r>
            <a:endParaRPr lang="ja-JP" altLang="en-US" sz="1000" dirty="0">
              <a:solidFill>
                <a:srgbClr val="000000"/>
              </a:solidFill>
              <a:latin typeface="ＭＳ Ｐゴシック" pitchFamily="50" charset="-128"/>
            </a:endParaRPr>
          </a:p>
        </p:txBody>
      </p:sp>
      <p:grpSp>
        <p:nvGrpSpPr>
          <p:cNvPr id="1227843" name="グループ化 5170">
            <a:extLst>
              <a:ext uri="{FF2B5EF4-FFF2-40B4-BE49-F238E27FC236}">
                <a16:creationId xmlns:a16="http://schemas.microsoft.com/office/drawing/2014/main" id="{212610AD-851F-E65E-8685-48BAE6967D9A}"/>
              </a:ext>
            </a:extLst>
          </p:cNvPr>
          <p:cNvGrpSpPr>
            <a:grpSpLocks/>
          </p:cNvGrpSpPr>
          <p:nvPr/>
        </p:nvGrpSpPr>
        <p:grpSpPr bwMode="auto">
          <a:xfrm>
            <a:off x="6251575" y="3021013"/>
            <a:ext cx="236538" cy="146050"/>
            <a:chOff x="5868239" y="3044651"/>
            <a:chExt cx="236270" cy="145701"/>
          </a:xfrm>
        </p:grpSpPr>
        <p:sp>
          <p:nvSpPr>
            <p:cNvPr id="96" name="円/楕円 95">
              <a:extLst>
                <a:ext uri="{FF2B5EF4-FFF2-40B4-BE49-F238E27FC236}">
                  <a16:creationId xmlns:a16="http://schemas.microsoft.com/office/drawing/2014/main" id="{CFE699F6-EE5D-58E3-FAA4-3EB98B4EB7F3}"/>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97" name="円/楕円 96">
              <a:extLst>
                <a:ext uri="{FF2B5EF4-FFF2-40B4-BE49-F238E27FC236}">
                  <a16:creationId xmlns:a16="http://schemas.microsoft.com/office/drawing/2014/main" id="{77095EA5-A8B5-C136-4179-20CCB24695F6}"/>
                </a:ext>
              </a:extLst>
            </p:cNvPr>
            <p:cNvSpPr/>
            <p:nvPr/>
          </p:nvSpPr>
          <p:spPr>
            <a:xfrm>
              <a:off x="5877753" y="3077908"/>
              <a:ext cx="80871" cy="79185"/>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98" name="円/楕円 97">
            <a:extLst>
              <a:ext uri="{FF2B5EF4-FFF2-40B4-BE49-F238E27FC236}">
                <a16:creationId xmlns:a16="http://schemas.microsoft.com/office/drawing/2014/main" id="{101132DA-F8B9-17FA-2ED5-096E4C4D6DD4}"/>
              </a:ext>
            </a:extLst>
          </p:cNvPr>
          <p:cNvSpPr/>
          <p:nvPr/>
        </p:nvSpPr>
        <p:spPr>
          <a:xfrm>
            <a:off x="6243638" y="2225675"/>
            <a:ext cx="250825" cy="252413"/>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000" dirty="0" err="1">
                <a:solidFill>
                  <a:srgbClr val="000000"/>
                </a:solidFill>
                <a:latin typeface="ＭＳ Ｐゴシック" pitchFamily="50" charset="-128"/>
              </a:rPr>
              <a:t>Th</a:t>
            </a:r>
            <a:endParaRPr lang="ja-JP" altLang="en-US" sz="1000" dirty="0">
              <a:solidFill>
                <a:srgbClr val="000000"/>
              </a:solidFill>
              <a:latin typeface="ＭＳ Ｐゴシック" pitchFamily="50" charset="-128"/>
            </a:endParaRPr>
          </a:p>
        </p:txBody>
      </p:sp>
      <p:sp>
        <p:nvSpPr>
          <p:cNvPr id="1227845" name="テキスト ボックス 26">
            <a:extLst>
              <a:ext uri="{FF2B5EF4-FFF2-40B4-BE49-F238E27FC236}">
                <a16:creationId xmlns:a16="http://schemas.microsoft.com/office/drawing/2014/main" id="{7E14B9E7-D4AF-36C6-D011-6F61E5A601BF}"/>
              </a:ext>
            </a:extLst>
          </p:cNvPr>
          <p:cNvSpPr txBox="1">
            <a:spLocks noChangeArrowheads="1"/>
          </p:cNvSpPr>
          <p:nvPr/>
        </p:nvSpPr>
        <p:spPr bwMode="auto">
          <a:xfrm>
            <a:off x="4413250" y="236061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2</a:t>
            </a:r>
            <a:endParaRPr lang="ja-JP" altLang="en-US" sz="1100">
              <a:solidFill>
                <a:srgbClr val="376092"/>
              </a:solidFill>
            </a:endParaRPr>
          </a:p>
        </p:txBody>
      </p:sp>
      <p:sp>
        <p:nvSpPr>
          <p:cNvPr id="1227846" name="テキスト ボックス 26">
            <a:extLst>
              <a:ext uri="{FF2B5EF4-FFF2-40B4-BE49-F238E27FC236}">
                <a16:creationId xmlns:a16="http://schemas.microsoft.com/office/drawing/2014/main" id="{C431C0C7-9A32-909D-45B3-77A5DAD77CE8}"/>
              </a:ext>
            </a:extLst>
          </p:cNvPr>
          <p:cNvSpPr txBox="1">
            <a:spLocks noChangeArrowheads="1"/>
          </p:cNvSpPr>
          <p:nvPr/>
        </p:nvSpPr>
        <p:spPr bwMode="auto">
          <a:xfrm>
            <a:off x="4778375" y="3201988"/>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4</a:t>
            </a:r>
            <a:endParaRPr lang="ja-JP" altLang="en-US" sz="1100">
              <a:solidFill>
                <a:srgbClr val="376092"/>
              </a:solidFill>
            </a:endParaRPr>
          </a:p>
        </p:txBody>
      </p:sp>
      <p:sp>
        <p:nvSpPr>
          <p:cNvPr id="1227847" name="テキスト ボックス 26">
            <a:extLst>
              <a:ext uri="{FF2B5EF4-FFF2-40B4-BE49-F238E27FC236}">
                <a16:creationId xmlns:a16="http://schemas.microsoft.com/office/drawing/2014/main" id="{B00624E4-34B9-E10E-BC31-86F1A2995FE1}"/>
              </a:ext>
            </a:extLst>
          </p:cNvPr>
          <p:cNvSpPr txBox="1">
            <a:spLocks noChangeArrowheads="1"/>
          </p:cNvSpPr>
          <p:nvPr/>
        </p:nvSpPr>
        <p:spPr bwMode="auto">
          <a:xfrm>
            <a:off x="5819775" y="259556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3</a:t>
            </a:r>
            <a:endParaRPr lang="ja-JP" altLang="en-US" sz="1100">
              <a:solidFill>
                <a:srgbClr val="376092"/>
              </a:solidFill>
            </a:endParaRPr>
          </a:p>
        </p:txBody>
      </p:sp>
      <p:sp>
        <p:nvSpPr>
          <p:cNvPr id="1227848" name="テキスト ボックス 26">
            <a:extLst>
              <a:ext uri="{FF2B5EF4-FFF2-40B4-BE49-F238E27FC236}">
                <a16:creationId xmlns:a16="http://schemas.microsoft.com/office/drawing/2014/main" id="{F6DC0083-811B-DC72-82FE-7946AF3AAB5F}"/>
              </a:ext>
            </a:extLst>
          </p:cNvPr>
          <p:cNvSpPr txBox="1">
            <a:spLocks noChangeArrowheads="1"/>
          </p:cNvSpPr>
          <p:nvPr/>
        </p:nvSpPr>
        <p:spPr bwMode="auto">
          <a:xfrm>
            <a:off x="3219450" y="2195513"/>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1</a:t>
            </a:r>
            <a:endParaRPr lang="ja-JP" altLang="en-US" sz="1100">
              <a:solidFill>
                <a:srgbClr val="376092"/>
              </a:solidFill>
            </a:endParaRPr>
          </a:p>
        </p:txBody>
      </p:sp>
      <p:sp>
        <p:nvSpPr>
          <p:cNvPr id="1227849" name="テキスト ボックス 29">
            <a:extLst>
              <a:ext uri="{FF2B5EF4-FFF2-40B4-BE49-F238E27FC236}">
                <a16:creationId xmlns:a16="http://schemas.microsoft.com/office/drawing/2014/main" id="{871BEF29-1FE1-8343-88BE-64A8A70A4FD3}"/>
              </a:ext>
            </a:extLst>
          </p:cNvPr>
          <p:cNvSpPr txBox="1">
            <a:spLocks noChangeArrowheads="1"/>
          </p:cNvSpPr>
          <p:nvPr/>
        </p:nvSpPr>
        <p:spPr bwMode="auto">
          <a:xfrm>
            <a:off x="3843338" y="110172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latin typeface="ＭＳ Ｐゴシック" panose="020B0600070205080204" pitchFamily="50" charset="-128"/>
              </a:rPr>
              <a:t>筋組織</a:t>
            </a:r>
          </a:p>
        </p:txBody>
      </p:sp>
      <p:sp>
        <p:nvSpPr>
          <p:cNvPr id="1227850" name="正方形/長方形 213">
            <a:extLst>
              <a:ext uri="{FF2B5EF4-FFF2-40B4-BE49-F238E27FC236}">
                <a16:creationId xmlns:a16="http://schemas.microsoft.com/office/drawing/2014/main" id="{AEC94E4A-BFC7-A674-B1E6-9268053B12B1}"/>
              </a:ext>
            </a:extLst>
          </p:cNvPr>
          <p:cNvSpPr>
            <a:spLocks noChangeArrowheads="1"/>
          </p:cNvSpPr>
          <p:nvPr/>
        </p:nvSpPr>
        <p:spPr bwMode="auto">
          <a:xfrm>
            <a:off x="2728913" y="1096963"/>
            <a:ext cx="3278187" cy="2347912"/>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a:solidFill>
                <a:srgbClr val="FFFFFF"/>
              </a:solidFill>
            </a:endParaRPr>
          </a:p>
        </p:txBody>
      </p:sp>
      <p:sp>
        <p:nvSpPr>
          <p:cNvPr id="215" name="円弧 214">
            <a:extLst>
              <a:ext uri="{FF2B5EF4-FFF2-40B4-BE49-F238E27FC236}">
                <a16:creationId xmlns:a16="http://schemas.microsoft.com/office/drawing/2014/main" id="{84817530-B5FD-353F-7603-A958466FEA9E}"/>
              </a:ext>
            </a:extLst>
          </p:cNvPr>
          <p:cNvSpPr/>
          <p:nvPr/>
        </p:nvSpPr>
        <p:spPr>
          <a:xfrm flipH="1">
            <a:off x="3941763" y="1460500"/>
            <a:ext cx="523875" cy="887413"/>
          </a:xfrm>
          <a:prstGeom prst="arc">
            <a:avLst>
              <a:gd name="adj1" fmla="val 184423"/>
              <a:gd name="adj2" fmla="val 5557529"/>
            </a:avLst>
          </a:prstGeom>
          <a:noFill/>
          <a:ln w="28575" cap="flat">
            <a:solidFill>
              <a:srgbClr val="FE3464"/>
            </a:solidFill>
            <a:prstDash val="solid"/>
            <a:miter lim="800000"/>
            <a:headEnd type="triangle" w="med" len="med"/>
            <a:tailEnd type="none" w="lg" len="lg"/>
          </a:ln>
        </p:spPr>
        <p:txBody>
          <a:bodyPr/>
          <a:lstStyle/>
          <a:p>
            <a:pPr defTabSz="914400">
              <a:defRPr/>
            </a:pPr>
            <a:endParaRPr lang="ja-JP" altLang="en-US">
              <a:solidFill>
                <a:srgbClr val="000000"/>
              </a:solidFill>
              <a:latin typeface="+mn-lt"/>
              <a:ea typeface="+mn-ea"/>
            </a:endParaRPr>
          </a:p>
        </p:txBody>
      </p:sp>
      <p:sp>
        <p:nvSpPr>
          <p:cNvPr id="1227852" name="Freeform 120">
            <a:extLst>
              <a:ext uri="{FF2B5EF4-FFF2-40B4-BE49-F238E27FC236}">
                <a16:creationId xmlns:a16="http://schemas.microsoft.com/office/drawing/2014/main" id="{880D33E8-6E77-6556-3033-4D94765BDF0E}"/>
              </a:ext>
            </a:extLst>
          </p:cNvPr>
          <p:cNvSpPr>
            <a:spLocks/>
          </p:cNvSpPr>
          <p:nvPr/>
        </p:nvSpPr>
        <p:spPr bwMode="auto">
          <a:xfrm>
            <a:off x="3398838" y="2449513"/>
            <a:ext cx="503237" cy="896937"/>
          </a:xfrm>
          <a:custGeom>
            <a:avLst/>
            <a:gdLst>
              <a:gd name="T0" fmla="*/ 0 w 158"/>
              <a:gd name="T1" fmla="*/ 2147483647 h 282"/>
              <a:gd name="T2" fmla="*/ 2147483647 w 158"/>
              <a:gd name="T3" fmla="*/ 0 h 282"/>
              <a:gd name="T4" fmla="*/ 2147483647 w 158"/>
              <a:gd name="T5" fmla="*/ 2147483647 h 282"/>
              <a:gd name="T6" fmla="*/ 2147483647 w 158"/>
              <a:gd name="T7" fmla="*/ 2147483647 h 282"/>
              <a:gd name="T8" fmla="*/ 0 60000 65536"/>
              <a:gd name="T9" fmla="*/ 0 60000 65536"/>
              <a:gd name="T10" fmla="*/ 0 60000 65536"/>
              <a:gd name="T11" fmla="*/ 0 60000 65536"/>
              <a:gd name="T12" fmla="*/ 0 w 158"/>
              <a:gd name="T13" fmla="*/ 0 h 282"/>
              <a:gd name="T14" fmla="*/ 158 w 158"/>
              <a:gd name="T15" fmla="*/ 282 h 282"/>
            </a:gdLst>
            <a:ahLst/>
            <a:cxnLst>
              <a:cxn ang="T8">
                <a:pos x="T0" y="T1"/>
              </a:cxn>
              <a:cxn ang="T9">
                <a:pos x="T2" y="T3"/>
              </a:cxn>
              <a:cxn ang="T10">
                <a:pos x="T4" y="T5"/>
              </a:cxn>
              <a:cxn ang="T11">
                <a:pos x="T6" y="T7"/>
              </a:cxn>
            </a:cxnLst>
            <a:rect l="T12" t="T13" r="T14" b="T15"/>
            <a:pathLst>
              <a:path w="158" h="282">
                <a:moveTo>
                  <a:pt x="0" y="49"/>
                </a:moveTo>
                <a:cubicBezTo>
                  <a:pt x="0" y="49"/>
                  <a:pt x="12" y="0"/>
                  <a:pt x="54" y="0"/>
                </a:cubicBezTo>
                <a:cubicBezTo>
                  <a:pt x="97" y="0"/>
                  <a:pt x="127" y="73"/>
                  <a:pt x="143" y="131"/>
                </a:cubicBezTo>
                <a:cubicBezTo>
                  <a:pt x="158" y="185"/>
                  <a:pt x="158" y="282"/>
                  <a:pt x="158" y="282"/>
                </a:cubicBezTo>
              </a:path>
            </a:pathLst>
          </a:custGeom>
          <a:solidFill>
            <a:srgbClr val="FFEBEB"/>
          </a:solidFill>
          <a:ln w="15875" cap="flat">
            <a:solidFill>
              <a:srgbClr val="C00000"/>
            </a:solidFill>
            <a:prstDash val="solid"/>
            <a:miter lim="800000"/>
            <a:headEnd/>
            <a:tailEnd/>
          </a:ln>
        </p:spPr>
        <p:txBody>
          <a:bodyPr/>
          <a:lstStyle/>
          <a:p>
            <a:endParaRPr lang="ja-JP" altLang="en-US"/>
          </a:p>
        </p:txBody>
      </p:sp>
      <p:sp>
        <p:nvSpPr>
          <p:cNvPr id="1227853" name="テキスト ボックス 27">
            <a:extLst>
              <a:ext uri="{FF2B5EF4-FFF2-40B4-BE49-F238E27FC236}">
                <a16:creationId xmlns:a16="http://schemas.microsoft.com/office/drawing/2014/main" id="{169FE6D9-1446-C4D4-A426-0BA70E48A947}"/>
              </a:ext>
            </a:extLst>
          </p:cNvPr>
          <p:cNvSpPr txBox="1">
            <a:spLocks noChangeArrowheads="1"/>
          </p:cNvSpPr>
          <p:nvPr/>
        </p:nvSpPr>
        <p:spPr bwMode="auto">
          <a:xfrm>
            <a:off x="3148013" y="2836863"/>
            <a:ext cx="9144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100">
                <a:solidFill>
                  <a:srgbClr val="000000"/>
                </a:solidFill>
              </a:rPr>
              <a:t>リンパ節</a:t>
            </a:r>
          </a:p>
        </p:txBody>
      </p:sp>
      <p:sp>
        <p:nvSpPr>
          <p:cNvPr id="1227854" name="テキスト ボックス 18">
            <a:extLst>
              <a:ext uri="{FF2B5EF4-FFF2-40B4-BE49-F238E27FC236}">
                <a16:creationId xmlns:a16="http://schemas.microsoft.com/office/drawing/2014/main" id="{ADA55DF9-4D34-39DB-71B9-0951217D2AED}"/>
              </a:ext>
            </a:extLst>
          </p:cNvPr>
          <p:cNvSpPr txBox="1">
            <a:spLocks noChangeArrowheads="1"/>
          </p:cNvSpPr>
          <p:nvPr/>
        </p:nvSpPr>
        <p:spPr bwMode="auto">
          <a:xfrm>
            <a:off x="6538913" y="1327150"/>
            <a:ext cx="20510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単球、好中球、樹状細胞など</a:t>
            </a:r>
            <a:endParaRPr lang="en-US" altLang="ja-JP" sz="1200">
              <a:solidFill>
                <a:srgbClr val="000000"/>
              </a:solidFill>
              <a:latin typeface="ＭＳ Ｐゴシック" panose="020B0600070205080204" pitchFamily="50" charset="-128"/>
            </a:endParaRPr>
          </a:p>
        </p:txBody>
      </p:sp>
      <p:sp>
        <p:nvSpPr>
          <p:cNvPr id="1227855" name="テキスト ボックス 18">
            <a:extLst>
              <a:ext uri="{FF2B5EF4-FFF2-40B4-BE49-F238E27FC236}">
                <a16:creationId xmlns:a16="http://schemas.microsoft.com/office/drawing/2014/main" id="{96A30216-065C-6589-1F41-69B07D6E054D}"/>
              </a:ext>
            </a:extLst>
          </p:cNvPr>
          <p:cNvSpPr txBox="1">
            <a:spLocks noChangeArrowheads="1"/>
          </p:cNvSpPr>
          <p:nvPr/>
        </p:nvSpPr>
        <p:spPr bwMode="auto">
          <a:xfrm>
            <a:off x="6538913" y="1528763"/>
            <a:ext cx="2051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抗原を認識して活性化した</a:t>
            </a:r>
            <a:endParaRPr lang="en-US" altLang="ja-JP" sz="1200">
              <a:solidFill>
                <a:srgbClr val="000000"/>
              </a:solidFill>
              <a:latin typeface="ＭＳ Ｐゴシック" panose="020B0600070205080204" pitchFamily="50" charset="-128"/>
            </a:endParaRPr>
          </a:p>
          <a:p>
            <a:pPr defTabSz="914400"/>
            <a:r>
              <a:rPr lang="ja-JP" altLang="en-US" sz="1200">
                <a:solidFill>
                  <a:srgbClr val="000000"/>
                </a:solidFill>
                <a:latin typeface="ＭＳ Ｐゴシック" panose="020B0600070205080204" pitchFamily="50" charset="-128"/>
              </a:rPr>
              <a:t>単球、好中球、樹状細胞など</a:t>
            </a:r>
            <a:endParaRPr lang="en-US" altLang="ja-JP" sz="1200">
              <a:solidFill>
                <a:srgbClr val="000000"/>
              </a:solidFill>
              <a:latin typeface="ＭＳ Ｐゴシック" panose="020B0600070205080204" pitchFamily="50" charset="-128"/>
            </a:endParaRPr>
          </a:p>
        </p:txBody>
      </p:sp>
      <p:sp>
        <p:nvSpPr>
          <p:cNvPr id="1227856" name="テキスト ボックス 18">
            <a:extLst>
              <a:ext uri="{FF2B5EF4-FFF2-40B4-BE49-F238E27FC236}">
                <a16:creationId xmlns:a16="http://schemas.microsoft.com/office/drawing/2014/main" id="{A3656C56-8D7D-17F1-61E5-9B173F646896}"/>
              </a:ext>
            </a:extLst>
          </p:cNvPr>
          <p:cNvSpPr txBox="1">
            <a:spLocks noChangeArrowheads="1"/>
          </p:cNvSpPr>
          <p:nvPr/>
        </p:nvSpPr>
        <p:spPr bwMode="auto">
          <a:xfrm>
            <a:off x="6538913" y="1941513"/>
            <a:ext cx="590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200">
                <a:solidFill>
                  <a:srgbClr val="000000"/>
                </a:solidFill>
                <a:latin typeface="ＭＳ Ｐゴシック" panose="020B0600070205080204" pitchFamily="50" charset="-128"/>
              </a:rPr>
              <a:t>B</a:t>
            </a:r>
            <a:r>
              <a:rPr lang="ja-JP" altLang="en-US" sz="1200">
                <a:solidFill>
                  <a:srgbClr val="000000"/>
                </a:solidFill>
                <a:latin typeface="ＭＳ Ｐゴシック" panose="020B0600070205080204" pitchFamily="50" charset="-128"/>
              </a:rPr>
              <a:t>細胞</a:t>
            </a:r>
          </a:p>
        </p:txBody>
      </p:sp>
      <p:sp>
        <p:nvSpPr>
          <p:cNvPr id="1227857" name="テキスト ボックス 18">
            <a:extLst>
              <a:ext uri="{FF2B5EF4-FFF2-40B4-BE49-F238E27FC236}">
                <a16:creationId xmlns:a16="http://schemas.microsoft.com/office/drawing/2014/main" id="{94109633-0B5B-3A42-B718-6164DD521F18}"/>
              </a:ext>
            </a:extLst>
          </p:cNvPr>
          <p:cNvSpPr txBox="1">
            <a:spLocks noChangeArrowheads="1"/>
          </p:cNvSpPr>
          <p:nvPr/>
        </p:nvSpPr>
        <p:spPr bwMode="auto">
          <a:xfrm>
            <a:off x="6538913" y="2195513"/>
            <a:ext cx="11842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ヘルパー</a:t>
            </a:r>
            <a:r>
              <a:rPr lang="en-US" altLang="ja-JP" sz="1200">
                <a:solidFill>
                  <a:srgbClr val="000000"/>
                </a:solidFill>
                <a:latin typeface="ＭＳ Ｐゴシック" panose="020B0600070205080204" pitchFamily="50" charset="-128"/>
              </a:rPr>
              <a:t>T</a:t>
            </a:r>
            <a:r>
              <a:rPr lang="ja-JP" altLang="en-US" sz="1200">
                <a:solidFill>
                  <a:srgbClr val="000000"/>
                </a:solidFill>
                <a:latin typeface="ＭＳ Ｐゴシック" panose="020B0600070205080204" pitchFamily="50" charset="-128"/>
              </a:rPr>
              <a:t>細胞</a:t>
            </a:r>
          </a:p>
        </p:txBody>
      </p:sp>
      <p:sp>
        <p:nvSpPr>
          <p:cNvPr id="1227858" name="テキスト ボックス 18">
            <a:extLst>
              <a:ext uri="{FF2B5EF4-FFF2-40B4-BE49-F238E27FC236}">
                <a16:creationId xmlns:a16="http://schemas.microsoft.com/office/drawing/2014/main" id="{44AB8CCE-4A4A-5E2E-B18C-B631320D96C2}"/>
              </a:ext>
            </a:extLst>
          </p:cNvPr>
          <p:cNvSpPr txBox="1">
            <a:spLocks noChangeArrowheads="1"/>
          </p:cNvSpPr>
          <p:nvPr/>
        </p:nvSpPr>
        <p:spPr bwMode="auto">
          <a:xfrm>
            <a:off x="6538913" y="2451100"/>
            <a:ext cx="892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濾胞</a:t>
            </a:r>
            <a:r>
              <a:rPr lang="en-US" altLang="ja-JP" sz="1200">
                <a:solidFill>
                  <a:srgbClr val="000000"/>
                </a:solidFill>
                <a:latin typeface="ＭＳ Ｐゴシック" panose="020B0600070205080204" pitchFamily="50" charset="-128"/>
              </a:rPr>
              <a:t>T</a:t>
            </a:r>
            <a:r>
              <a:rPr lang="ja-JP" altLang="en-US" sz="1200">
                <a:solidFill>
                  <a:srgbClr val="000000"/>
                </a:solidFill>
                <a:latin typeface="ＭＳ Ｐゴシック" panose="020B0600070205080204" pitchFamily="50" charset="-128"/>
              </a:rPr>
              <a:t>細胞</a:t>
            </a:r>
          </a:p>
        </p:txBody>
      </p:sp>
      <p:sp>
        <p:nvSpPr>
          <p:cNvPr id="1227859" name="テキスト ボックス 18">
            <a:extLst>
              <a:ext uri="{FF2B5EF4-FFF2-40B4-BE49-F238E27FC236}">
                <a16:creationId xmlns:a16="http://schemas.microsoft.com/office/drawing/2014/main" id="{46FC2825-891D-4993-32E1-976212F590D3}"/>
              </a:ext>
            </a:extLst>
          </p:cNvPr>
          <p:cNvSpPr txBox="1">
            <a:spLocks noChangeArrowheads="1"/>
          </p:cNvSpPr>
          <p:nvPr/>
        </p:nvSpPr>
        <p:spPr bwMode="auto">
          <a:xfrm>
            <a:off x="6538913" y="2714625"/>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濾胞樹状細胞</a:t>
            </a:r>
          </a:p>
        </p:txBody>
      </p:sp>
      <p:sp>
        <p:nvSpPr>
          <p:cNvPr id="1227860" name="テキスト ボックス 18">
            <a:extLst>
              <a:ext uri="{FF2B5EF4-FFF2-40B4-BE49-F238E27FC236}">
                <a16:creationId xmlns:a16="http://schemas.microsoft.com/office/drawing/2014/main" id="{92C6AFFE-0D62-5F97-5590-D6A375919B03}"/>
              </a:ext>
            </a:extLst>
          </p:cNvPr>
          <p:cNvSpPr txBox="1">
            <a:spLocks noChangeArrowheads="1"/>
          </p:cNvSpPr>
          <p:nvPr/>
        </p:nvSpPr>
        <p:spPr bwMode="auto">
          <a:xfrm>
            <a:off x="6538913" y="2959100"/>
            <a:ext cx="800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形質細胞</a:t>
            </a:r>
          </a:p>
        </p:txBody>
      </p:sp>
      <p:sp>
        <p:nvSpPr>
          <p:cNvPr id="1227861" name="テキスト ボックス 18">
            <a:extLst>
              <a:ext uri="{FF2B5EF4-FFF2-40B4-BE49-F238E27FC236}">
                <a16:creationId xmlns:a16="http://schemas.microsoft.com/office/drawing/2014/main" id="{64637D23-5D2F-2F6A-C0C8-1B9EA90B2A8E}"/>
              </a:ext>
            </a:extLst>
          </p:cNvPr>
          <p:cNvSpPr txBox="1">
            <a:spLocks noChangeArrowheads="1"/>
          </p:cNvSpPr>
          <p:nvPr/>
        </p:nvSpPr>
        <p:spPr bwMode="auto">
          <a:xfrm>
            <a:off x="6538913" y="3214688"/>
            <a:ext cx="11017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ja-JP" altLang="en-US" sz="1200">
                <a:solidFill>
                  <a:srgbClr val="000000"/>
                </a:solidFill>
                <a:latin typeface="ＭＳ Ｐゴシック" panose="020B0600070205080204" pitchFamily="50" charset="-128"/>
              </a:rPr>
              <a:t>メモリー</a:t>
            </a:r>
            <a:r>
              <a:rPr lang="en-US" altLang="ja-JP" sz="1200">
                <a:solidFill>
                  <a:srgbClr val="000000"/>
                </a:solidFill>
                <a:latin typeface="ＭＳ Ｐゴシック" panose="020B0600070205080204" pitchFamily="50" charset="-128"/>
              </a:rPr>
              <a:t>B</a:t>
            </a:r>
            <a:r>
              <a:rPr lang="ja-JP" altLang="en-US" sz="1200">
                <a:solidFill>
                  <a:srgbClr val="000000"/>
                </a:solidFill>
                <a:latin typeface="ＭＳ Ｐゴシック" panose="020B0600070205080204" pitchFamily="50" charset="-128"/>
              </a:rPr>
              <a:t>細胞</a:t>
            </a:r>
          </a:p>
        </p:txBody>
      </p:sp>
      <p:sp>
        <p:nvSpPr>
          <p:cNvPr id="1227862" name="Rectangle 279">
            <a:extLst>
              <a:ext uri="{FF2B5EF4-FFF2-40B4-BE49-F238E27FC236}">
                <a16:creationId xmlns:a16="http://schemas.microsoft.com/office/drawing/2014/main" id="{22CD5D71-72A5-E72E-73C3-18FF7EC67AF8}"/>
              </a:ext>
            </a:extLst>
          </p:cNvPr>
          <p:cNvSpPr>
            <a:spLocks noGrp="1" noChangeArrowheads="1"/>
          </p:cNvSpPr>
          <p:nvPr>
            <p:ph type="body" idx="4294967295"/>
          </p:nvPr>
        </p:nvSpPr>
        <p:spPr>
          <a:xfrm>
            <a:off x="114300" y="1255713"/>
            <a:ext cx="8572500" cy="4870450"/>
          </a:xfrm>
        </p:spPr>
        <p:txBody>
          <a:bodyPr/>
          <a:lstStyle/>
          <a:p>
            <a:pPr>
              <a:buFontTx/>
              <a:buNone/>
            </a:pPr>
            <a:r>
              <a:rPr lang="ja-JP" altLang="en-US" sz="2400" dirty="0">
                <a:ea typeface="ＭＳ Ｐゴシック" panose="020B0600070205080204" pitchFamily="50" charset="-128"/>
              </a:rPr>
              <a:t>樹状細胞の分布は</a:t>
            </a:r>
          </a:p>
          <a:p>
            <a:pPr>
              <a:buFontTx/>
              <a:buNone/>
            </a:pPr>
            <a:r>
              <a:rPr lang="ja-JP" altLang="en-US" sz="2400" dirty="0">
                <a:ea typeface="ＭＳ Ｐゴシック" panose="020B0600070205080204" pitchFamily="50" charset="-128"/>
              </a:rPr>
              <a:t>皮内≫筋肉＞皮下</a:t>
            </a:r>
          </a:p>
          <a:p>
            <a:pPr>
              <a:buFontTx/>
              <a:buNone/>
            </a:pPr>
            <a:endParaRPr lang="ja-JP" altLang="en-US" sz="2400" dirty="0">
              <a:ea typeface="ＭＳ Ｐゴシック" panose="020B0600070205080204" pitchFamily="50" charset="-128"/>
            </a:endParaRPr>
          </a:p>
          <a:p>
            <a:pPr>
              <a:buFontTx/>
              <a:buNone/>
            </a:pPr>
            <a:r>
              <a:rPr lang="ja-JP" altLang="en-US" sz="2400" dirty="0">
                <a:ea typeface="ＭＳ Ｐゴシック" panose="020B0600070205080204" pitchFamily="50" charset="-128"/>
              </a:rPr>
              <a:t>ワクチンの効果も</a:t>
            </a:r>
          </a:p>
          <a:p>
            <a:pPr>
              <a:buFontTx/>
              <a:buNone/>
            </a:pPr>
            <a:r>
              <a:rPr lang="ja-JP" altLang="en-US" sz="2400" dirty="0">
                <a:ea typeface="ＭＳ Ｐゴシック" panose="020B0600070205080204" pitchFamily="50" charset="-128"/>
              </a:rPr>
              <a:t>皮内≫筋肉＞皮下</a:t>
            </a:r>
          </a:p>
          <a:p>
            <a:pPr>
              <a:buFontTx/>
              <a:buNone/>
            </a:pPr>
            <a:endParaRPr lang="ja-JP" altLang="en-US" sz="2400" dirty="0">
              <a:ea typeface="ＭＳ Ｐゴシック" panose="020B0600070205080204" pitchFamily="50" charset="-128"/>
            </a:endParaRPr>
          </a:p>
          <a:p>
            <a:pPr>
              <a:buFontTx/>
              <a:buNone/>
            </a:pPr>
            <a:r>
              <a:rPr lang="ja-JP" altLang="en-US" sz="2400" dirty="0">
                <a:ea typeface="ＭＳ Ｐゴシック" panose="020B0600070205080204" pitchFamily="50" charset="-128"/>
              </a:rPr>
              <a:t>皮内だと筋肉・皮下の1/5の量で同等</a:t>
            </a:r>
          </a:p>
          <a:p>
            <a:pPr>
              <a:buFontTx/>
              <a:buNone/>
            </a:pPr>
            <a:r>
              <a:rPr lang="ja-JP" altLang="en-US" sz="2400" dirty="0">
                <a:ea typeface="ＭＳ Ｐゴシック" panose="020B0600070205080204" pitchFamily="50" charset="-128"/>
              </a:rPr>
              <a:t>の効果が得られる。ただし痛く、痕が</a:t>
            </a:r>
          </a:p>
          <a:p>
            <a:pPr>
              <a:buFontTx/>
              <a:buNone/>
            </a:pPr>
            <a:r>
              <a:rPr lang="ja-JP" altLang="en-US" sz="2400" dirty="0">
                <a:ea typeface="ＭＳ Ｐゴシック" panose="020B0600070205080204" pitchFamily="50" charset="-128"/>
              </a:rPr>
              <a:t>残りやすい。</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5" name="スライド番号プレースホルダ 3">
            <a:extLst>
              <a:ext uri="{FF2B5EF4-FFF2-40B4-BE49-F238E27FC236}">
                <a16:creationId xmlns:a16="http://schemas.microsoft.com/office/drawing/2014/main" id="{194D0C3C-DC30-9245-FAA3-5FCE31655EDD}"/>
              </a:ext>
            </a:extLst>
          </p:cNvPr>
          <p:cNvSpPr txBox="1">
            <a:spLocks noGrp="1"/>
          </p:cNvSpPr>
          <p:nvPr/>
        </p:nvSpPr>
        <p:spPr bwMode="auto">
          <a:xfrm>
            <a:off x="0" y="6372225"/>
            <a:ext cx="6381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fld id="{91D7EC1B-B357-44B3-BD14-C3912D5BD895}" type="slidenum">
              <a:rPr lang="en-US" altLang="ja-JP" sz="1000">
                <a:solidFill>
                  <a:srgbClr val="000000"/>
                </a:solidFill>
              </a:rPr>
              <a:pPr defTabSz="914400"/>
              <a:t>13</a:t>
            </a:fld>
            <a:endParaRPr lang="en-US" altLang="ja-JP" sz="1000">
              <a:solidFill>
                <a:srgbClr val="000000"/>
              </a:solidFill>
            </a:endParaRPr>
          </a:p>
        </p:txBody>
      </p:sp>
      <p:sp>
        <p:nvSpPr>
          <p:cNvPr id="1229826" name="正方形/長方形 8">
            <a:extLst>
              <a:ext uri="{FF2B5EF4-FFF2-40B4-BE49-F238E27FC236}">
                <a16:creationId xmlns:a16="http://schemas.microsoft.com/office/drawing/2014/main" id="{C6AFBF21-438B-4BBC-FDDD-43E09E497FEC}"/>
              </a:ext>
            </a:extLst>
          </p:cNvPr>
          <p:cNvSpPr>
            <a:spLocks noChangeArrowheads="1"/>
          </p:cNvSpPr>
          <p:nvPr/>
        </p:nvSpPr>
        <p:spPr bwMode="auto">
          <a:xfrm>
            <a:off x="2728913" y="3498850"/>
            <a:ext cx="5608637" cy="3114675"/>
          </a:xfrm>
          <a:prstGeom prst="rect">
            <a:avLst/>
          </a:prstGeom>
          <a:noFill/>
          <a:ln w="317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a:solidFill>
                <a:srgbClr val="FFFFFF"/>
              </a:solidFill>
            </a:endParaRPr>
          </a:p>
        </p:txBody>
      </p:sp>
      <p:sp>
        <p:nvSpPr>
          <p:cNvPr id="10" name="正方形/長方形 9">
            <a:extLst>
              <a:ext uri="{FF2B5EF4-FFF2-40B4-BE49-F238E27FC236}">
                <a16:creationId xmlns:a16="http://schemas.microsoft.com/office/drawing/2014/main" id="{317CAB37-1E30-7CDE-D095-04765D5E121D}"/>
              </a:ext>
            </a:extLst>
          </p:cNvPr>
          <p:cNvSpPr/>
          <p:nvPr/>
        </p:nvSpPr>
        <p:spPr>
          <a:xfrm>
            <a:off x="7466013" y="3806825"/>
            <a:ext cx="804862"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1" name="正方形/長方形 10">
            <a:extLst>
              <a:ext uri="{FF2B5EF4-FFF2-40B4-BE49-F238E27FC236}">
                <a16:creationId xmlns:a16="http://schemas.microsoft.com/office/drawing/2014/main" id="{26DCD13E-E80E-A1D9-14F4-D0EEAB7A6E77}"/>
              </a:ext>
            </a:extLst>
          </p:cNvPr>
          <p:cNvSpPr/>
          <p:nvPr/>
        </p:nvSpPr>
        <p:spPr>
          <a:xfrm>
            <a:off x="6149975" y="3806825"/>
            <a:ext cx="1243013"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 name="正方形/長方形 11">
            <a:extLst>
              <a:ext uri="{FF2B5EF4-FFF2-40B4-BE49-F238E27FC236}">
                <a16:creationId xmlns:a16="http://schemas.microsoft.com/office/drawing/2014/main" id="{94B59539-596C-CE59-5F90-835B3E140A27}"/>
              </a:ext>
            </a:extLst>
          </p:cNvPr>
          <p:cNvSpPr/>
          <p:nvPr/>
        </p:nvSpPr>
        <p:spPr>
          <a:xfrm>
            <a:off x="2792413" y="3883025"/>
            <a:ext cx="3276600" cy="2754313"/>
          </a:xfrm>
          <a:prstGeom prst="rect">
            <a:avLst/>
          </a:prstGeom>
          <a:gradFill>
            <a:gsLst>
              <a:gs pos="0">
                <a:schemeClr val="bg1"/>
              </a:gs>
              <a:gs pos="100000">
                <a:srgbClr val="B3E6FF">
                  <a:shade val="100000"/>
                  <a:satMod val="115000"/>
                </a:srgbClr>
              </a:gs>
            </a:gsLst>
            <a:lin ang="18900000" scaled="1"/>
          </a:gra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 name="円/楕円 13">
            <a:extLst>
              <a:ext uri="{FF2B5EF4-FFF2-40B4-BE49-F238E27FC236}">
                <a16:creationId xmlns:a16="http://schemas.microsoft.com/office/drawing/2014/main" id="{36522330-CBFD-6DF9-CFAD-32B010932A6F}"/>
              </a:ext>
            </a:extLst>
          </p:cNvPr>
          <p:cNvSpPr/>
          <p:nvPr/>
        </p:nvSpPr>
        <p:spPr bwMode="auto">
          <a:xfrm>
            <a:off x="4060825" y="4043363"/>
            <a:ext cx="1649413" cy="1268412"/>
          </a:xfrm>
          <a:prstGeom prst="ellipse">
            <a:avLst/>
          </a:prstGeom>
          <a:solidFill>
            <a:schemeClr val="bg1"/>
          </a:solidFill>
          <a:ln w="38100">
            <a:solidFill>
              <a:srgbClr val="27B4C7"/>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 name="円/楕円 14">
            <a:extLst>
              <a:ext uri="{FF2B5EF4-FFF2-40B4-BE49-F238E27FC236}">
                <a16:creationId xmlns:a16="http://schemas.microsoft.com/office/drawing/2014/main" id="{66E5E751-898B-441C-0967-E4A2AF55716B}"/>
              </a:ext>
            </a:extLst>
          </p:cNvPr>
          <p:cNvSpPr/>
          <p:nvPr/>
        </p:nvSpPr>
        <p:spPr bwMode="auto">
          <a:xfrm>
            <a:off x="4437404" y="4257923"/>
            <a:ext cx="1146114" cy="966083"/>
          </a:xfrm>
          <a:prstGeom prst="ellipse">
            <a:avLst/>
          </a:prstGeom>
          <a:gradFill flip="none" rotWithShape="1">
            <a:gsLst>
              <a:gs pos="0">
                <a:schemeClr val="bg1"/>
              </a:gs>
              <a:gs pos="100000">
                <a:srgbClr val="FFCC99"/>
              </a:gs>
            </a:gsLst>
            <a:path path="circle">
              <a:fillToRect l="50000" t="50000" r="50000" b="50000"/>
            </a:path>
            <a:tileRect/>
          </a:gradFill>
          <a:ln w="19050">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229834" name="タイトル 1">
            <a:extLst>
              <a:ext uri="{FF2B5EF4-FFF2-40B4-BE49-F238E27FC236}">
                <a16:creationId xmlns:a16="http://schemas.microsoft.com/office/drawing/2014/main" id="{2C2A9837-736E-E8DC-A811-92C82DB11668}"/>
              </a:ext>
            </a:extLst>
          </p:cNvPr>
          <p:cNvSpPr>
            <a:spLocks noGrp="1"/>
          </p:cNvSpPr>
          <p:nvPr>
            <p:ph type="title" idx="4294967295"/>
          </p:nvPr>
        </p:nvSpPr>
        <p:spPr>
          <a:xfrm>
            <a:off x="1371600" y="0"/>
            <a:ext cx="7772400" cy="974725"/>
          </a:xfrm>
        </p:spPr>
        <p:txBody>
          <a:bodyPr/>
          <a:lstStyle/>
          <a:p>
            <a:r>
              <a:rPr lang="en-US" altLang="ja-JP" dirty="0">
                <a:ea typeface="ＭＳ Ｐゴシック" panose="020B0600070205080204" pitchFamily="50" charset="-128"/>
              </a:rPr>
              <a:t>PPV</a:t>
            </a:r>
            <a:r>
              <a:rPr lang="ja-JP" altLang="en-US" dirty="0">
                <a:ea typeface="ＭＳ Ｐゴシック" panose="020B0600070205080204" pitchFamily="50" charset="-128"/>
              </a:rPr>
              <a:t>と</a:t>
            </a:r>
            <a:r>
              <a:rPr lang="en-US" altLang="ja-JP" dirty="0">
                <a:ea typeface="ＭＳ Ｐゴシック" panose="020B0600070205080204" pitchFamily="50" charset="-128"/>
              </a:rPr>
              <a:t>PCV</a:t>
            </a:r>
            <a:r>
              <a:rPr lang="ja-JP" altLang="en-US" dirty="0">
                <a:ea typeface="ＭＳ Ｐゴシック" panose="020B0600070205080204" pitchFamily="50" charset="-128"/>
              </a:rPr>
              <a:t>の経路比較</a:t>
            </a:r>
          </a:p>
        </p:txBody>
      </p:sp>
      <p:sp>
        <p:nvSpPr>
          <p:cNvPr id="1229835" name="テキスト ボックス 17">
            <a:extLst>
              <a:ext uri="{FF2B5EF4-FFF2-40B4-BE49-F238E27FC236}">
                <a16:creationId xmlns:a16="http://schemas.microsoft.com/office/drawing/2014/main" id="{0CBDD66A-E386-88B4-7AAB-A0AA2BF4A545}"/>
              </a:ext>
            </a:extLst>
          </p:cNvPr>
          <p:cNvSpPr txBox="1">
            <a:spLocks noChangeArrowheads="1"/>
          </p:cNvSpPr>
          <p:nvPr/>
        </p:nvSpPr>
        <p:spPr bwMode="auto">
          <a:xfrm>
            <a:off x="1371600" y="6629400"/>
            <a:ext cx="77724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8600" indent="-2286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defTabSz="914400"/>
            <a:r>
              <a:rPr kumimoji="0" lang="en-US" altLang="ja-JP" sz="800">
                <a:solidFill>
                  <a:srgbClr val="000000"/>
                </a:solidFill>
              </a:rPr>
              <a:t>Siegrist,</a:t>
            </a:r>
            <a:r>
              <a:rPr kumimoji="0" lang="ja-JP" altLang="en-US" sz="800">
                <a:solidFill>
                  <a:srgbClr val="000000"/>
                </a:solidFill>
              </a:rPr>
              <a:t> </a:t>
            </a:r>
            <a:r>
              <a:rPr kumimoji="0" lang="en-US" altLang="ja-JP" sz="800">
                <a:solidFill>
                  <a:srgbClr val="000000"/>
                </a:solidFill>
              </a:rPr>
              <a:t>C. A. </a:t>
            </a:r>
            <a:r>
              <a:rPr kumimoji="0" lang="ja-JP" altLang="en-US" sz="800">
                <a:solidFill>
                  <a:srgbClr val="000000"/>
                </a:solidFill>
              </a:rPr>
              <a:t>“</a:t>
            </a:r>
            <a:r>
              <a:rPr kumimoji="0" lang="en-US" altLang="ja-JP" sz="800">
                <a:solidFill>
                  <a:srgbClr val="000000"/>
                </a:solidFill>
              </a:rPr>
              <a:t>Vaccine Immunology </a:t>
            </a:r>
            <a:r>
              <a:rPr kumimoji="0" lang="ja-JP" altLang="en-US" sz="800">
                <a:solidFill>
                  <a:srgbClr val="000000"/>
                </a:solidFill>
              </a:rPr>
              <a:t>” </a:t>
            </a:r>
            <a:r>
              <a:rPr kumimoji="0" lang="en-US" altLang="ja-JP" sz="800">
                <a:solidFill>
                  <a:srgbClr val="000000"/>
                </a:solidFill>
              </a:rPr>
              <a:t>Vaccines Plotkin, S. A. and Orenstein,  W. A. eds. 6</a:t>
            </a:r>
            <a:r>
              <a:rPr kumimoji="0" lang="en-US" altLang="ja-JP" sz="800" baseline="30000">
                <a:solidFill>
                  <a:srgbClr val="000000"/>
                </a:solidFill>
              </a:rPr>
              <a:t>th </a:t>
            </a:r>
            <a:r>
              <a:rPr kumimoji="0" lang="en-US" altLang="ja-JP" sz="800">
                <a:solidFill>
                  <a:srgbClr val="000000"/>
                </a:solidFill>
              </a:rPr>
              <a:t>ed. Elsevier</a:t>
            </a:r>
            <a:r>
              <a:rPr kumimoji="0" lang="ja-JP" altLang="en-US" sz="800">
                <a:solidFill>
                  <a:srgbClr val="000000"/>
                </a:solidFill>
              </a:rPr>
              <a:t>：</a:t>
            </a:r>
            <a:r>
              <a:rPr kumimoji="0" lang="en-US" altLang="ja-JP" sz="800">
                <a:solidFill>
                  <a:srgbClr val="000000"/>
                </a:solidFill>
              </a:rPr>
              <a:t>14, 2012</a:t>
            </a:r>
          </a:p>
        </p:txBody>
      </p:sp>
      <p:sp>
        <p:nvSpPr>
          <p:cNvPr id="1229836" name="テキスト ボックス 28">
            <a:extLst>
              <a:ext uri="{FF2B5EF4-FFF2-40B4-BE49-F238E27FC236}">
                <a16:creationId xmlns:a16="http://schemas.microsoft.com/office/drawing/2014/main" id="{FDD5BCAF-C185-A17C-8963-DAAC1B7A3B07}"/>
              </a:ext>
            </a:extLst>
          </p:cNvPr>
          <p:cNvSpPr txBox="1">
            <a:spLocks noChangeArrowheads="1"/>
          </p:cNvSpPr>
          <p:nvPr/>
        </p:nvSpPr>
        <p:spPr bwMode="auto">
          <a:xfrm>
            <a:off x="2768600" y="6226175"/>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1400" b="1">
                <a:solidFill>
                  <a:srgbClr val="000000"/>
                </a:solidFill>
                <a:latin typeface="ＭＳ Ｐゴシック" panose="020B0600070205080204" pitchFamily="50" charset="-128"/>
              </a:rPr>
              <a:t>（</a:t>
            </a:r>
            <a:r>
              <a:rPr kumimoji="0" lang="zh-TW" altLang="en-US" sz="1400" b="1">
                <a:solidFill>
                  <a:srgbClr val="000000"/>
                </a:solidFill>
                <a:latin typeface="ＭＳ Ｐゴシック" panose="020B0600070205080204" pitchFamily="50" charset="-128"/>
              </a:rPr>
              <a:t>濾胞</a:t>
            </a:r>
            <a:r>
              <a:rPr lang="ja-JP" altLang="en-US" sz="1400" b="1">
                <a:solidFill>
                  <a:srgbClr val="000000"/>
                </a:solidFill>
                <a:latin typeface="ＭＳ Ｐゴシック" panose="020B0600070205080204" pitchFamily="50" charset="-128"/>
              </a:rPr>
              <a:t>外）</a:t>
            </a:r>
          </a:p>
        </p:txBody>
      </p:sp>
      <p:sp>
        <p:nvSpPr>
          <p:cNvPr id="1229837" name="テキスト ボックス 29">
            <a:extLst>
              <a:ext uri="{FF2B5EF4-FFF2-40B4-BE49-F238E27FC236}">
                <a16:creationId xmlns:a16="http://schemas.microsoft.com/office/drawing/2014/main" id="{9705B965-ABDD-3C55-7959-FF6FF7B45EC6}"/>
              </a:ext>
            </a:extLst>
          </p:cNvPr>
          <p:cNvSpPr txBox="1">
            <a:spLocks noChangeArrowheads="1"/>
          </p:cNvSpPr>
          <p:nvPr/>
        </p:nvSpPr>
        <p:spPr bwMode="auto">
          <a:xfrm>
            <a:off x="5138738" y="3821113"/>
            <a:ext cx="914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1400" b="1">
                <a:solidFill>
                  <a:srgbClr val="000000"/>
                </a:solidFill>
                <a:latin typeface="ＭＳ Ｐゴシック" panose="020B0600070205080204" pitchFamily="50" charset="-128"/>
              </a:rPr>
              <a:t>（胚中心</a:t>
            </a:r>
            <a:r>
              <a:rPr lang="ja-JP" altLang="en-US" sz="1400" b="1">
                <a:solidFill>
                  <a:srgbClr val="000000"/>
                </a:solidFill>
                <a:latin typeface="ＭＳ Ｐゴシック" panose="020B0600070205080204" pitchFamily="50" charset="-128"/>
              </a:rPr>
              <a:t>）</a:t>
            </a:r>
          </a:p>
        </p:txBody>
      </p:sp>
      <p:sp>
        <p:nvSpPr>
          <p:cNvPr id="1229838" name="正方形/長方形 34">
            <a:extLst>
              <a:ext uri="{FF2B5EF4-FFF2-40B4-BE49-F238E27FC236}">
                <a16:creationId xmlns:a16="http://schemas.microsoft.com/office/drawing/2014/main" id="{D97DFBD8-6BA8-13D8-43E4-F141F9795605}"/>
              </a:ext>
            </a:extLst>
          </p:cNvPr>
          <p:cNvSpPr>
            <a:spLocks noChangeArrowheads="1"/>
          </p:cNvSpPr>
          <p:nvPr/>
        </p:nvSpPr>
        <p:spPr bwMode="auto">
          <a:xfrm>
            <a:off x="233363" y="3792538"/>
            <a:ext cx="2617787"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ja-JP" altLang="en-US" sz="2000" dirty="0">
                <a:solidFill>
                  <a:srgbClr val="000000"/>
                </a:solidFill>
              </a:rPr>
              <a:t>濾胞外</a:t>
            </a:r>
            <a:r>
              <a:rPr kumimoji="0" lang="en-US" altLang="ja-JP" sz="2000" dirty="0">
                <a:solidFill>
                  <a:srgbClr val="000000"/>
                </a:solidFill>
              </a:rPr>
              <a:t>B</a:t>
            </a:r>
            <a:r>
              <a:rPr kumimoji="0" lang="ja-JP" altLang="en-US" sz="2000" dirty="0">
                <a:solidFill>
                  <a:srgbClr val="000000"/>
                </a:solidFill>
              </a:rPr>
              <a:t>細胞が分化→弱い抗体</a:t>
            </a:r>
          </a:p>
          <a:p>
            <a:pPr defTabSz="914400"/>
            <a:endParaRPr kumimoji="0" lang="ja-JP" altLang="en-US" sz="2000" dirty="0">
              <a:solidFill>
                <a:srgbClr val="000000"/>
              </a:solidFill>
            </a:endParaRPr>
          </a:p>
          <a:p>
            <a:pPr defTabSz="914400"/>
            <a:r>
              <a:rPr kumimoji="0" lang="ja-JP" altLang="en-US" sz="2000" dirty="0">
                <a:solidFill>
                  <a:srgbClr val="000000"/>
                </a:solidFill>
              </a:rPr>
              <a:t>【</a:t>
            </a:r>
            <a:r>
              <a:rPr kumimoji="0" lang="en-US" altLang="ja-JP" sz="2000" dirty="0">
                <a:solidFill>
                  <a:srgbClr val="000000"/>
                </a:solidFill>
              </a:rPr>
              <a:t>T</a:t>
            </a:r>
            <a:r>
              <a:rPr kumimoji="0" lang="ja-JP" altLang="en-US" sz="2000" dirty="0">
                <a:solidFill>
                  <a:srgbClr val="000000"/>
                </a:solidFill>
              </a:rPr>
              <a:t>細胞依存性免疫】</a:t>
            </a:r>
          </a:p>
          <a:p>
            <a:pPr defTabSz="914400"/>
            <a:r>
              <a:rPr kumimoji="0" lang="ja-JP" altLang="en-US" sz="2000" dirty="0">
                <a:solidFill>
                  <a:srgbClr val="000000"/>
                </a:solidFill>
              </a:rPr>
              <a:t>タンパク抗原→樹状細胞→</a:t>
            </a:r>
            <a:r>
              <a:rPr kumimoji="0" lang="en-US" altLang="ja-JP" sz="2000" dirty="0">
                <a:solidFill>
                  <a:srgbClr val="000000"/>
                </a:solidFill>
              </a:rPr>
              <a:t>Th</a:t>
            </a:r>
            <a:r>
              <a:rPr kumimoji="0" lang="ja-JP" altLang="en-US" sz="2000" dirty="0">
                <a:solidFill>
                  <a:srgbClr val="000000"/>
                </a:solidFill>
              </a:rPr>
              <a:t>→</a:t>
            </a:r>
            <a:r>
              <a:rPr kumimoji="0" lang="en-US" altLang="ja-JP" sz="2000" dirty="0">
                <a:solidFill>
                  <a:srgbClr val="000000"/>
                </a:solidFill>
              </a:rPr>
              <a:t>B</a:t>
            </a:r>
            <a:r>
              <a:rPr kumimoji="0" lang="ja-JP" altLang="en-US" sz="2000" dirty="0">
                <a:solidFill>
                  <a:srgbClr val="000000"/>
                </a:solidFill>
              </a:rPr>
              <a:t>細胞が胚中心に移動→成熟→大量の抗体→メモリー細胞</a:t>
            </a:r>
            <a:endParaRPr kumimoji="0" lang="en-US" altLang="ja-JP"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a:p>
            <a:pPr defTabSz="914400"/>
            <a:endParaRPr kumimoji="0" lang="ja-JP" altLang="en-US" sz="2000" dirty="0">
              <a:solidFill>
                <a:srgbClr val="000000"/>
              </a:solidFill>
            </a:endParaRPr>
          </a:p>
        </p:txBody>
      </p:sp>
      <p:sp>
        <p:nvSpPr>
          <p:cNvPr id="1229839" name="テキスト ボックス 35">
            <a:extLst>
              <a:ext uri="{FF2B5EF4-FFF2-40B4-BE49-F238E27FC236}">
                <a16:creationId xmlns:a16="http://schemas.microsoft.com/office/drawing/2014/main" id="{039BA0E8-9C44-9F42-A240-884346AEDD00}"/>
              </a:ext>
            </a:extLst>
          </p:cNvPr>
          <p:cNvSpPr txBox="1">
            <a:spLocks noChangeArrowheads="1"/>
          </p:cNvSpPr>
          <p:nvPr/>
        </p:nvSpPr>
        <p:spPr bwMode="auto">
          <a:xfrm>
            <a:off x="2843213" y="3505200"/>
            <a:ext cx="3195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脾臓</a:t>
            </a:r>
            <a:r>
              <a:rPr lang="en-US" altLang="ja-JP" sz="1400" b="1">
                <a:solidFill>
                  <a:srgbClr val="000000"/>
                </a:solidFill>
              </a:rPr>
              <a:t>/</a:t>
            </a:r>
            <a:r>
              <a:rPr lang="ja-JP" altLang="en-US" sz="1400" b="1">
                <a:solidFill>
                  <a:srgbClr val="000000"/>
                </a:solidFill>
              </a:rPr>
              <a:t>リンパ節</a:t>
            </a:r>
          </a:p>
        </p:txBody>
      </p:sp>
      <p:sp>
        <p:nvSpPr>
          <p:cNvPr id="1229840" name="テキスト ボックス 36">
            <a:extLst>
              <a:ext uri="{FF2B5EF4-FFF2-40B4-BE49-F238E27FC236}">
                <a16:creationId xmlns:a16="http://schemas.microsoft.com/office/drawing/2014/main" id="{9472330D-C673-B578-5BCB-7222E589E242}"/>
              </a:ext>
            </a:extLst>
          </p:cNvPr>
          <p:cNvSpPr txBox="1">
            <a:spLocks noChangeArrowheads="1"/>
          </p:cNvSpPr>
          <p:nvPr/>
        </p:nvSpPr>
        <p:spPr bwMode="auto">
          <a:xfrm>
            <a:off x="6475413" y="3505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血液</a:t>
            </a:r>
          </a:p>
        </p:txBody>
      </p:sp>
      <p:sp>
        <p:nvSpPr>
          <p:cNvPr id="1229841" name="テキスト ボックス 37">
            <a:extLst>
              <a:ext uri="{FF2B5EF4-FFF2-40B4-BE49-F238E27FC236}">
                <a16:creationId xmlns:a16="http://schemas.microsoft.com/office/drawing/2014/main" id="{143AB298-D76E-CF98-EE7C-401EBE51B126}"/>
              </a:ext>
            </a:extLst>
          </p:cNvPr>
          <p:cNvSpPr txBox="1">
            <a:spLocks noChangeArrowheads="1"/>
          </p:cNvSpPr>
          <p:nvPr/>
        </p:nvSpPr>
        <p:spPr bwMode="auto">
          <a:xfrm>
            <a:off x="7556500" y="3505200"/>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r>
              <a:rPr lang="ja-JP" altLang="en-US" sz="1400" b="1">
                <a:solidFill>
                  <a:srgbClr val="000000"/>
                </a:solidFill>
              </a:rPr>
              <a:t>骨髄</a:t>
            </a:r>
          </a:p>
        </p:txBody>
      </p:sp>
      <p:sp>
        <p:nvSpPr>
          <p:cNvPr id="1229842" name="Freeform 64">
            <a:extLst>
              <a:ext uri="{FF2B5EF4-FFF2-40B4-BE49-F238E27FC236}">
                <a16:creationId xmlns:a16="http://schemas.microsoft.com/office/drawing/2014/main" id="{BD12C979-1589-D791-614C-989E5BD83589}"/>
              </a:ext>
            </a:extLst>
          </p:cNvPr>
          <p:cNvSpPr>
            <a:spLocks/>
          </p:cNvSpPr>
          <p:nvPr/>
        </p:nvSpPr>
        <p:spPr bwMode="auto">
          <a:xfrm>
            <a:off x="2940050" y="3903663"/>
            <a:ext cx="836613" cy="1017587"/>
          </a:xfrm>
          <a:custGeom>
            <a:avLst/>
            <a:gdLst>
              <a:gd name="T0" fmla="*/ 2147483647 w 246"/>
              <a:gd name="T1" fmla="*/ 2147483647 h 232"/>
              <a:gd name="T2" fmla="*/ 2147483647 w 246"/>
              <a:gd name="T3" fmla="*/ 2147483647 h 232"/>
              <a:gd name="T4" fmla="*/ 2147483647 w 246"/>
              <a:gd name="T5" fmla="*/ 2147483647 h 232"/>
              <a:gd name="T6" fmla="*/ 2147483647 w 246"/>
              <a:gd name="T7" fmla="*/ 2147483647 h 232"/>
              <a:gd name="T8" fmla="*/ 2147483647 w 246"/>
              <a:gd name="T9" fmla="*/ 2147483647 h 232"/>
              <a:gd name="T10" fmla="*/ 2147483647 w 246"/>
              <a:gd name="T11" fmla="*/ 2147483647 h 232"/>
              <a:gd name="T12" fmla="*/ 2147483647 w 246"/>
              <a:gd name="T13" fmla="*/ 2147483647 h 232"/>
              <a:gd name="T14" fmla="*/ 2147483647 w 246"/>
              <a:gd name="T15" fmla="*/ 2147483647 h 232"/>
              <a:gd name="T16" fmla="*/ 2147483647 w 246"/>
              <a:gd name="T17" fmla="*/ 2147483647 h 232"/>
              <a:gd name="T18" fmla="*/ 2147483647 w 246"/>
              <a:gd name="T19" fmla="*/ 2147483647 h 232"/>
              <a:gd name="T20" fmla="*/ 2147483647 w 246"/>
              <a:gd name="T21" fmla="*/ 2147483647 h 232"/>
              <a:gd name="T22" fmla="*/ 2147483647 w 246"/>
              <a:gd name="T23" fmla="*/ 2147483647 h 232"/>
              <a:gd name="T24" fmla="*/ 2147483647 w 246"/>
              <a:gd name="T25" fmla="*/ 2147483647 h 232"/>
              <a:gd name="T26" fmla="*/ 2147483647 w 246"/>
              <a:gd name="T27" fmla="*/ 2147483647 h 232"/>
              <a:gd name="T28" fmla="*/ 2147483647 w 246"/>
              <a:gd name="T29" fmla="*/ 2147483647 h 232"/>
              <a:gd name="T30" fmla="*/ 2147483647 w 246"/>
              <a:gd name="T31" fmla="*/ 2147483647 h 232"/>
              <a:gd name="T32" fmla="*/ 2147483647 w 246"/>
              <a:gd name="T33" fmla="*/ 2147483647 h 232"/>
              <a:gd name="T34" fmla="*/ 2147483647 w 246"/>
              <a:gd name="T35" fmla="*/ 2147483647 h 232"/>
              <a:gd name="T36" fmla="*/ 2147483647 w 246"/>
              <a:gd name="T37" fmla="*/ 2147483647 h 232"/>
              <a:gd name="T38" fmla="*/ 2147483647 w 246"/>
              <a:gd name="T39" fmla="*/ 2147483647 h 232"/>
              <a:gd name="T40" fmla="*/ 2147483647 w 246"/>
              <a:gd name="T41" fmla="*/ 2147483647 h 232"/>
              <a:gd name="T42" fmla="*/ 2147483647 w 246"/>
              <a:gd name="T43" fmla="*/ 2147483647 h 232"/>
              <a:gd name="T44" fmla="*/ 2147483647 w 246"/>
              <a:gd name="T45" fmla="*/ 2147483647 h 232"/>
              <a:gd name="T46" fmla="*/ 2147483647 w 246"/>
              <a:gd name="T47" fmla="*/ 2147483647 h 232"/>
              <a:gd name="T48" fmla="*/ 2147483647 w 246"/>
              <a:gd name="T49" fmla="*/ 2147483647 h 232"/>
              <a:gd name="T50" fmla="*/ 2147483647 w 246"/>
              <a:gd name="T51" fmla="*/ 2147483647 h 232"/>
              <a:gd name="T52" fmla="*/ 2147483647 w 246"/>
              <a:gd name="T53" fmla="*/ 2147483647 h 232"/>
              <a:gd name="T54" fmla="*/ 2147483647 w 246"/>
              <a:gd name="T55" fmla="*/ 2147483647 h 232"/>
              <a:gd name="T56" fmla="*/ 2147483647 w 246"/>
              <a:gd name="T57" fmla="*/ 2147483647 h 232"/>
              <a:gd name="T58" fmla="*/ 2147483647 w 246"/>
              <a:gd name="T59" fmla="*/ 2147483647 h 232"/>
              <a:gd name="T60" fmla="*/ 2147483647 w 246"/>
              <a:gd name="T61" fmla="*/ 2147483647 h 232"/>
              <a:gd name="T62" fmla="*/ 2147483647 w 246"/>
              <a:gd name="T63" fmla="*/ 2147483647 h 232"/>
              <a:gd name="T64" fmla="*/ 2147483647 w 246"/>
              <a:gd name="T65" fmla="*/ 2147483647 h 232"/>
              <a:gd name="T66" fmla="*/ 2147483647 w 246"/>
              <a:gd name="T67" fmla="*/ 2147483647 h 232"/>
              <a:gd name="T68" fmla="*/ 2147483647 w 246"/>
              <a:gd name="T69" fmla="*/ 2147483647 h 232"/>
              <a:gd name="T70" fmla="*/ 2147483647 w 246"/>
              <a:gd name="T71" fmla="*/ 2147483647 h 232"/>
              <a:gd name="T72" fmla="*/ 2147483647 w 246"/>
              <a:gd name="T73" fmla="*/ 2147483647 h 232"/>
              <a:gd name="T74" fmla="*/ 2147483647 w 246"/>
              <a:gd name="T75" fmla="*/ 2147483647 h 232"/>
              <a:gd name="T76" fmla="*/ 2147483647 w 246"/>
              <a:gd name="T77" fmla="*/ 2147483647 h 232"/>
              <a:gd name="T78" fmla="*/ 2147483647 w 246"/>
              <a:gd name="T79" fmla="*/ 2147483647 h 232"/>
              <a:gd name="T80" fmla="*/ 2147483647 w 246"/>
              <a:gd name="T81" fmla="*/ 2147483647 h 232"/>
              <a:gd name="T82" fmla="*/ 2147483647 w 246"/>
              <a:gd name="T83" fmla="*/ 2147483647 h 232"/>
              <a:gd name="T84" fmla="*/ 2147483647 w 246"/>
              <a:gd name="T85" fmla="*/ 2147483647 h 232"/>
              <a:gd name="T86" fmla="*/ 2147483647 w 246"/>
              <a:gd name="T87" fmla="*/ 2147483647 h 232"/>
              <a:gd name="T88" fmla="*/ 2147483647 w 246"/>
              <a:gd name="T89" fmla="*/ 2147483647 h 232"/>
              <a:gd name="T90" fmla="*/ 2147483647 w 246"/>
              <a:gd name="T91" fmla="*/ 2147483647 h 232"/>
              <a:gd name="T92" fmla="*/ 2147483647 w 246"/>
              <a:gd name="T93" fmla="*/ 2147483647 h 232"/>
              <a:gd name="T94" fmla="*/ 2147483647 w 246"/>
              <a:gd name="T95" fmla="*/ 2147483647 h 232"/>
              <a:gd name="T96" fmla="*/ 2147483647 w 246"/>
              <a:gd name="T97" fmla="*/ 2147483647 h 232"/>
              <a:gd name="T98" fmla="*/ 2147483647 w 246"/>
              <a:gd name="T99" fmla="*/ 2147483647 h 232"/>
              <a:gd name="T100" fmla="*/ 2147483647 w 246"/>
              <a:gd name="T101" fmla="*/ 2147483647 h 232"/>
              <a:gd name="T102" fmla="*/ 2147483647 w 246"/>
              <a:gd name="T103" fmla="*/ 2147483647 h 232"/>
              <a:gd name="T104" fmla="*/ 2147483647 w 246"/>
              <a:gd name="T105" fmla="*/ 2147483647 h 232"/>
              <a:gd name="T106" fmla="*/ 2147483647 w 246"/>
              <a:gd name="T107" fmla="*/ 2147483647 h 232"/>
              <a:gd name="T108" fmla="*/ 2147483647 w 246"/>
              <a:gd name="T109" fmla="*/ 2147483647 h 232"/>
              <a:gd name="T110" fmla="*/ 2147483647 w 246"/>
              <a:gd name="T111" fmla="*/ 2147483647 h 232"/>
              <a:gd name="T112" fmla="*/ 2147483647 w 246"/>
              <a:gd name="T113" fmla="*/ 2147483647 h 232"/>
              <a:gd name="T114" fmla="*/ 2147483647 w 246"/>
              <a:gd name="T115" fmla="*/ 2147483647 h 232"/>
              <a:gd name="T116" fmla="*/ 2147483647 w 246"/>
              <a:gd name="T117" fmla="*/ 2147483647 h 232"/>
              <a:gd name="T118" fmla="*/ 2147483647 w 246"/>
              <a:gd name="T119" fmla="*/ 2147483647 h 232"/>
              <a:gd name="T120" fmla="*/ 2147483647 w 246"/>
              <a:gd name="T121" fmla="*/ 2147483647 h 232"/>
              <a:gd name="T122" fmla="*/ 2147483647 w 246"/>
              <a:gd name="T123" fmla="*/ 2147483647 h 2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6"/>
              <a:gd name="T187" fmla="*/ 0 h 232"/>
              <a:gd name="T188" fmla="*/ 246 w 246"/>
              <a:gd name="T189" fmla="*/ 232 h 2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6" h="232">
                <a:moveTo>
                  <a:pt x="119" y="32"/>
                </a:moveTo>
                <a:cubicBezTo>
                  <a:pt x="118" y="39"/>
                  <a:pt x="120" y="50"/>
                  <a:pt x="120" y="55"/>
                </a:cubicBezTo>
                <a:cubicBezTo>
                  <a:pt x="120" y="61"/>
                  <a:pt x="119" y="70"/>
                  <a:pt x="117" y="70"/>
                </a:cubicBezTo>
                <a:cubicBezTo>
                  <a:pt x="114" y="70"/>
                  <a:pt x="114" y="66"/>
                  <a:pt x="110" y="65"/>
                </a:cubicBezTo>
                <a:cubicBezTo>
                  <a:pt x="107" y="65"/>
                  <a:pt x="102" y="66"/>
                  <a:pt x="102" y="70"/>
                </a:cubicBezTo>
                <a:cubicBezTo>
                  <a:pt x="103" y="75"/>
                  <a:pt x="106" y="84"/>
                  <a:pt x="102" y="86"/>
                </a:cubicBezTo>
                <a:cubicBezTo>
                  <a:pt x="98" y="88"/>
                  <a:pt x="92" y="91"/>
                  <a:pt x="86" y="91"/>
                </a:cubicBezTo>
                <a:cubicBezTo>
                  <a:pt x="79" y="91"/>
                  <a:pt x="76" y="89"/>
                  <a:pt x="73" y="85"/>
                </a:cubicBezTo>
                <a:cubicBezTo>
                  <a:pt x="70" y="82"/>
                  <a:pt x="67" y="77"/>
                  <a:pt x="61" y="77"/>
                </a:cubicBezTo>
                <a:cubicBezTo>
                  <a:pt x="56" y="78"/>
                  <a:pt x="51" y="84"/>
                  <a:pt x="52" y="86"/>
                </a:cubicBezTo>
                <a:cubicBezTo>
                  <a:pt x="54" y="89"/>
                  <a:pt x="60" y="92"/>
                  <a:pt x="69" y="94"/>
                </a:cubicBezTo>
                <a:cubicBezTo>
                  <a:pt x="78" y="96"/>
                  <a:pt x="87" y="98"/>
                  <a:pt x="95" y="99"/>
                </a:cubicBezTo>
                <a:cubicBezTo>
                  <a:pt x="103" y="100"/>
                  <a:pt x="117" y="104"/>
                  <a:pt x="113" y="111"/>
                </a:cubicBezTo>
                <a:cubicBezTo>
                  <a:pt x="110" y="118"/>
                  <a:pt x="106" y="118"/>
                  <a:pt x="96" y="113"/>
                </a:cubicBezTo>
                <a:cubicBezTo>
                  <a:pt x="86" y="108"/>
                  <a:pt x="80" y="104"/>
                  <a:pt x="71" y="103"/>
                </a:cubicBezTo>
                <a:cubicBezTo>
                  <a:pt x="63" y="102"/>
                  <a:pt x="51" y="104"/>
                  <a:pt x="47" y="101"/>
                </a:cubicBezTo>
                <a:cubicBezTo>
                  <a:pt x="42" y="98"/>
                  <a:pt x="30" y="87"/>
                  <a:pt x="19" y="89"/>
                </a:cubicBezTo>
                <a:cubicBezTo>
                  <a:pt x="7" y="90"/>
                  <a:pt x="0" y="93"/>
                  <a:pt x="3" y="96"/>
                </a:cubicBezTo>
                <a:cubicBezTo>
                  <a:pt x="7" y="99"/>
                  <a:pt x="18" y="99"/>
                  <a:pt x="23" y="101"/>
                </a:cubicBezTo>
                <a:cubicBezTo>
                  <a:pt x="29" y="104"/>
                  <a:pt x="35" y="105"/>
                  <a:pt x="34" y="112"/>
                </a:cubicBezTo>
                <a:cubicBezTo>
                  <a:pt x="34" y="119"/>
                  <a:pt x="32" y="128"/>
                  <a:pt x="36" y="128"/>
                </a:cubicBezTo>
                <a:cubicBezTo>
                  <a:pt x="40" y="128"/>
                  <a:pt x="46" y="125"/>
                  <a:pt x="53" y="125"/>
                </a:cubicBezTo>
                <a:cubicBezTo>
                  <a:pt x="60" y="125"/>
                  <a:pt x="73" y="130"/>
                  <a:pt x="72" y="137"/>
                </a:cubicBezTo>
                <a:cubicBezTo>
                  <a:pt x="71" y="143"/>
                  <a:pt x="65" y="149"/>
                  <a:pt x="74" y="152"/>
                </a:cubicBezTo>
                <a:cubicBezTo>
                  <a:pt x="82" y="155"/>
                  <a:pt x="91" y="155"/>
                  <a:pt x="100" y="151"/>
                </a:cubicBezTo>
                <a:cubicBezTo>
                  <a:pt x="110" y="147"/>
                  <a:pt x="117" y="162"/>
                  <a:pt x="119" y="167"/>
                </a:cubicBezTo>
                <a:cubicBezTo>
                  <a:pt x="122" y="172"/>
                  <a:pt x="126" y="186"/>
                  <a:pt x="126" y="198"/>
                </a:cubicBezTo>
                <a:cubicBezTo>
                  <a:pt x="126" y="211"/>
                  <a:pt x="127" y="228"/>
                  <a:pt x="132" y="230"/>
                </a:cubicBezTo>
                <a:cubicBezTo>
                  <a:pt x="137" y="232"/>
                  <a:pt x="142" y="224"/>
                  <a:pt x="142" y="209"/>
                </a:cubicBezTo>
                <a:cubicBezTo>
                  <a:pt x="142" y="194"/>
                  <a:pt x="143" y="184"/>
                  <a:pt x="142" y="170"/>
                </a:cubicBezTo>
                <a:cubicBezTo>
                  <a:pt x="142" y="157"/>
                  <a:pt x="139" y="152"/>
                  <a:pt x="142" y="150"/>
                </a:cubicBezTo>
                <a:cubicBezTo>
                  <a:pt x="145" y="148"/>
                  <a:pt x="150" y="150"/>
                  <a:pt x="155" y="153"/>
                </a:cubicBezTo>
                <a:cubicBezTo>
                  <a:pt x="159" y="156"/>
                  <a:pt x="170" y="159"/>
                  <a:pt x="167" y="150"/>
                </a:cubicBezTo>
                <a:cubicBezTo>
                  <a:pt x="164" y="142"/>
                  <a:pt x="158" y="130"/>
                  <a:pt x="164" y="131"/>
                </a:cubicBezTo>
                <a:cubicBezTo>
                  <a:pt x="170" y="131"/>
                  <a:pt x="186" y="135"/>
                  <a:pt x="195" y="149"/>
                </a:cubicBezTo>
                <a:cubicBezTo>
                  <a:pt x="203" y="163"/>
                  <a:pt x="216" y="181"/>
                  <a:pt x="223" y="184"/>
                </a:cubicBezTo>
                <a:cubicBezTo>
                  <a:pt x="230" y="187"/>
                  <a:pt x="235" y="187"/>
                  <a:pt x="230" y="176"/>
                </a:cubicBezTo>
                <a:cubicBezTo>
                  <a:pt x="225" y="164"/>
                  <a:pt x="218" y="156"/>
                  <a:pt x="215" y="150"/>
                </a:cubicBezTo>
                <a:cubicBezTo>
                  <a:pt x="211" y="144"/>
                  <a:pt x="196" y="134"/>
                  <a:pt x="192" y="131"/>
                </a:cubicBezTo>
                <a:cubicBezTo>
                  <a:pt x="188" y="129"/>
                  <a:pt x="184" y="120"/>
                  <a:pt x="191" y="118"/>
                </a:cubicBezTo>
                <a:cubicBezTo>
                  <a:pt x="198" y="115"/>
                  <a:pt x="208" y="116"/>
                  <a:pt x="219" y="116"/>
                </a:cubicBezTo>
                <a:cubicBezTo>
                  <a:pt x="229" y="116"/>
                  <a:pt x="233" y="115"/>
                  <a:pt x="236" y="114"/>
                </a:cubicBezTo>
                <a:cubicBezTo>
                  <a:pt x="239" y="114"/>
                  <a:pt x="246" y="111"/>
                  <a:pt x="234" y="109"/>
                </a:cubicBezTo>
                <a:cubicBezTo>
                  <a:pt x="222" y="107"/>
                  <a:pt x="210" y="107"/>
                  <a:pt x="202" y="108"/>
                </a:cubicBezTo>
                <a:cubicBezTo>
                  <a:pt x="193" y="108"/>
                  <a:pt x="182" y="112"/>
                  <a:pt x="180" y="109"/>
                </a:cubicBezTo>
                <a:cubicBezTo>
                  <a:pt x="177" y="106"/>
                  <a:pt x="180" y="103"/>
                  <a:pt x="187" y="96"/>
                </a:cubicBezTo>
                <a:cubicBezTo>
                  <a:pt x="194" y="88"/>
                  <a:pt x="199" y="84"/>
                  <a:pt x="197" y="82"/>
                </a:cubicBezTo>
                <a:cubicBezTo>
                  <a:pt x="196" y="79"/>
                  <a:pt x="175" y="80"/>
                  <a:pt x="167" y="81"/>
                </a:cubicBezTo>
                <a:cubicBezTo>
                  <a:pt x="159" y="81"/>
                  <a:pt x="154" y="81"/>
                  <a:pt x="151" y="80"/>
                </a:cubicBezTo>
                <a:cubicBezTo>
                  <a:pt x="147" y="78"/>
                  <a:pt x="145" y="76"/>
                  <a:pt x="147" y="74"/>
                </a:cubicBezTo>
                <a:cubicBezTo>
                  <a:pt x="150" y="72"/>
                  <a:pt x="155" y="66"/>
                  <a:pt x="156" y="63"/>
                </a:cubicBezTo>
                <a:cubicBezTo>
                  <a:pt x="158" y="60"/>
                  <a:pt x="163" y="57"/>
                  <a:pt x="168" y="55"/>
                </a:cubicBezTo>
                <a:cubicBezTo>
                  <a:pt x="173" y="53"/>
                  <a:pt x="177" y="51"/>
                  <a:pt x="180" y="50"/>
                </a:cubicBezTo>
                <a:cubicBezTo>
                  <a:pt x="183" y="49"/>
                  <a:pt x="186" y="46"/>
                  <a:pt x="180" y="45"/>
                </a:cubicBezTo>
                <a:cubicBezTo>
                  <a:pt x="174" y="45"/>
                  <a:pt x="173" y="47"/>
                  <a:pt x="164" y="49"/>
                </a:cubicBezTo>
                <a:cubicBezTo>
                  <a:pt x="156" y="50"/>
                  <a:pt x="149" y="51"/>
                  <a:pt x="146" y="55"/>
                </a:cubicBezTo>
                <a:cubicBezTo>
                  <a:pt x="143" y="59"/>
                  <a:pt x="141" y="68"/>
                  <a:pt x="140" y="72"/>
                </a:cubicBezTo>
                <a:cubicBezTo>
                  <a:pt x="139" y="76"/>
                  <a:pt x="131" y="80"/>
                  <a:pt x="128" y="74"/>
                </a:cubicBezTo>
                <a:cubicBezTo>
                  <a:pt x="125" y="67"/>
                  <a:pt x="125" y="63"/>
                  <a:pt x="127" y="50"/>
                </a:cubicBezTo>
                <a:cubicBezTo>
                  <a:pt x="128" y="36"/>
                  <a:pt x="131" y="20"/>
                  <a:pt x="131" y="14"/>
                </a:cubicBezTo>
                <a:cubicBezTo>
                  <a:pt x="132" y="8"/>
                  <a:pt x="131" y="0"/>
                  <a:pt x="126" y="4"/>
                </a:cubicBezTo>
                <a:cubicBezTo>
                  <a:pt x="122" y="9"/>
                  <a:pt x="120" y="15"/>
                  <a:pt x="119" y="32"/>
                </a:cubicBezTo>
                <a:close/>
              </a:path>
            </a:pathLst>
          </a:custGeom>
          <a:solidFill>
            <a:srgbClr val="A9D2D7"/>
          </a:solidFill>
          <a:ln w="6350" cap="flat">
            <a:solidFill>
              <a:srgbClr val="27B4C7"/>
            </a:solidFill>
            <a:prstDash val="solid"/>
            <a:miter lim="800000"/>
            <a:headEnd/>
            <a:tailEnd/>
          </a:ln>
        </p:spPr>
        <p:txBody>
          <a:bodyPr/>
          <a:lstStyle/>
          <a:p>
            <a:endParaRPr lang="ja-JP" altLang="en-US"/>
          </a:p>
        </p:txBody>
      </p:sp>
      <p:sp>
        <p:nvSpPr>
          <p:cNvPr id="1229843" name="テキスト ボックス 26">
            <a:extLst>
              <a:ext uri="{FF2B5EF4-FFF2-40B4-BE49-F238E27FC236}">
                <a16:creationId xmlns:a16="http://schemas.microsoft.com/office/drawing/2014/main" id="{0984893E-C5DC-3D51-63E2-4BB5F60206E9}"/>
              </a:ext>
            </a:extLst>
          </p:cNvPr>
          <p:cNvSpPr txBox="1">
            <a:spLocks noChangeArrowheads="1"/>
          </p:cNvSpPr>
          <p:nvPr/>
        </p:nvSpPr>
        <p:spPr bwMode="auto">
          <a:xfrm>
            <a:off x="3081338" y="4073525"/>
            <a:ext cx="173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4" name="テキスト ボックス 26">
            <a:extLst>
              <a:ext uri="{FF2B5EF4-FFF2-40B4-BE49-F238E27FC236}">
                <a16:creationId xmlns:a16="http://schemas.microsoft.com/office/drawing/2014/main" id="{41B8B31A-36FE-2725-5A88-561E910D32A3}"/>
              </a:ext>
            </a:extLst>
          </p:cNvPr>
          <p:cNvSpPr txBox="1">
            <a:spLocks noChangeArrowheads="1"/>
          </p:cNvSpPr>
          <p:nvPr/>
        </p:nvSpPr>
        <p:spPr bwMode="auto">
          <a:xfrm>
            <a:off x="3525838" y="4086225"/>
            <a:ext cx="1730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5" name="テキスト ボックス 26">
            <a:extLst>
              <a:ext uri="{FF2B5EF4-FFF2-40B4-BE49-F238E27FC236}">
                <a16:creationId xmlns:a16="http://schemas.microsoft.com/office/drawing/2014/main" id="{5259D6F7-09D5-533F-7CA8-95CB94086F13}"/>
              </a:ext>
            </a:extLst>
          </p:cNvPr>
          <p:cNvSpPr txBox="1">
            <a:spLocks noChangeArrowheads="1"/>
          </p:cNvSpPr>
          <p:nvPr/>
        </p:nvSpPr>
        <p:spPr bwMode="auto">
          <a:xfrm>
            <a:off x="3149600" y="4546600"/>
            <a:ext cx="173038"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229846" name="Freeform 66">
            <a:extLst>
              <a:ext uri="{FF2B5EF4-FFF2-40B4-BE49-F238E27FC236}">
                <a16:creationId xmlns:a16="http://schemas.microsoft.com/office/drawing/2014/main" id="{A47F064A-1CB1-E195-358C-CF0DE0900D9A}"/>
              </a:ext>
            </a:extLst>
          </p:cNvPr>
          <p:cNvSpPr>
            <a:spLocks/>
          </p:cNvSpPr>
          <p:nvPr/>
        </p:nvSpPr>
        <p:spPr bwMode="auto">
          <a:xfrm>
            <a:off x="3249613" y="4324350"/>
            <a:ext cx="214312" cy="231775"/>
          </a:xfrm>
          <a:custGeom>
            <a:avLst/>
            <a:gdLst>
              <a:gd name="T0" fmla="*/ 2147483647 w 60"/>
              <a:gd name="T1" fmla="*/ 2147483647 h 53"/>
              <a:gd name="T2" fmla="*/ 2147483647 w 60"/>
              <a:gd name="T3" fmla="*/ 2147483647 h 53"/>
              <a:gd name="T4" fmla="*/ 2147483647 w 60"/>
              <a:gd name="T5" fmla="*/ 2147483647 h 53"/>
              <a:gd name="T6" fmla="*/ 2147483647 w 60"/>
              <a:gd name="T7" fmla="*/ 2147483647 h 53"/>
              <a:gd name="T8" fmla="*/ 2147483647 w 60"/>
              <a:gd name="T9" fmla="*/ 2147483647 h 53"/>
              <a:gd name="T10" fmla="*/ 2147483647 w 60"/>
              <a:gd name="T11" fmla="*/ 2147483647 h 53"/>
              <a:gd name="T12" fmla="*/ 2147483647 w 60"/>
              <a:gd name="T13" fmla="*/ 2147483647 h 53"/>
              <a:gd name="T14" fmla="*/ 2147483647 w 60"/>
              <a:gd name="T15" fmla="*/ 2147483647 h 53"/>
              <a:gd name="T16" fmla="*/ 2147483647 w 60"/>
              <a:gd name="T17" fmla="*/ 2147483647 h 53"/>
              <a:gd name="T18" fmla="*/ 2147483647 w 60"/>
              <a:gd name="T19" fmla="*/ 2147483647 h 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0"/>
              <a:gd name="T31" fmla="*/ 0 h 53"/>
              <a:gd name="T32" fmla="*/ 60 w 60"/>
              <a:gd name="T33" fmla="*/ 53 h 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0" h="53">
                <a:moveTo>
                  <a:pt x="28" y="29"/>
                </a:moveTo>
                <a:cubicBezTo>
                  <a:pt x="22" y="29"/>
                  <a:pt x="14" y="18"/>
                  <a:pt x="14" y="12"/>
                </a:cubicBezTo>
                <a:cubicBezTo>
                  <a:pt x="14" y="6"/>
                  <a:pt x="14" y="1"/>
                  <a:pt x="12" y="1"/>
                </a:cubicBezTo>
                <a:cubicBezTo>
                  <a:pt x="10" y="0"/>
                  <a:pt x="3" y="1"/>
                  <a:pt x="2" y="19"/>
                </a:cubicBezTo>
                <a:cubicBezTo>
                  <a:pt x="0" y="38"/>
                  <a:pt x="3" y="45"/>
                  <a:pt x="10" y="47"/>
                </a:cubicBezTo>
                <a:cubicBezTo>
                  <a:pt x="16" y="49"/>
                  <a:pt x="38" y="53"/>
                  <a:pt x="43" y="53"/>
                </a:cubicBezTo>
                <a:cubicBezTo>
                  <a:pt x="48" y="53"/>
                  <a:pt x="52" y="48"/>
                  <a:pt x="53" y="45"/>
                </a:cubicBezTo>
                <a:cubicBezTo>
                  <a:pt x="54" y="41"/>
                  <a:pt x="60" y="27"/>
                  <a:pt x="59" y="23"/>
                </a:cubicBezTo>
                <a:cubicBezTo>
                  <a:pt x="58" y="19"/>
                  <a:pt x="56" y="10"/>
                  <a:pt x="49" y="14"/>
                </a:cubicBezTo>
                <a:cubicBezTo>
                  <a:pt x="42" y="18"/>
                  <a:pt x="33" y="28"/>
                  <a:pt x="28" y="29"/>
                </a:cubicBezTo>
                <a:close/>
              </a:path>
            </a:pathLst>
          </a:custGeom>
          <a:solidFill>
            <a:srgbClr val="C4A1E7"/>
          </a:solidFill>
          <a:ln w="4445" cap="flat">
            <a:solidFill>
              <a:srgbClr val="7030A0"/>
            </a:solidFill>
            <a:prstDash val="solid"/>
            <a:miter lim="800000"/>
            <a:headEnd/>
            <a:tailEnd/>
          </a:ln>
        </p:spPr>
        <p:txBody>
          <a:bodyPr/>
          <a:lstStyle/>
          <a:p>
            <a:endParaRPr lang="ja-JP" altLang="en-US"/>
          </a:p>
        </p:txBody>
      </p:sp>
      <p:sp>
        <p:nvSpPr>
          <p:cNvPr id="99" name="円/楕円 98">
            <a:extLst>
              <a:ext uri="{FF2B5EF4-FFF2-40B4-BE49-F238E27FC236}">
                <a16:creationId xmlns:a16="http://schemas.microsoft.com/office/drawing/2014/main" id="{D560C954-7EF6-DDFD-A324-21AE053544D6}"/>
              </a:ext>
            </a:extLst>
          </p:cNvPr>
          <p:cNvSpPr/>
          <p:nvPr/>
        </p:nvSpPr>
        <p:spPr>
          <a:xfrm>
            <a:off x="3463925" y="4711700"/>
            <a:ext cx="254000" cy="254000"/>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dirty="0" err="1">
                <a:solidFill>
                  <a:srgbClr val="000000"/>
                </a:solidFill>
                <a:latin typeface="ＭＳ Ｐゴシック" pitchFamily="50" charset="-128"/>
              </a:rPr>
              <a:t>Th</a:t>
            </a:r>
            <a:endParaRPr lang="ja-JP" altLang="en-US" sz="1100" dirty="0">
              <a:solidFill>
                <a:srgbClr val="000000"/>
              </a:solidFill>
              <a:latin typeface="ＭＳ Ｐゴシック" pitchFamily="50" charset="-128"/>
            </a:endParaRPr>
          </a:p>
        </p:txBody>
      </p:sp>
      <p:sp>
        <p:nvSpPr>
          <p:cNvPr id="100" name="円/楕円 5167">
            <a:extLst>
              <a:ext uri="{FF2B5EF4-FFF2-40B4-BE49-F238E27FC236}">
                <a16:creationId xmlns:a16="http://schemas.microsoft.com/office/drawing/2014/main" id="{4EF321A8-7545-7F7D-7D4D-1800B96942B5}"/>
              </a:ext>
            </a:extLst>
          </p:cNvPr>
          <p:cNvSpPr/>
          <p:nvPr/>
        </p:nvSpPr>
        <p:spPr>
          <a:xfrm rot="2313016">
            <a:off x="3368675" y="5014913"/>
            <a:ext cx="239713" cy="241300"/>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B</a:t>
            </a:r>
            <a:endParaRPr lang="ja-JP" altLang="en-US" sz="1100">
              <a:solidFill>
                <a:srgbClr val="000000"/>
              </a:solidFill>
              <a:latin typeface="ＭＳ Ｐゴシック" pitchFamily="50" charset="-128"/>
            </a:endParaRPr>
          </a:p>
        </p:txBody>
      </p:sp>
      <p:sp>
        <p:nvSpPr>
          <p:cNvPr id="101" name="円/楕円 5167">
            <a:extLst>
              <a:ext uri="{FF2B5EF4-FFF2-40B4-BE49-F238E27FC236}">
                <a16:creationId xmlns:a16="http://schemas.microsoft.com/office/drawing/2014/main" id="{308F9374-6BC3-C816-A7E3-0CFE0D4A818C}"/>
              </a:ext>
            </a:extLst>
          </p:cNvPr>
          <p:cNvSpPr/>
          <p:nvPr/>
        </p:nvSpPr>
        <p:spPr>
          <a:xfrm>
            <a:off x="4162425" y="4710113"/>
            <a:ext cx="239713" cy="241300"/>
          </a:xfrm>
          <a:prstGeom prst="ellipse">
            <a:avLst/>
          </a:prstGeom>
          <a:solidFill>
            <a:srgbClr val="FF5050"/>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B</a:t>
            </a:r>
            <a:endParaRPr lang="ja-JP" altLang="en-US" sz="1100">
              <a:solidFill>
                <a:srgbClr val="000000"/>
              </a:solidFill>
              <a:latin typeface="ＭＳ Ｐゴシック" pitchFamily="50" charset="-128"/>
            </a:endParaRPr>
          </a:p>
        </p:txBody>
      </p:sp>
      <p:sp>
        <p:nvSpPr>
          <p:cNvPr id="102" name="円/楕円 101">
            <a:extLst>
              <a:ext uri="{FF2B5EF4-FFF2-40B4-BE49-F238E27FC236}">
                <a16:creationId xmlns:a16="http://schemas.microsoft.com/office/drawing/2014/main" id="{564011F7-C87C-A545-7F45-B3A1B9408C53}"/>
              </a:ext>
            </a:extLst>
          </p:cNvPr>
          <p:cNvSpPr/>
          <p:nvPr/>
        </p:nvSpPr>
        <p:spPr>
          <a:xfrm>
            <a:off x="4346575" y="4210050"/>
            <a:ext cx="254000" cy="254000"/>
          </a:xfrm>
          <a:prstGeom prst="ellipse">
            <a:avLst/>
          </a:prstGeom>
          <a:solidFill>
            <a:srgbClr val="B0DD7F"/>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T</a:t>
            </a:r>
            <a:r>
              <a:rPr lang="ja-JP" altLang="en-US" sz="1100">
                <a:solidFill>
                  <a:srgbClr val="000000"/>
                </a:solidFill>
                <a:latin typeface="ＭＳ Ｐゴシック" pitchFamily="50" charset="-128"/>
              </a:rPr>
              <a:t>ｆ</a:t>
            </a:r>
            <a:r>
              <a:rPr lang="en-US" altLang="ja-JP" sz="1100">
                <a:solidFill>
                  <a:srgbClr val="000000"/>
                </a:solidFill>
                <a:latin typeface="ＭＳ Ｐゴシック" pitchFamily="50" charset="-128"/>
              </a:rPr>
              <a:t>h</a:t>
            </a:r>
            <a:endParaRPr lang="ja-JP" altLang="en-US" sz="1100">
              <a:solidFill>
                <a:srgbClr val="000000"/>
              </a:solidFill>
              <a:latin typeface="ＭＳ Ｐゴシック" pitchFamily="50" charset="-128"/>
            </a:endParaRPr>
          </a:p>
        </p:txBody>
      </p:sp>
      <p:sp>
        <p:nvSpPr>
          <p:cNvPr id="103" name="円/楕円 102">
            <a:extLst>
              <a:ext uri="{FF2B5EF4-FFF2-40B4-BE49-F238E27FC236}">
                <a16:creationId xmlns:a16="http://schemas.microsoft.com/office/drawing/2014/main" id="{9721D552-4369-2CC4-D213-542B8EEBD88A}"/>
              </a:ext>
            </a:extLst>
          </p:cNvPr>
          <p:cNvSpPr/>
          <p:nvPr/>
        </p:nvSpPr>
        <p:spPr>
          <a:xfrm>
            <a:off x="4110038" y="4459288"/>
            <a:ext cx="412750" cy="233362"/>
          </a:xfrm>
          <a:prstGeom prst="ellipse">
            <a:avLst/>
          </a:prstGeom>
          <a:solidFill>
            <a:srgbClr val="FEDD9C"/>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1100">
                <a:solidFill>
                  <a:srgbClr val="000000"/>
                </a:solidFill>
                <a:latin typeface="ＭＳ Ｐゴシック" pitchFamily="50" charset="-128"/>
              </a:rPr>
              <a:t>FDC</a:t>
            </a:r>
            <a:endParaRPr lang="ja-JP" altLang="en-US" sz="1100">
              <a:solidFill>
                <a:srgbClr val="000000"/>
              </a:solidFill>
              <a:latin typeface="ＭＳ Ｐゴシック" pitchFamily="50" charset="-128"/>
            </a:endParaRPr>
          </a:p>
        </p:txBody>
      </p:sp>
      <p:pic>
        <p:nvPicPr>
          <p:cNvPr id="1229852" name="Picture 105">
            <a:extLst>
              <a:ext uri="{FF2B5EF4-FFF2-40B4-BE49-F238E27FC236}">
                <a16:creationId xmlns:a16="http://schemas.microsoft.com/office/drawing/2014/main" id="{CCE2F85E-DF65-A6AF-7A62-BD75EED84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1413" y="57531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3" name="Picture 105">
            <a:extLst>
              <a:ext uri="{FF2B5EF4-FFF2-40B4-BE49-F238E27FC236}">
                <a16:creationId xmlns:a16="http://schemas.microsoft.com/office/drawing/2014/main" id="{E8B28A2F-993D-D847-E7E1-CAC3EA54B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5689600"/>
            <a:ext cx="347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4" name="Picture 105">
            <a:extLst>
              <a:ext uri="{FF2B5EF4-FFF2-40B4-BE49-F238E27FC236}">
                <a16:creationId xmlns:a16="http://schemas.microsoft.com/office/drawing/2014/main" id="{FE661973-F485-2FBD-1D37-585D1090D8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9225" y="60960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5" name="Picture 105">
            <a:extLst>
              <a:ext uri="{FF2B5EF4-FFF2-40B4-BE49-F238E27FC236}">
                <a16:creationId xmlns:a16="http://schemas.microsoft.com/office/drawing/2014/main" id="{7AD5CCC6-E7E2-1767-EE17-4CA9D40A2C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238" y="441801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6" name="Picture 105">
            <a:extLst>
              <a:ext uri="{FF2B5EF4-FFF2-40B4-BE49-F238E27FC236}">
                <a16:creationId xmlns:a16="http://schemas.microsoft.com/office/drawing/2014/main" id="{3528D899-B67A-6EDB-7C3B-ECAA0219E2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038" y="4830763"/>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7" name="Picture 105">
            <a:extLst>
              <a:ext uri="{FF2B5EF4-FFF2-40B4-BE49-F238E27FC236}">
                <a16:creationId xmlns:a16="http://schemas.microsoft.com/office/drawing/2014/main" id="{BF1B8793-189E-847A-230F-06CEC5E7B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5913" y="4178300"/>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8" name="Picture 105">
            <a:extLst>
              <a:ext uri="{FF2B5EF4-FFF2-40B4-BE49-F238E27FC236}">
                <a16:creationId xmlns:a16="http://schemas.microsoft.com/office/drawing/2014/main" id="{8D56CD6D-5D96-5F77-D9FB-D33125165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550" y="384016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59" name="Picture 105">
            <a:extLst>
              <a:ext uri="{FF2B5EF4-FFF2-40B4-BE49-F238E27FC236}">
                <a16:creationId xmlns:a16="http://schemas.microsoft.com/office/drawing/2014/main" id="{C748EE8F-BF4A-4C8C-3A1D-125D25D8E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4762500"/>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0" name="Picture 105">
            <a:extLst>
              <a:ext uri="{FF2B5EF4-FFF2-40B4-BE49-F238E27FC236}">
                <a16:creationId xmlns:a16="http://schemas.microsoft.com/office/drawing/2014/main" id="{9B454047-B859-F207-CA74-441483242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988" y="4511675"/>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1" name="Picture 105">
            <a:extLst>
              <a:ext uri="{FF2B5EF4-FFF2-40B4-BE49-F238E27FC236}">
                <a16:creationId xmlns:a16="http://schemas.microsoft.com/office/drawing/2014/main" id="{8691EF4C-A4A1-A4F5-A9F2-FC773F1610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0475" y="4194175"/>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2" name="Picture 105">
            <a:extLst>
              <a:ext uri="{FF2B5EF4-FFF2-40B4-BE49-F238E27FC236}">
                <a16:creationId xmlns:a16="http://schemas.microsoft.com/office/drawing/2014/main" id="{B95C5FF1-87E4-05EC-FF48-563A62DEA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2838" y="4022725"/>
            <a:ext cx="347662"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3" name="Picture 105">
            <a:extLst>
              <a:ext uri="{FF2B5EF4-FFF2-40B4-BE49-F238E27FC236}">
                <a16:creationId xmlns:a16="http://schemas.microsoft.com/office/drawing/2014/main" id="{E32D60C0-091B-83A9-A8CA-B6037B829B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7600" y="4456113"/>
            <a:ext cx="3460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64" name="Picture 106">
            <a:extLst>
              <a:ext uri="{FF2B5EF4-FFF2-40B4-BE49-F238E27FC236}">
                <a16:creationId xmlns:a16="http://schemas.microsoft.com/office/drawing/2014/main" id="{73806A33-E22B-65F1-FE32-5AD6C6FE7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4849813"/>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865" name="テキスト ボックス 26">
            <a:extLst>
              <a:ext uri="{FF2B5EF4-FFF2-40B4-BE49-F238E27FC236}">
                <a16:creationId xmlns:a16="http://schemas.microsoft.com/office/drawing/2014/main" id="{E8647905-49D5-9DEF-D8FD-E83F8098A7C2}"/>
              </a:ext>
            </a:extLst>
          </p:cNvPr>
          <p:cNvSpPr txBox="1">
            <a:spLocks noChangeArrowheads="1"/>
          </p:cNvSpPr>
          <p:nvPr/>
        </p:nvSpPr>
        <p:spPr bwMode="auto">
          <a:xfrm>
            <a:off x="3097213" y="4789488"/>
            <a:ext cx="17303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Ag</a:t>
            </a:r>
            <a:endParaRPr lang="ja-JP" altLang="en-US" sz="1100">
              <a:solidFill>
                <a:srgbClr val="000000"/>
              </a:solidFill>
            </a:endParaRPr>
          </a:p>
        </p:txBody>
      </p:sp>
      <p:sp>
        <p:nvSpPr>
          <p:cNvPr id="118" name="フリーフォーム 117">
            <a:extLst>
              <a:ext uri="{FF2B5EF4-FFF2-40B4-BE49-F238E27FC236}">
                <a16:creationId xmlns:a16="http://schemas.microsoft.com/office/drawing/2014/main" id="{E95F50A2-DB01-48C7-0D4F-51D47BEADDF5}"/>
              </a:ext>
            </a:extLst>
          </p:cNvPr>
          <p:cNvSpPr/>
          <p:nvPr/>
        </p:nvSpPr>
        <p:spPr>
          <a:xfrm>
            <a:off x="4533900" y="4672013"/>
            <a:ext cx="119063" cy="185737"/>
          </a:xfrm>
          <a:custGeom>
            <a:avLst/>
            <a:gdLst>
              <a:gd name="connsiteX0" fmla="*/ 99391 w 119269"/>
              <a:gd name="connsiteY0" fmla="*/ 0 h 186856"/>
              <a:gd name="connsiteX1" fmla="*/ 0 w 119269"/>
              <a:gd name="connsiteY1" fmla="*/ 83489 h 186856"/>
              <a:gd name="connsiteX2" fmla="*/ 119269 w 119269"/>
              <a:gd name="connsiteY2" fmla="*/ 186856 h 186856"/>
              <a:gd name="connsiteX3" fmla="*/ 119269 w 119269"/>
              <a:gd name="connsiteY3" fmla="*/ 186856 h 186856"/>
              <a:gd name="connsiteX4" fmla="*/ 119269 w 119269"/>
              <a:gd name="connsiteY4" fmla="*/ 186856 h 1868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269" h="186856">
                <a:moveTo>
                  <a:pt x="99391" y="0"/>
                </a:moveTo>
                <a:lnTo>
                  <a:pt x="0" y="83489"/>
                </a:lnTo>
                <a:lnTo>
                  <a:pt x="119269" y="186856"/>
                </a:lnTo>
                <a:lnTo>
                  <a:pt x="119269" y="186856"/>
                </a:lnTo>
                <a:lnTo>
                  <a:pt x="119269" y="186856"/>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19" name="フリーフォーム 118">
            <a:extLst>
              <a:ext uri="{FF2B5EF4-FFF2-40B4-BE49-F238E27FC236}">
                <a16:creationId xmlns:a16="http://schemas.microsoft.com/office/drawing/2014/main" id="{44DB5074-9481-9BF5-AE04-ECE5F2EFE4AD}"/>
              </a:ext>
            </a:extLst>
          </p:cNvPr>
          <p:cNvSpPr/>
          <p:nvPr/>
        </p:nvSpPr>
        <p:spPr>
          <a:xfrm>
            <a:off x="4914900" y="4579938"/>
            <a:ext cx="350838" cy="163512"/>
          </a:xfrm>
          <a:custGeom>
            <a:avLst/>
            <a:gdLst>
              <a:gd name="connsiteX0" fmla="*/ 326004 w 349858"/>
              <a:gd name="connsiteY0" fmla="*/ 0 h 163002"/>
              <a:gd name="connsiteX1" fmla="*/ 0 w 349858"/>
              <a:gd name="connsiteY1" fmla="*/ 83489 h 163002"/>
              <a:gd name="connsiteX2" fmla="*/ 349858 w 349858"/>
              <a:gd name="connsiteY2" fmla="*/ 163002 h 163002"/>
            </a:gdLst>
            <a:ahLst/>
            <a:cxnLst>
              <a:cxn ang="0">
                <a:pos x="connsiteX0" y="connsiteY0"/>
              </a:cxn>
              <a:cxn ang="0">
                <a:pos x="connsiteX1" y="connsiteY1"/>
              </a:cxn>
              <a:cxn ang="0">
                <a:pos x="connsiteX2" y="connsiteY2"/>
              </a:cxn>
            </a:cxnLst>
            <a:rect l="l" t="t" r="r" b="b"/>
            <a:pathLst>
              <a:path w="349858" h="163002">
                <a:moveTo>
                  <a:pt x="326004" y="0"/>
                </a:moveTo>
                <a:lnTo>
                  <a:pt x="0" y="83489"/>
                </a:lnTo>
                <a:lnTo>
                  <a:pt x="349858" y="163002"/>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0" name="フリーフォーム 119">
            <a:extLst>
              <a:ext uri="{FF2B5EF4-FFF2-40B4-BE49-F238E27FC236}">
                <a16:creationId xmlns:a16="http://schemas.microsoft.com/office/drawing/2014/main" id="{DF85E8F6-91A3-E5AB-2327-C09CF3D3B26C}"/>
              </a:ext>
            </a:extLst>
          </p:cNvPr>
          <p:cNvSpPr/>
          <p:nvPr/>
        </p:nvSpPr>
        <p:spPr>
          <a:xfrm>
            <a:off x="4935538" y="4949825"/>
            <a:ext cx="373062" cy="166688"/>
          </a:xfrm>
          <a:custGeom>
            <a:avLst/>
            <a:gdLst>
              <a:gd name="connsiteX0" fmla="*/ 373711 w 373711"/>
              <a:gd name="connsiteY0" fmla="*/ 0 h 166977"/>
              <a:gd name="connsiteX1" fmla="*/ 0 w 373711"/>
              <a:gd name="connsiteY1" fmla="*/ 163002 h 166977"/>
              <a:gd name="connsiteX2" fmla="*/ 326003 w 373711"/>
              <a:gd name="connsiteY2" fmla="*/ 166977 h 166977"/>
            </a:gdLst>
            <a:ahLst/>
            <a:cxnLst>
              <a:cxn ang="0">
                <a:pos x="connsiteX0" y="connsiteY0"/>
              </a:cxn>
              <a:cxn ang="0">
                <a:pos x="connsiteX1" y="connsiteY1"/>
              </a:cxn>
              <a:cxn ang="0">
                <a:pos x="connsiteX2" y="connsiteY2"/>
              </a:cxn>
            </a:cxnLst>
            <a:rect l="l" t="t" r="r" b="b"/>
            <a:pathLst>
              <a:path w="373711" h="166977">
                <a:moveTo>
                  <a:pt x="373711" y="0"/>
                </a:moveTo>
                <a:lnTo>
                  <a:pt x="0" y="163002"/>
                </a:lnTo>
                <a:lnTo>
                  <a:pt x="326003" y="1669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1" name="フリーフォーム 120">
            <a:extLst>
              <a:ext uri="{FF2B5EF4-FFF2-40B4-BE49-F238E27FC236}">
                <a16:creationId xmlns:a16="http://schemas.microsoft.com/office/drawing/2014/main" id="{690010D6-DBD6-561B-A06E-68B176F8C9CA}"/>
              </a:ext>
            </a:extLst>
          </p:cNvPr>
          <p:cNvSpPr/>
          <p:nvPr/>
        </p:nvSpPr>
        <p:spPr>
          <a:xfrm>
            <a:off x="4943475" y="4806950"/>
            <a:ext cx="98425" cy="153988"/>
          </a:xfrm>
          <a:custGeom>
            <a:avLst/>
            <a:gdLst>
              <a:gd name="connsiteX0" fmla="*/ 91440 w 99391"/>
              <a:gd name="connsiteY0" fmla="*/ 0 h 155051"/>
              <a:gd name="connsiteX1" fmla="*/ 0 w 99391"/>
              <a:gd name="connsiteY1" fmla="*/ 83489 h 155051"/>
              <a:gd name="connsiteX2" fmla="*/ 99391 w 99391"/>
              <a:gd name="connsiteY2" fmla="*/ 155051 h 155051"/>
            </a:gdLst>
            <a:ahLst/>
            <a:cxnLst>
              <a:cxn ang="0">
                <a:pos x="connsiteX0" y="connsiteY0"/>
              </a:cxn>
              <a:cxn ang="0">
                <a:pos x="connsiteX1" y="connsiteY1"/>
              </a:cxn>
              <a:cxn ang="0">
                <a:pos x="connsiteX2" y="connsiteY2"/>
              </a:cxn>
            </a:cxnLst>
            <a:rect l="l" t="t" r="r" b="b"/>
            <a:pathLst>
              <a:path w="99391" h="155051">
                <a:moveTo>
                  <a:pt x="91440" y="0"/>
                </a:moveTo>
                <a:lnTo>
                  <a:pt x="0" y="83489"/>
                </a:lnTo>
                <a:lnTo>
                  <a:pt x="99391" y="155051"/>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2" name="フリーフォーム 121">
            <a:extLst>
              <a:ext uri="{FF2B5EF4-FFF2-40B4-BE49-F238E27FC236}">
                <a16:creationId xmlns:a16="http://schemas.microsoft.com/office/drawing/2014/main" id="{021F03D3-3C66-1876-0741-77C9F51F7BF0}"/>
              </a:ext>
            </a:extLst>
          </p:cNvPr>
          <p:cNvSpPr/>
          <p:nvPr/>
        </p:nvSpPr>
        <p:spPr>
          <a:xfrm>
            <a:off x="4938713" y="4357688"/>
            <a:ext cx="111125" cy="166687"/>
          </a:xfrm>
          <a:custGeom>
            <a:avLst/>
            <a:gdLst>
              <a:gd name="connsiteX0" fmla="*/ 99391 w 111318"/>
              <a:gd name="connsiteY0" fmla="*/ 0 h 166977"/>
              <a:gd name="connsiteX1" fmla="*/ 0 w 111318"/>
              <a:gd name="connsiteY1" fmla="*/ 83488 h 166977"/>
              <a:gd name="connsiteX2" fmla="*/ 111318 w 111318"/>
              <a:gd name="connsiteY2" fmla="*/ 166977 h 166977"/>
            </a:gdLst>
            <a:ahLst/>
            <a:cxnLst>
              <a:cxn ang="0">
                <a:pos x="connsiteX0" y="connsiteY0"/>
              </a:cxn>
              <a:cxn ang="0">
                <a:pos x="connsiteX1" y="connsiteY1"/>
              </a:cxn>
              <a:cxn ang="0">
                <a:pos x="connsiteX2" y="connsiteY2"/>
              </a:cxn>
            </a:cxnLst>
            <a:rect l="l" t="t" r="r" b="b"/>
            <a:pathLst>
              <a:path w="111318" h="166977">
                <a:moveTo>
                  <a:pt x="99391" y="0"/>
                </a:moveTo>
                <a:lnTo>
                  <a:pt x="0" y="83488"/>
                </a:lnTo>
                <a:lnTo>
                  <a:pt x="111318" y="166977"/>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3" name="フリーフォーム 122">
            <a:extLst>
              <a:ext uri="{FF2B5EF4-FFF2-40B4-BE49-F238E27FC236}">
                <a16:creationId xmlns:a16="http://schemas.microsoft.com/office/drawing/2014/main" id="{8715E4C9-2491-CB98-C056-62E8451072A3}"/>
              </a:ext>
            </a:extLst>
          </p:cNvPr>
          <p:cNvSpPr/>
          <p:nvPr/>
        </p:nvSpPr>
        <p:spPr>
          <a:xfrm>
            <a:off x="4735513" y="4460875"/>
            <a:ext cx="96837" cy="203200"/>
          </a:xfrm>
          <a:custGeom>
            <a:avLst/>
            <a:gdLst>
              <a:gd name="connsiteX0" fmla="*/ 91440 w 95416"/>
              <a:gd name="connsiteY0" fmla="*/ 0 h 202758"/>
              <a:gd name="connsiteX1" fmla="*/ 0 w 95416"/>
              <a:gd name="connsiteY1" fmla="*/ 198782 h 202758"/>
              <a:gd name="connsiteX2" fmla="*/ 95416 w 95416"/>
              <a:gd name="connsiteY2" fmla="*/ 202758 h 202758"/>
            </a:gdLst>
            <a:ahLst/>
            <a:cxnLst>
              <a:cxn ang="0">
                <a:pos x="connsiteX0" y="connsiteY0"/>
              </a:cxn>
              <a:cxn ang="0">
                <a:pos x="connsiteX1" y="connsiteY1"/>
              </a:cxn>
              <a:cxn ang="0">
                <a:pos x="connsiteX2" y="connsiteY2"/>
              </a:cxn>
            </a:cxnLst>
            <a:rect l="l" t="t" r="r" b="b"/>
            <a:pathLst>
              <a:path w="95416" h="202758">
                <a:moveTo>
                  <a:pt x="91440" y="0"/>
                </a:moveTo>
                <a:lnTo>
                  <a:pt x="0" y="198782"/>
                </a:lnTo>
                <a:lnTo>
                  <a:pt x="95416" y="202758"/>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4" name="フリーフォーム 123">
            <a:extLst>
              <a:ext uri="{FF2B5EF4-FFF2-40B4-BE49-F238E27FC236}">
                <a16:creationId xmlns:a16="http://schemas.microsoft.com/office/drawing/2014/main" id="{43465DFA-AC24-6BD4-A469-A232CD86A65E}"/>
              </a:ext>
            </a:extLst>
          </p:cNvPr>
          <p:cNvSpPr/>
          <p:nvPr/>
        </p:nvSpPr>
        <p:spPr>
          <a:xfrm>
            <a:off x="4724400" y="4886325"/>
            <a:ext cx="111125" cy="211138"/>
          </a:xfrm>
          <a:custGeom>
            <a:avLst/>
            <a:gdLst>
              <a:gd name="connsiteX0" fmla="*/ 107343 w 111318"/>
              <a:gd name="connsiteY0" fmla="*/ 0 h 210709"/>
              <a:gd name="connsiteX1" fmla="*/ 0 w 111318"/>
              <a:gd name="connsiteY1" fmla="*/ 0 h 210709"/>
              <a:gd name="connsiteX2" fmla="*/ 111318 w 111318"/>
              <a:gd name="connsiteY2" fmla="*/ 210709 h 210709"/>
            </a:gdLst>
            <a:ahLst/>
            <a:cxnLst>
              <a:cxn ang="0">
                <a:pos x="connsiteX0" y="connsiteY0"/>
              </a:cxn>
              <a:cxn ang="0">
                <a:pos x="connsiteX1" y="connsiteY1"/>
              </a:cxn>
              <a:cxn ang="0">
                <a:pos x="connsiteX2" y="connsiteY2"/>
              </a:cxn>
            </a:cxnLst>
            <a:rect l="l" t="t" r="r" b="b"/>
            <a:pathLst>
              <a:path w="111318" h="210709">
                <a:moveTo>
                  <a:pt x="107343" y="0"/>
                </a:moveTo>
                <a:lnTo>
                  <a:pt x="0" y="0"/>
                </a:lnTo>
                <a:lnTo>
                  <a:pt x="111318" y="210709"/>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5" name="円/楕円 124">
            <a:extLst>
              <a:ext uri="{FF2B5EF4-FFF2-40B4-BE49-F238E27FC236}">
                <a16:creationId xmlns:a16="http://schemas.microsoft.com/office/drawing/2014/main" id="{6C53A5D9-B3E5-4176-2BF2-05E8827AD80D}"/>
              </a:ext>
            </a:extLst>
          </p:cNvPr>
          <p:cNvSpPr/>
          <p:nvPr/>
        </p:nvSpPr>
        <p:spPr>
          <a:xfrm>
            <a:off x="4402138" y="4679950"/>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6" name="円/楕円 125">
            <a:extLst>
              <a:ext uri="{FF2B5EF4-FFF2-40B4-BE49-F238E27FC236}">
                <a16:creationId xmlns:a16="http://schemas.microsoft.com/office/drawing/2014/main" id="{574719DC-1F69-728D-C79C-D9C0887FAD23}"/>
              </a:ext>
            </a:extLst>
          </p:cNvPr>
          <p:cNvSpPr/>
          <p:nvPr/>
        </p:nvSpPr>
        <p:spPr>
          <a:xfrm>
            <a:off x="4608513" y="45926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7" name="円/楕円 126">
            <a:extLst>
              <a:ext uri="{FF2B5EF4-FFF2-40B4-BE49-F238E27FC236}">
                <a16:creationId xmlns:a16="http://schemas.microsoft.com/office/drawing/2014/main" id="{5B997A6F-FAA8-6FB8-6D7C-D9058471E285}"/>
              </a:ext>
            </a:extLst>
          </p:cNvPr>
          <p:cNvSpPr/>
          <p:nvPr/>
        </p:nvSpPr>
        <p:spPr>
          <a:xfrm>
            <a:off x="4605338" y="481806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8" name="円/楕円 127">
            <a:extLst>
              <a:ext uri="{FF2B5EF4-FFF2-40B4-BE49-F238E27FC236}">
                <a16:creationId xmlns:a16="http://schemas.microsoft.com/office/drawing/2014/main" id="{0C5498F6-7027-31F0-3A33-479F05CA9F26}"/>
              </a:ext>
            </a:extLst>
          </p:cNvPr>
          <p:cNvSpPr/>
          <p:nvPr/>
        </p:nvSpPr>
        <p:spPr>
          <a:xfrm>
            <a:off x="4816475" y="43767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29" name="円/楕円 128">
            <a:extLst>
              <a:ext uri="{FF2B5EF4-FFF2-40B4-BE49-F238E27FC236}">
                <a16:creationId xmlns:a16="http://schemas.microsoft.com/office/drawing/2014/main" id="{C194C5BF-AD2F-33A6-A7F2-4BF2CC8A0632}"/>
              </a:ext>
            </a:extLst>
          </p:cNvPr>
          <p:cNvSpPr/>
          <p:nvPr/>
        </p:nvSpPr>
        <p:spPr>
          <a:xfrm>
            <a:off x="4816475" y="45958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0" name="円/楕円 129">
            <a:extLst>
              <a:ext uri="{FF2B5EF4-FFF2-40B4-BE49-F238E27FC236}">
                <a16:creationId xmlns:a16="http://schemas.microsoft.com/office/drawing/2014/main" id="{82732768-EE77-6163-B406-18DD3C4593BC}"/>
              </a:ext>
            </a:extLst>
          </p:cNvPr>
          <p:cNvSpPr/>
          <p:nvPr/>
        </p:nvSpPr>
        <p:spPr>
          <a:xfrm>
            <a:off x="4816475" y="482282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1" name="円/楕円 130">
            <a:extLst>
              <a:ext uri="{FF2B5EF4-FFF2-40B4-BE49-F238E27FC236}">
                <a16:creationId xmlns:a16="http://schemas.microsoft.com/office/drawing/2014/main" id="{7EDB3118-668E-4ACC-2A19-BDE1D0BD0C9C}"/>
              </a:ext>
            </a:extLst>
          </p:cNvPr>
          <p:cNvSpPr/>
          <p:nvPr/>
        </p:nvSpPr>
        <p:spPr>
          <a:xfrm>
            <a:off x="4816475" y="50498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2" name="円/楕円 131">
            <a:extLst>
              <a:ext uri="{FF2B5EF4-FFF2-40B4-BE49-F238E27FC236}">
                <a16:creationId xmlns:a16="http://schemas.microsoft.com/office/drawing/2014/main" id="{23BD5BDD-55DB-8F71-24DF-F324BD1943A6}"/>
              </a:ext>
            </a:extLst>
          </p:cNvPr>
          <p:cNvSpPr/>
          <p:nvPr/>
        </p:nvSpPr>
        <p:spPr>
          <a:xfrm>
            <a:off x="5033963" y="428942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3" name="円/楕円 132">
            <a:extLst>
              <a:ext uri="{FF2B5EF4-FFF2-40B4-BE49-F238E27FC236}">
                <a16:creationId xmlns:a16="http://schemas.microsoft.com/office/drawing/2014/main" id="{2B19D895-1005-9AD6-9EAF-E51BC7259501}"/>
              </a:ext>
            </a:extLst>
          </p:cNvPr>
          <p:cNvSpPr/>
          <p:nvPr/>
        </p:nvSpPr>
        <p:spPr>
          <a:xfrm>
            <a:off x="5033963" y="4448175"/>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4" name="円/楕円 133">
            <a:extLst>
              <a:ext uri="{FF2B5EF4-FFF2-40B4-BE49-F238E27FC236}">
                <a16:creationId xmlns:a16="http://schemas.microsoft.com/office/drawing/2014/main" id="{640C23EC-1D94-BA7A-D21C-659469B511F1}"/>
              </a:ext>
            </a:extLst>
          </p:cNvPr>
          <p:cNvSpPr/>
          <p:nvPr/>
        </p:nvSpPr>
        <p:spPr>
          <a:xfrm>
            <a:off x="5033963" y="47355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5" name="円/楕円 134">
            <a:extLst>
              <a:ext uri="{FF2B5EF4-FFF2-40B4-BE49-F238E27FC236}">
                <a16:creationId xmlns:a16="http://schemas.microsoft.com/office/drawing/2014/main" id="{1D7B543F-2008-5B26-3752-68A8D8D1FA39}"/>
              </a:ext>
            </a:extLst>
          </p:cNvPr>
          <p:cNvSpPr/>
          <p:nvPr/>
        </p:nvSpPr>
        <p:spPr>
          <a:xfrm>
            <a:off x="5033963" y="4892675"/>
            <a:ext cx="127000" cy="128588"/>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6" name="円/楕円 135">
            <a:extLst>
              <a:ext uri="{FF2B5EF4-FFF2-40B4-BE49-F238E27FC236}">
                <a16:creationId xmlns:a16="http://schemas.microsoft.com/office/drawing/2014/main" id="{4BF7952A-91FF-226B-E58D-3032AB1CC868}"/>
              </a:ext>
            </a:extLst>
          </p:cNvPr>
          <p:cNvSpPr/>
          <p:nvPr/>
        </p:nvSpPr>
        <p:spPr>
          <a:xfrm>
            <a:off x="5221288" y="45164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7" name="円/楕円 136">
            <a:extLst>
              <a:ext uri="{FF2B5EF4-FFF2-40B4-BE49-F238E27FC236}">
                <a16:creationId xmlns:a16="http://schemas.microsoft.com/office/drawing/2014/main" id="{CB2E0DA0-8BAE-A3F1-ADC4-7AE55E5BE156}"/>
              </a:ext>
            </a:extLst>
          </p:cNvPr>
          <p:cNvSpPr/>
          <p:nvPr/>
        </p:nvSpPr>
        <p:spPr>
          <a:xfrm>
            <a:off x="5221288" y="467518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8" name="円/楕円 137">
            <a:extLst>
              <a:ext uri="{FF2B5EF4-FFF2-40B4-BE49-F238E27FC236}">
                <a16:creationId xmlns:a16="http://schemas.microsoft.com/office/drawing/2014/main" id="{836FA20C-6A36-20D4-2AB4-42520D0403FD}"/>
              </a:ext>
            </a:extLst>
          </p:cNvPr>
          <p:cNvSpPr/>
          <p:nvPr/>
        </p:nvSpPr>
        <p:spPr>
          <a:xfrm>
            <a:off x="5289550" y="4884738"/>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39" name="円/楕円 138">
            <a:extLst>
              <a:ext uri="{FF2B5EF4-FFF2-40B4-BE49-F238E27FC236}">
                <a16:creationId xmlns:a16="http://schemas.microsoft.com/office/drawing/2014/main" id="{2D43BC1A-EB18-95B9-4C5D-1B5357D09D89}"/>
              </a:ext>
            </a:extLst>
          </p:cNvPr>
          <p:cNvSpPr/>
          <p:nvPr/>
        </p:nvSpPr>
        <p:spPr>
          <a:xfrm>
            <a:off x="5213350" y="5040313"/>
            <a:ext cx="127000" cy="127000"/>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0" name="フリーフォーム 139">
            <a:extLst>
              <a:ext uri="{FF2B5EF4-FFF2-40B4-BE49-F238E27FC236}">
                <a16:creationId xmlns:a16="http://schemas.microsoft.com/office/drawing/2014/main" id="{192251B5-026A-9153-17A9-551635336AF8}"/>
              </a:ext>
            </a:extLst>
          </p:cNvPr>
          <p:cNvSpPr/>
          <p:nvPr/>
        </p:nvSpPr>
        <p:spPr>
          <a:xfrm>
            <a:off x="3921125" y="5291138"/>
            <a:ext cx="123825" cy="155575"/>
          </a:xfrm>
          <a:custGeom>
            <a:avLst/>
            <a:gdLst>
              <a:gd name="connsiteX0" fmla="*/ 123245 w 123245"/>
              <a:gd name="connsiteY0" fmla="*/ 0 h 155050"/>
              <a:gd name="connsiteX1" fmla="*/ 0 w 123245"/>
              <a:gd name="connsiteY1" fmla="*/ 51684 h 155050"/>
              <a:gd name="connsiteX2" fmla="*/ 75538 w 123245"/>
              <a:gd name="connsiteY2" fmla="*/ 155050 h 155050"/>
            </a:gdLst>
            <a:ahLst/>
            <a:cxnLst>
              <a:cxn ang="0">
                <a:pos x="connsiteX0" y="connsiteY0"/>
              </a:cxn>
              <a:cxn ang="0">
                <a:pos x="connsiteX1" y="connsiteY1"/>
              </a:cxn>
              <a:cxn ang="0">
                <a:pos x="connsiteX2" y="connsiteY2"/>
              </a:cxn>
            </a:cxnLst>
            <a:rect l="l" t="t" r="r" b="b"/>
            <a:pathLst>
              <a:path w="123245" h="155050">
                <a:moveTo>
                  <a:pt x="123245" y="0"/>
                </a:moveTo>
                <a:lnTo>
                  <a:pt x="0" y="51684"/>
                </a:lnTo>
                <a:lnTo>
                  <a:pt x="75538" y="15505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1" name="フリーフォーム 140">
            <a:extLst>
              <a:ext uri="{FF2B5EF4-FFF2-40B4-BE49-F238E27FC236}">
                <a16:creationId xmlns:a16="http://schemas.microsoft.com/office/drawing/2014/main" id="{D945268A-4892-38E0-0278-FDE4858E817D}"/>
              </a:ext>
            </a:extLst>
          </p:cNvPr>
          <p:cNvSpPr/>
          <p:nvPr/>
        </p:nvSpPr>
        <p:spPr>
          <a:xfrm>
            <a:off x="3754438" y="5530850"/>
            <a:ext cx="119062" cy="177800"/>
          </a:xfrm>
          <a:custGeom>
            <a:avLst/>
            <a:gdLst>
              <a:gd name="connsiteX0" fmla="*/ 119269 w 119269"/>
              <a:gd name="connsiteY0" fmla="*/ 67586 h 178905"/>
              <a:gd name="connsiteX1" fmla="*/ 0 w 119269"/>
              <a:gd name="connsiteY1" fmla="*/ 0 h 178905"/>
              <a:gd name="connsiteX2" fmla="*/ 19878 w 119269"/>
              <a:gd name="connsiteY2" fmla="*/ 178905 h 178905"/>
            </a:gdLst>
            <a:ahLst/>
            <a:cxnLst>
              <a:cxn ang="0">
                <a:pos x="connsiteX0" y="connsiteY0"/>
              </a:cxn>
              <a:cxn ang="0">
                <a:pos x="connsiteX1" y="connsiteY1"/>
              </a:cxn>
              <a:cxn ang="0">
                <a:pos x="connsiteX2" y="connsiteY2"/>
              </a:cxn>
            </a:cxnLst>
            <a:rect l="l" t="t" r="r" b="b"/>
            <a:pathLst>
              <a:path w="119269" h="178905">
                <a:moveTo>
                  <a:pt x="119269" y="67586"/>
                </a:moveTo>
                <a:lnTo>
                  <a:pt x="0" y="0"/>
                </a:lnTo>
                <a:lnTo>
                  <a:pt x="19878" y="178905"/>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cxnSp>
        <p:nvCxnSpPr>
          <p:cNvPr id="142" name="直線矢印コネクタ 141">
            <a:extLst>
              <a:ext uri="{FF2B5EF4-FFF2-40B4-BE49-F238E27FC236}">
                <a16:creationId xmlns:a16="http://schemas.microsoft.com/office/drawing/2014/main" id="{EA3F0C89-FCC3-6900-9BF6-448E6CCA0244}"/>
              </a:ext>
            </a:extLst>
          </p:cNvPr>
          <p:cNvCxnSpPr/>
          <p:nvPr/>
        </p:nvCxnSpPr>
        <p:spPr>
          <a:xfrm>
            <a:off x="3598863" y="5256213"/>
            <a:ext cx="206375" cy="1111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3" name="直線矢印コネクタ 142">
            <a:extLst>
              <a:ext uri="{FF2B5EF4-FFF2-40B4-BE49-F238E27FC236}">
                <a16:creationId xmlns:a16="http://schemas.microsoft.com/office/drawing/2014/main" id="{5B5CAFC1-B08B-0A6A-C771-DF2A17BBEC55}"/>
              </a:ext>
            </a:extLst>
          </p:cNvPr>
          <p:cNvCxnSpPr/>
          <p:nvPr/>
        </p:nvCxnSpPr>
        <p:spPr>
          <a:xfrm>
            <a:off x="3551238" y="5264150"/>
            <a:ext cx="131762" cy="14605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4" name="円/楕円 143">
            <a:extLst>
              <a:ext uri="{FF2B5EF4-FFF2-40B4-BE49-F238E27FC236}">
                <a16:creationId xmlns:a16="http://schemas.microsoft.com/office/drawing/2014/main" id="{DDC7A58A-854F-A3A6-7998-22A9BD38DBB4}"/>
              </a:ext>
            </a:extLst>
          </p:cNvPr>
          <p:cNvSpPr/>
          <p:nvPr/>
        </p:nvSpPr>
        <p:spPr>
          <a:xfrm>
            <a:off x="3802063" y="5240338"/>
            <a:ext cx="131762"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5" name="円/楕円 144">
            <a:extLst>
              <a:ext uri="{FF2B5EF4-FFF2-40B4-BE49-F238E27FC236}">
                <a16:creationId xmlns:a16="http://schemas.microsoft.com/office/drawing/2014/main" id="{9AEECEA3-8DCE-A9E1-D2AA-11591B2BBFC0}"/>
              </a:ext>
            </a:extLst>
          </p:cNvPr>
          <p:cNvSpPr/>
          <p:nvPr/>
        </p:nvSpPr>
        <p:spPr>
          <a:xfrm>
            <a:off x="3646488" y="5414963"/>
            <a:ext cx="131762" cy="131762"/>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6" name="円/楕円 145">
            <a:extLst>
              <a:ext uri="{FF2B5EF4-FFF2-40B4-BE49-F238E27FC236}">
                <a16:creationId xmlns:a16="http://schemas.microsoft.com/office/drawing/2014/main" id="{05337A5A-AC5A-F6D0-7154-293014C15BAA}"/>
              </a:ext>
            </a:extLst>
          </p:cNvPr>
          <p:cNvSpPr/>
          <p:nvPr/>
        </p:nvSpPr>
        <p:spPr>
          <a:xfrm>
            <a:off x="4048125" y="5224463"/>
            <a:ext cx="131763"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7" name="円/楕円 146">
            <a:extLst>
              <a:ext uri="{FF2B5EF4-FFF2-40B4-BE49-F238E27FC236}">
                <a16:creationId xmlns:a16="http://schemas.microsoft.com/office/drawing/2014/main" id="{EE5FC4E0-3269-2423-CEED-5FF1290AE03C}"/>
              </a:ext>
            </a:extLst>
          </p:cNvPr>
          <p:cNvSpPr/>
          <p:nvPr/>
        </p:nvSpPr>
        <p:spPr>
          <a:xfrm>
            <a:off x="3965575" y="5422900"/>
            <a:ext cx="130175" cy="131763"/>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8" name="円/楕円 147">
            <a:extLst>
              <a:ext uri="{FF2B5EF4-FFF2-40B4-BE49-F238E27FC236}">
                <a16:creationId xmlns:a16="http://schemas.microsoft.com/office/drawing/2014/main" id="{A1A66D24-90D5-F810-3211-16732E27F275}"/>
              </a:ext>
            </a:extLst>
          </p:cNvPr>
          <p:cNvSpPr/>
          <p:nvPr/>
        </p:nvSpPr>
        <p:spPr>
          <a:xfrm>
            <a:off x="3857625" y="5570538"/>
            <a:ext cx="131763" cy="130175"/>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sp>
        <p:nvSpPr>
          <p:cNvPr id="149" name="円/楕円 148">
            <a:extLst>
              <a:ext uri="{FF2B5EF4-FFF2-40B4-BE49-F238E27FC236}">
                <a16:creationId xmlns:a16="http://schemas.microsoft.com/office/drawing/2014/main" id="{A6682589-C64D-3673-B292-CC250132C00A}"/>
              </a:ext>
            </a:extLst>
          </p:cNvPr>
          <p:cNvSpPr/>
          <p:nvPr/>
        </p:nvSpPr>
        <p:spPr>
          <a:xfrm>
            <a:off x="3714750" y="5700713"/>
            <a:ext cx="130175" cy="131762"/>
          </a:xfrm>
          <a:prstGeom prst="ellipse">
            <a:avLst/>
          </a:prstGeom>
          <a:solidFill>
            <a:srgbClr val="FFCCCC"/>
          </a:solidFill>
          <a:ln w="127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FFFFFF"/>
              </a:solidFill>
            </a:endParaRPr>
          </a:p>
        </p:txBody>
      </p:sp>
      <p:cxnSp>
        <p:nvCxnSpPr>
          <p:cNvPr id="150" name="直線矢印コネクタ 149">
            <a:extLst>
              <a:ext uri="{FF2B5EF4-FFF2-40B4-BE49-F238E27FC236}">
                <a16:creationId xmlns:a16="http://schemas.microsoft.com/office/drawing/2014/main" id="{05FF231F-A578-C279-6472-8DE1273AD35F}"/>
              </a:ext>
            </a:extLst>
          </p:cNvPr>
          <p:cNvCxnSpPr/>
          <p:nvPr/>
        </p:nvCxnSpPr>
        <p:spPr>
          <a:xfrm flipV="1">
            <a:off x="3968750" y="4981575"/>
            <a:ext cx="166688" cy="211138"/>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229899" name="直線矢印コネクタ 150">
            <a:extLst>
              <a:ext uri="{FF2B5EF4-FFF2-40B4-BE49-F238E27FC236}">
                <a16:creationId xmlns:a16="http://schemas.microsoft.com/office/drawing/2014/main" id="{0BBC1590-FCE1-976B-B787-8542E71E9311}"/>
              </a:ext>
            </a:extLst>
          </p:cNvPr>
          <p:cNvCxnSpPr>
            <a:cxnSpLocks noChangeShapeType="1"/>
          </p:cNvCxnSpPr>
          <p:nvPr/>
        </p:nvCxnSpPr>
        <p:spPr bwMode="auto">
          <a:xfrm>
            <a:off x="4013200" y="5713413"/>
            <a:ext cx="209550" cy="198437"/>
          </a:xfrm>
          <a:prstGeom prst="straightConnector1">
            <a:avLst/>
          </a:prstGeom>
          <a:noFill/>
          <a:ln w="28575" algn="ctr">
            <a:solidFill>
              <a:schemeClr val="bg2"/>
            </a:solidFill>
            <a:round/>
            <a:headEnd/>
            <a:tailEnd type="triangle" w="lg" len="med"/>
          </a:ln>
          <a:extLst>
            <a:ext uri="{909E8E84-426E-40DD-AFC4-6F175D3DCCD1}">
              <a14:hiddenFill xmlns:a14="http://schemas.microsoft.com/office/drawing/2010/main">
                <a:noFill/>
              </a14:hiddenFill>
            </a:ext>
          </a:extLst>
        </p:spPr>
      </p:cxnSp>
      <p:grpSp>
        <p:nvGrpSpPr>
          <p:cNvPr id="1229900" name="グループ化 5170">
            <a:extLst>
              <a:ext uri="{FF2B5EF4-FFF2-40B4-BE49-F238E27FC236}">
                <a16:creationId xmlns:a16="http://schemas.microsoft.com/office/drawing/2014/main" id="{79AC5298-CCFE-C821-F9A5-3559A18F7FCA}"/>
              </a:ext>
            </a:extLst>
          </p:cNvPr>
          <p:cNvGrpSpPr>
            <a:grpSpLocks/>
          </p:cNvGrpSpPr>
          <p:nvPr/>
        </p:nvGrpSpPr>
        <p:grpSpPr bwMode="auto">
          <a:xfrm>
            <a:off x="4206875" y="6062663"/>
            <a:ext cx="268288" cy="165100"/>
            <a:chOff x="5868239" y="3044651"/>
            <a:chExt cx="236270" cy="145701"/>
          </a:xfrm>
        </p:grpSpPr>
        <p:sp>
          <p:nvSpPr>
            <p:cNvPr id="153" name="円/楕円 152">
              <a:extLst>
                <a:ext uri="{FF2B5EF4-FFF2-40B4-BE49-F238E27FC236}">
                  <a16:creationId xmlns:a16="http://schemas.microsoft.com/office/drawing/2014/main" id="{023987B9-B2F8-5EB1-E0F6-F3A48285B19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4" name="円/楕円 153">
              <a:extLst>
                <a:ext uri="{FF2B5EF4-FFF2-40B4-BE49-F238E27FC236}">
                  <a16:creationId xmlns:a16="http://schemas.microsoft.com/office/drawing/2014/main" id="{CF077FEC-C60B-B458-FE0F-5B93F41B4BFA}"/>
                </a:ext>
              </a:extLst>
            </p:cNvPr>
            <p:cNvSpPr/>
            <p:nvPr/>
          </p:nvSpPr>
          <p:spPr>
            <a:xfrm>
              <a:off x="5878026"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1" name="グループ化 5170">
            <a:extLst>
              <a:ext uri="{FF2B5EF4-FFF2-40B4-BE49-F238E27FC236}">
                <a16:creationId xmlns:a16="http://schemas.microsoft.com/office/drawing/2014/main" id="{197A4E96-C928-F7A1-6DC2-CD186A52F61A}"/>
              </a:ext>
            </a:extLst>
          </p:cNvPr>
          <p:cNvGrpSpPr>
            <a:grpSpLocks/>
          </p:cNvGrpSpPr>
          <p:nvPr/>
        </p:nvGrpSpPr>
        <p:grpSpPr bwMode="auto">
          <a:xfrm>
            <a:off x="4529138" y="6110288"/>
            <a:ext cx="268287" cy="165100"/>
            <a:chOff x="5868239" y="3044651"/>
            <a:chExt cx="236270" cy="145701"/>
          </a:xfrm>
        </p:grpSpPr>
        <p:sp>
          <p:nvSpPr>
            <p:cNvPr id="156" name="円/楕円 155">
              <a:extLst>
                <a:ext uri="{FF2B5EF4-FFF2-40B4-BE49-F238E27FC236}">
                  <a16:creationId xmlns:a16="http://schemas.microsoft.com/office/drawing/2014/main" id="{2529C9A3-834E-639E-B3FE-1B8269306A2E}"/>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57" name="円/楕円 156">
              <a:extLst>
                <a:ext uri="{FF2B5EF4-FFF2-40B4-BE49-F238E27FC236}">
                  <a16:creationId xmlns:a16="http://schemas.microsoft.com/office/drawing/2014/main" id="{C4062B62-0DAE-55D5-DCDB-30E684792CD2}"/>
                </a:ext>
              </a:extLst>
            </p:cNvPr>
            <p:cNvSpPr/>
            <p:nvPr/>
          </p:nvSpPr>
          <p:spPr>
            <a:xfrm>
              <a:off x="5878025"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2" name="グループ化 5170">
            <a:extLst>
              <a:ext uri="{FF2B5EF4-FFF2-40B4-BE49-F238E27FC236}">
                <a16:creationId xmlns:a16="http://schemas.microsoft.com/office/drawing/2014/main" id="{F05AF09C-9AD1-EFE7-4C9B-80A7AAB69D78}"/>
              </a:ext>
            </a:extLst>
          </p:cNvPr>
          <p:cNvGrpSpPr>
            <a:grpSpLocks/>
          </p:cNvGrpSpPr>
          <p:nvPr/>
        </p:nvGrpSpPr>
        <p:grpSpPr bwMode="auto">
          <a:xfrm>
            <a:off x="5400675" y="4687888"/>
            <a:ext cx="476250" cy="319087"/>
            <a:chOff x="5868239" y="3044651"/>
            <a:chExt cx="236270" cy="145701"/>
          </a:xfrm>
        </p:grpSpPr>
        <p:sp>
          <p:nvSpPr>
            <p:cNvPr id="159" name="円/楕円 158">
              <a:extLst>
                <a:ext uri="{FF2B5EF4-FFF2-40B4-BE49-F238E27FC236}">
                  <a16:creationId xmlns:a16="http://schemas.microsoft.com/office/drawing/2014/main" id="{5BE7FF12-822C-E702-5DDD-60C2BEA7C614}"/>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0" name="円/楕円 159">
              <a:extLst>
                <a:ext uri="{FF2B5EF4-FFF2-40B4-BE49-F238E27FC236}">
                  <a16:creationId xmlns:a16="http://schemas.microsoft.com/office/drawing/2014/main" id="{8233CA6A-825C-D7FD-5C95-FDD186151F2E}"/>
                </a:ext>
              </a:extLst>
            </p:cNvPr>
            <p:cNvSpPr/>
            <p:nvPr/>
          </p:nvSpPr>
          <p:spPr>
            <a:xfrm>
              <a:off x="5877690" y="3077996"/>
              <a:ext cx="81120" cy="7901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3" name="グループ化 5170">
            <a:extLst>
              <a:ext uri="{FF2B5EF4-FFF2-40B4-BE49-F238E27FC236}">
                <a16:creationId xmlns:a16="http://schemas.microsoft.com/office/drawing/2014/main" id="{005E26C0-1390-1074-C05A-8C6A2F0F41E6}"/>
              </a:ext>
            </a:extLst>
          </p:cNvPr>
          <p:cNvGrpSpPr>
            <a:grpSpLocks/>
          </p:cNvGrpSpPr>
          <p:nvPr/>
        </p:nvGrpSpPr>
        <p:grpSpPr bwMode="auto">
          <a:xfrm>
            <a:off x="4918075" y="5999163"/>
            <a:ext cx="268288" cy="165100"/>
            <a:chOff x="5868239" y="3044651"/>
            <a:chExt cx="236270" cy="145701"/>
          </a:xfrm>
        </p:grpSpPr>
        <p:sp>
          <p:nvSpPr>
            <p:cNvPr id="162" name="円/楕円 161">
              <a:extLst>
                <a:ext uri="{FF2B5EF4-FFF2-40B4-BE49-F238E27FC236}">
                  <a16:creationId xmlns:a16="http://schemas.microsoft.com/office/drawing/2014/main" id="{402FFFE5-D2D1-E1E2-325D-735732EC6194}"/>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3" name="円/楕円 162">
              <a:extLst>
                <a:ext uri="{FF2B5EF4-FFF2-40B4-BE49-F238E27FC236}">
                  <a16:creationId xmlns:a16="http://schemas.microsoft.com/office/drawing/2014/main" id="{FD69A20A-7A2E-3367-309E-20C287983941}"/>
                </a:ext>
              </a:extLst>
            </p:cNvPr>
            <p:cNvSpPr/>
            <p:nvPr/>
          </p:nvSpPr>
          <p:spPr>
            <a:xfrm>
              <a:off x="5878026"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4" name="グループ化 163">
            <a:extLst>
              <a:ext uri="{FF2B5EF4-FFF2-40B4-BE49-F238E27FC236}">
                <a16:creationId xmlns:a16="http://schemas.microsoft.com/office/drawing/2014/main" id="{D8DD40E8-0EDA-C0DF-FC4D-0BF5BF2A5293}"/>
              </a:ext>
            </a:extLst>
          </p:cNvPr>
          <p:cNvGrpSpPr>
            <a:grpSpLocks/>
          </p:cNvGrpSpPr>
          <p:nvPr/>
        </p:nvGrpSpPr>
        <p:grpSpPr bwMode="auto">
          <a:xfrm>
            <a:off x="5145088" y="6213475"/>
            <a:ext cx="268287" cy="165100"/>
            <a:chOff x="5868239" y="3044651"/>
            <a:chExt cx="236270" cy="145701"/>
          </a:xfrm>
        </p:grpSpPr>
        <p:sp>
          <p:nvSpPr>
            <p:cNvPr id="165" name="円/楕円 164">
              <a:extLst>
                <a:ext uri="{FF2B5EF4-FFF2-40B4-BE49-F238E27FC236}">
                  <a16:creationId xmlns:a16="http://schemas.microsoft.com/office/drawing/2014/main" id="{47107531-4B4C-0B98-CC8F-5E0E072811D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66" name="円/楕円 165">
              <a:extLst>
                <a:ext uri="{FF2B5EF4-FFF2-40B4-BE49-F238E27FC236}">
                  <a16:creationId xmlns:a16="http://schemas.microsoft.com/office/drawing/2014/main" id="{22FB429E-4389-8D39-F6A5-7AFD1EEDF5D9}"/>
                </a:ext>
              </a:extLst>
            </p:cNvPr>
            <p:cNvSpPr/>
            <p:nvPr/>
          </p:nvSpPr>
          <p:spPr>
            <a:xfrm>
              <a:off x="5878025" y="3078274"/>
              <a:ext cx="81087" cy="78454"/>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167" name="円/楕円 166">
            <a:extLst>
              <a:ext uri="{FF2B5EF4-FFF2-40B4-BE49-F238E27FC236}">
                <a16:creationId xmlns:a16="http://schemas.microsoft.com/office/drawing/2014/main" id="{0DA0938C-C86C-17FE-D6A3-D2CFAEFEE1D7}"/>
              </a:ext>
            </a:extLst>
          </p:cNvPr>
          <p:cNvSpPr/>
          <p:nvPr/>
        </p:nvSpPr>
        <p:spPr>
          <a:xfrm>
            <a:off x="4765675" y="5195888"/>
            <a:ext cx="233363" cy="236537"/>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a:solidFill>
                  <a:srgbClr val="000000"/>
                </a:solidFill>
                <a:latin typeface="ＭＳ Ｐゴシック" pitchFamily="50" charset="-128"/>
              </a:rPr>
              <a:t>Bm</a:t>
            </a:r>
            <a:endParaRPr lang="ja-JP" altLang="en-US" sz="800">
              <a:solidFill>
                <a:srgbClr val="000000"/>
              </a:solidFill>
              <a:latin typeface="ＭＳ Ｐゴシック" pitchFamily="50" charset="-128"/>
            </a:endParaRPr>
          </a:p>
        </p:txBody>
      </p:sp>
      <p:sp>
        <p:nvSpPr>
          <p:cNvPr id="168" name="円/楕円 167">
            <a:extLst>
              <a:ext uri="{FF2B5EF4-FFF2-40B4-BE49-F238E27FC236}">
                <a16:creationId xmlns:a16="http://schemas.microsoft.com/office/drawing/2014/main" id="{244CDC18-717F-C9D8-B7CB-CD1773345BEC}"/>
              </a:ext>
            </a:extLst>
          </p:cNvPr>
          <p:cNvSpPr/>
          <p:nvPr/>
        </p:nvSpPr>
        <p:spPr>
          <a:xfrm>
            <a:off x="5006975" y="5195888"/>
            <a:ext cx="234950" cy="236537"/>
          </a:xfrm>
          <a:prstGeom prst="ellipse">
            <a:avLst/>
          </a:prstGeom>
          <a:solidFill>
            <a:srgbClr val="C4A1E7"/>
          </a:solidFill>
          <a:ln w="127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algn="ctr" defTabSz="914400" eaLnBrk="1" hangingPunct="1">
              <a:defRPr/>
            </a:pPr>
            <a:r>
              <a:rPr lang="en-US" altLang="ja-JP" sz="800">
                <a:solidFill>
                  <a:srgbClr val="000000"/>
                </a:solidFill>
                <a:latin typeface="ＭＳ Ｐゴシック" pitchFamily="50" charset="-128"/>
              </a:rPr>
              <a:t>Bm</a:t>
            </a:r>
            <a:endParaRPr lang="ja-JP" altLang="en-US" sz="800">
              <a:solidFill>
                <a:srgbClr val="000000"/>
              </a:solidFill>
              <a:latin typeface="ＭＳ Ｐゴシック" pitchFamily="50" charset="-128"/>
            </a:endParaRPr>
          </a:p>
        </p:txBody>
      </p:sp>
      <p:grpSp>
        <p:nvGrpSpPr>
          <p:cNvPr id="1229907" name="グループ化 5170">
            <a:extLst>
              <a:ext uri="{FF2B5EF4-FFF2-40B4-BE49-F238E27FC236}">
                <a16:creationId xmlns:a16="http://schemas.microsoft.com/office/drawing/2014/main" id="{E347B645-99AA-958D-C45A-F0C2A574C3C1}"/>
              </a:ext>
            </a:extLst>
          </p:cNvPr>
          <p:cNvGrpSpPr>
            <a:grpSpLocks/>
          </p:cNvGrpSpPr>
          <p:nvPr/>
        </p:nvGrpSpPr>
        <p:grpSpPr bwMode="auto">
          <a:xfrm>
            <a:off x="5411788" y="4970463"/>
            <a:ext cx="477837" cy="319087"/>
            <a:chOff x="5868239" y="3044651"/>
            <a:chExt cx="236270" cy="145701"/>
          </a:xfrm>
        </p:grpSpPr>
        <p:sp>
          <p:nvSpPr>
            <p:cNvPr id="170" name="円/楕円 169">
              <a:extLst>
                <a:ext uri="{FF2B5EF4-FFF2-40B4-BE49-F238E27FC236}">
                  <a16:creationId xmlns:a16="http://schemas.microsoft.com/office/drawing/2014/main" id="{330C3BF6-10BB-3D3D-75F1-23EC8B42675B}"/>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71" name="円/楕円 170">
              <a:extLst>
                <a:ext uri="{FF2B5EF4-FFF2-40B4-BE49-F238E27FC236}">
                  <a16:creationId xmlns:a16="http://schemas.microsoft.com/office/drawing/2014/main" id="{FEEB2FD9-78A2-0280-A3AF-5111A2B8D478}"/>
                </a:ext>
              </a:extLst>
            </p:cNvPr>
            <p:cNvSpPr/>
            <p:nvPr/>
          </p:nvSpPr>
          <p:spPr>
            <a:xfrm>
              <a:off x="5877658" y="3077996"/>
              <a:ext cx="80850" cy="7901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grpSp>
        <p:nvGrpSpPr>
          <p:cNvPr id="1229908" name="グループ化 5170">
            <a:extLst>
              <a:ext uri="{FF2B5EF4-FFF2-40B4-BE49-F238E27FC236}">
                <a16:creationId xmlns:a16="http://schemas.microsoft.com/office/drawing/2014/main" id="{9C1DCF42-BFC3-2738-E2C5-2877ACC564DF}"/>
              </a:ext>
            </a:extLst>
          </p:cNvPr>
          <p:cNvGrpSpPr>
            <a:grpSpLocks/>
          </p:cNvGrpSpPr>
          <p:nvPr/>
        </p:nvGrpSpPr>
        <p:grpSpPr bwMode="auto">
          <a:xfrm>
            <a:off x="5507038" y="4445000"/>
            <a:ext cx="477837" cy="320675"/>
            <a:chOff x="5868239" y="3044651"/>
            <a:chExt cx="236270" cy="145701"/>
          </a:xfrm>
        </p:grpSpPr>
        <p:sp>
          <p:nvSpPr>
            <p:cNvPr id="173" name="円/楕円 172">
              <a:extLst>
                <a:ext uri="{FF2B5EF4-FFF2-40B4-BE49-F238E27FC236}">
                  <a16:creationId xmlns:a16="http://schemas.microsoft.com/office/drawing/2014/main" id="{93D58BDC-C712-7944-A73D-ACE9CC16CC42}"/>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174" name="円/楕円 173">
              <a:extLst>
                <a:ext uri="{FF2B5EF4-FFF2-40B4-BE49-F238E27FC236}">
                  <a16:creationId xmlns:a16="http://schemas.microsoft.com/office/drawing/2014/main" id="{D151FC4E-9419-C142-240A-AE242124DF3E}"/>
                </a:ext>
              </a:extLst>
            </p:cNvPr>
            <p:cNvSpPr/>
            <p:nvPr/>
          </p:nvSpPr>
          <p:spPr>
            <a:xfrm>
              <a:off x="5877658" y="3077830"/>
              <a:ext cx="80850" cy="79342"/>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cxnSp>
        <p:nvCxnSpPr>
          <p:cNvPr id="184" name="直線矢印コネクタ 183">
            <a:extLst>
              <a:ext uri="{FF2B5EF4-FFF2-40B4-BE49-F238E27FC236}">
                <a16:creationId xmlns:a16="http://schemas.microsoft.com/office/drawing/2014/main" id="{D16969AB-1AB7-1F70-6A91-E4943DB37322}"/>
              </a:ext>
            </a:extLst>
          </p:cNvPr>
          <p:cNvCxnSpPr/>
          <p:nvPr/>
        </p:nvCxnSpPr>
        <p:spPr>
          <a:xfrm>
            <a:off x="5897563" y="4846638"/>
            <a:ext cx="444500"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id="{C72E35DC-36EB-C2CB-8C1A-B4C1607CD999}"/>
              </a:ext>
            </a:extLst>
          </p:cNvPr>
          <p:cNvCxnSpPr/>
          <p:nvPr/>
        </p:nvCxnSpPr>
        <p:spPr>
          <a:xfrm>
            <a:off x="5237163" y="6130925"/>
            <a:ext cx="1006475"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cxnSp>
        <p:nvCxnSpPr>
          <p:cNvPr id="186" name="直線矢印コネクタ 185">
            <a:extLst>
              <a:ext uri="{FF2B5EF4-FFF2-40B4-BE49-F238E27FC236}">
                <a16:creationId xmlns:a16="http://schemas.microsoft.com/office/drawing/2014/main" id="{86281A59-9875-3460-BFFC-94DBDDE63E67}"/>
              </a:ext>
            </a:extLst>
          </p:cNvPr>
          <p:cNvCxnSpPr/>
          <p:nvPr/>
        </p:nvCxnSpPr>
        <p:spPr>
          <a:xfrm>
            <a:off x="7197725" y="4846638"/>
            <a:ext cx="444500" cy="0"/>
          </a:xfrm>
          <a:prstGeom prst="straightConnector1">
            <a:avLst/>
          </a:prstGeom>
          <a:ln w="28575">
            <a:solidFill>
              <a:srgbClr val="FE3464"/>
            </a:solidFill>
            <a:headEnd type="none" w="med" len="med"/>
            <a:tailEnd type="triangle" w="lg" len="med"/>
          </a:ln>
        </p:spPr>
        <p:style>
          <a:lnRef idx="1">
            <a:schemeClr val="accent1"/>
          </a:lnRef>
          <a:fillRef idx="0">
            <a:schemeClr val="accent1"/>
          </a:fillRef>
          <a:effectRef idx="0">
            <a:schemeClr val="accent1"/>
          </a:effectRef>
          <a:fontRef idx="minor">
            <a:schemeClr val="tx1"/>
          </a:fontRef>
        </p:style>
      </p:cxnSp>
      <p:grpSp>
        <p:nvGrpSpPr>
          <p:cNvPr id="1229912" name="Group 330">
            <a:extLst>
              <a:ext uri="{FF2B5EF4-FFF2-40B4-BE49-F238E27FC236}">
                <a16:creationId xmlns:a16="http://schemas.microsoft.com/office/drawing/2014/main" id="{02C69326-A4A0-B2A8-68C8-144EEE17376E}"/>
              </a:ext>
            </a:extLst>
          </p:cNvPr>
          <p:cNvGrpSpPr>
            <a:grpSpLocks/>
          </p:cNvGrpSpPr>
          <p:nvPr/>
        </p:nvGrpSpPr>
        <p:grpSpPr bwMode="auto">
          <a:xfrm>
            <a:off x="7669213" y="3910013"/>
            <a:ext cx="554037" cy="1898650"/>
            <a:chOff x="4792" y="2600"/>
            <a:chExt cx="369" cy="1294"/>
          </a:xfrm>
        </p:grpSpPr>
        <p:grpSp>
          <p:nvGrpSpPr>
            <p:cNvPr id="1229955" name="グループ化 5170">
              <a:extLst>
                <a:ext uri="{FF2B5EF4-FFF2-40B4-BE49-F238E27FC236}">
                  <a16:creationId xmlns:a16="http://schemas.microsoft.com/office/drawing/2014/main" id="{E01C7ECF-A8AA-0134-276C-42D501B0DBBE}"/>
                </a:ext>
              </a:extLst>
            </p:cNvPr>
            <p:cNvGrpSpPr>
              <a:grpSpLocks/>
            </p:cNvGrpSpPr>
            <p:nvPr/>
          </p:nvGrpSpPr>
          <p:grpSpPr bwMode="auto">
            <a:xfrm rot="4981752">
              <a:off x="4731" y="2747"/>
              <a:ext cx="367" cy="245"/>
              <a:chOff x="5868236" y="3044651"/>
              <a:chExt cx="236270" cy="145701"/>
            </a:xfrm>
          </p:grpSpPr>
          <p:grpSp>
            <p:nvGrpSpPr>
              <p:cNvPr id="1229974" name="円/楕円 175">
                <a:extLst>
                  <a:ext uri="{FF2B5EF4-FFF2-40B4-BE49-F238E27FC236}">
                    <a16:creationId xmlns:a16="http://schemas.microsoft.com/office/drawing/2014/main" id="{6190874C-AE23-0638-AA98-C963FEDF25BF}"/>
                  </a:ext>
                </a:extLst>
              </p:cNvPr>
              <p:cNvGrpSpPr>
                <a:grpSpLocks/>
              </p:cNvGrpSpPr>
              <p:nvPr/>
            </p:nvGrpSpPr>
            <p:grpSpPr bwMode="auto">
              <a:xfrm rot="-4981752">
                <a:off x="5908130" y="2995880"/>
                <a:ext cx="155287" cy="242270"/>
                <a:chOff x="7595616" y="4255008"/>
                <a:chExt cx="414528" cy="597408"/>
              </a:xfrm>
            </p:grpSpPr>
            <p:pic>
              <p:nvPicPr>
                <p:cNvPr id="1229976" name="円/楕円 175">
                  <a:extLst>
                    <a:ext uri="{FF2B5EF4-FFF2-40B4-BE49-F238E27FC236}">
                      <a16:creationId xmlns:a16="http://schemas.microsoft.com/office/drawing/2014/main" id="{7AE776BC-B9B2-26AE-450A-FE4E10EFBA35}"/>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5616" y="4255008"/>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77" name="Text Box 203">
                  <a:extLst>
                    <a:ext uri="{FF2B5EF4-FFF2-40B4-BE49-F238E27FC236}">
                      <a16:creationId xmlns:a16="http://schemas.microsoft.com/office/drawing/2014/main" id="{08376D02-2865-AE42-02EC-9D8F63B0399F}"/>
                    </a:ext>
                  </a:extLst>
                </p:cNvPr>
                <p:cNvSpPr txBox="1">
                  <a:spLocks noChangeArrowheads="1"/>
                </p:cNvSpPr>
                <p:nvPr/>
              </p:nvSpPr>
              <p:spPr bwMode="auto">
                <a:xfrm rot="4981751">
                  <a:off x="7595784" y="4417822"/>
                  <a:ext cx="411969" cy="27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77" name="円/楕円 176">
                <a:extLst>
                  <a:ext uri="{FF2B5EF4-FFF2-40B4-BE49-F238E27FC236}">
                    <a16:creationId xmlns:a16="http://schemas.microsoft.com/office/drawing/2014/main" id="{38FF2DE6-ABB8-6DD1-CBA3-87ADC870246F}"/>
                  </a:ext>
                </a:extLst>
              </p:cNvPr>
              <p:cNvSpPr>
                <a:spLocks noChangeArrowheads="1"/>
              </p:cNvSpPr>
              <p:nvPr/>
            </p:nvSpPr>
            <p:spPr bwMode="auto">
              <a:xfrm>
                <a:off x="5873020" y="3082379"/>
                <a:ext cx="80102" cy="79226"/>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grpSp>
          <p:nvGrpSpPr>
            <p:cNvPr id="1229956" name="グループ化 5170">
              <a:extLst>
                <a:ext uri="{FF2B5EF4-FFF2-40B4-BE49-F238E27FC236}">
                  <a16:creationId xmlns:a16="http://schemas.microsoft.com/office/drawing/2014/main" id="{4658D1F9-8692-796E-99E0-AEE27ABD925E}"/>
                </a:ext>
              </a:extLst>
            </p:cNvPr>
            <p:cNvGrpSpPr>
              <a:grpSpLocks/>
            </p:cNvGrpSpPr>
            <p:nvPr/>
          </p:nvGrpSpPr>
          <p:grpSpPr bwMode="auto">
            <a:xfrm rot="4981752">
              <a:off x="4753" y="3167"/>
              <a:ext cx="368" cy="246"/>
              <a:chOff x="5868239" y="3044651"/>
              <a:chExt cx="236270" cy="145701"/>
            </a:xfrm>
          </p:grpSpPr>
          <p:grpSp>
            <p:nvGrpSpPr>
              <p:cNvPr id="1229970" name="円/楕円 178">
                <a:extLst>
                  <a:ext uri="{FF2B5EF4-FFF2-40B4-BE49-F238E27FC236}">
                    <a16:creationId xmlns:a16="http://schemas.microsoft.com/office/drawing/2014/main" id="{E485FDA4-973B-97B0-31FA-0D992E4617EA}"/>
                  </a:ext>
                </a:extLst>
              </p:cNvPr>
              <p:cNvGrpSpPr>
                <a:grpSpLocks/>
              </p:cNvGrpSpPr>
              <p:nvPr/>
            </p:nvGrpSpPr>
            <p:grpSpPr bwMode="auto">
              <a:xfrm rot="-4981752">
                <a:off x="5909703" y="2996030"/>
                <a:ext cx="154656" cy="241612"/>
                <a:chOff x="7632192" y="4925568"/>
                <a:chExt cx="414528" cy="597408"/>
              </a:xfrm>
            </p:grpSpPr>
            <p:pic>
              <p:nvPicPr>
                <p:cNvPr id="1229972" name="円/楕円 178">
                  <a:extLst>
                    <a:ext uri="{FF2B5EF4-FFF2-40B4-BE49-F238E27FC236}">
                      <a16:creationId xmlns:a16="http://schemas.microsoft.com/office/drawing/2014/main" id="{7A76F964-A47C-A415-978F-33EA1254B9AE}"/>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32192" y="4925568"/>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73" name="Text Box 208">
                  <a:extLst>
                    <a:ext uri="{FF2B5EF4-FFF2-40B4-BE49-F238E27FC236}">
                      <a16:creationId xmlns:a16="http://schemas.microsoft.com/office/drawing/2014/main" id="{841A7483-1C61-28AE-94D8-8055F227CE5B}"/>
                    </a:ext>
                  </a:extLst>
                </p:cNvPr>
                <p:cNvSpPr txBox="1">
                  <a:spLocks noChangeArrowheads="1"/>
                </p:cNvSpPr>
                <p:nvPr/>
              </p:nvSpPr>
              <p:spPr bwMode="auto">
                <a:xfrm rot="4981751">
                  <a:off x="7630942" y="5084803"/>
                  <a:ext cx="413092" cy="2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80" name="円/楕円 179">
                <a:extLst>
                  <a:ext uri="{FF2B5EF4-FFF2-40B4-BE49-F238E27FC236}">
                    <a16:creationId xmlns:a16="http://schemas.microsoft.com/office/drawing/2014/main" id="{4A792FF0-FCE4-7ECF-7022-C79FC5CE204B}"/>
                  </a:ext>
                </a:extLst>
              </p:cNvPr>
              <p:cNvSpPr>
                <a:spLocks noChangeArrowheads="1"/>
              </p:cNvSpPr>
              <p:nvPr/>
            </p:nvSpPr>
            <p:spPr bwMode="auto">
              <a:xfrm>
                <a:off x="5873543" y="3082760"/>
                <a:ext cx="80579" cy="78904"/>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grpSp>
          <p:nvGrpSpPr>
            <p:cNvPr id="1229957" name="グループ化 5170">
              <a:extLst>
                <a:ext uri="{FF2B5EF4-FFF2-40B4-BE49-F238E27FC236}">
                  <a16:creationId xmlns:a16="http://schemas.microsoft.com/office/drawing/2014/main" id="{3D988798-F3E2-1024-988A-774D11985AAB}"/>
                </a:ext>
              </a:extLst>
            </p:cNvPr>
            <p:cNvGrpSpPr>
              <a:grpSpLocks/>
            </p:cNvGrpSpPr>
            <p:nvPr/>
          </p:nvGrpSpPr>
          <p:grpSpPr bwMode="auto">
            <a:xfrm rot="4981752">
              <a:off x="4743" y="3588"/>
              <a:ext cx="367" cy="246"/>
              <a:chOff x="5868239" y="3044651"/>
              <a:chExt cx="236270" cy="145701"/>
            </a:xfrm>
          </p:grpSpPr>
          <p:grpSp>
            <p:nvGrpSpPr>
              <p:cNvPr id="1229966" name="円/楕円 181">
                <a:extLst>
                  <a:ext uri="{FF2B5EF4-FFF2-40B4-BE49-F238E27FC236}">
                    <a16:creationId xmlns:a16="http://schemas.microsoft.com/office/drawing/2014/main" id="{1532822E-4C72-E377-826B-B36676374706}"/>
                  </a:ext>
                </a:extLst>
              </p:cNvPr>
              <p:cNvGrpSpPr>
                <a:grpSpLocks/>
              </p:cNvGrpSpPr>
              <p:nvPr/>
            </p:nvGrpSpPr>
            <p:grpSpPr bwMode="auto">
              <a:xfrm rot="-4981752">
                <a:off x="5908347" y="2996455"/>
                <a:ext cx="154656" cy="242270"/>
                <a:chOff x="7613904" y="5590032"/>
                <a:chExt cx="414528" cy="597408"/>
              </a:xfrm>
            </p:grpSpPr>
            <p:pic>
              <p:nvPicPr>
                <p:cNvPr id="1229968" name="円/楕円 181">
                  <a:extLst>
                    <a:ext uri="{FF2B5EF4-FFF2-40B4-BE49-F238E27FC236}">
                      <a16:creationId xmlns:a16="http://schemas.microsoft.com/office/drawing/2014/main" id="{997C866E-5E4C-DAB8-CD5E-46B4232BFFB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3904" y="5590032"/>
                  <a:ext cx="414528" cy="597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969" name="Text Box 213">
                  <a:extLst>
                    <a:ext uri="{FF2B5EF4-FFF2-40B4-BE49-F238E27FC236}">
                      <a16:creationId xmlns:a16="http://schemas.microsoft.com/office/drawing/2014/main" id="{A92D68F8-DD73-20F4-6C0E-0A269B88EB13}"/>
                    </a:ext>
                  </a:extLst>
                </p:cNvPr>
                <p:cNvSpPr txBox="1">
                  <a:spLocks noChangeArrowheads="1"/>
                </p:cNvSpPr>
                <p:nvPr/>
              </p:nvSpPr>
              <p:spPr bwMode="auto">
                <a:xfrm rot="4981751">
                  <a:off x="7615629" y="5752347"/>
                  <a:ext cx="411968" cy="276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10800000" vert="eaVert" wrap="none" lIns="0" tIns="0" rIns="0" bIns="18000" anchor="ctr" anchorCtr="1"/>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defTabSz="914400"/>
                  <a:endParaRPr lang="ja-JP" altLang="en-US" sz="800" b="1">
                    <a:solidFill>
                      <a:srgbClr val="000000"/>
                    </a:solidFill>
                    <a:latin typeface="ＭＳ Ｐゴシック" panose="020B0600070205080204" pitchFamily="50" charset="-128"/>
                  </a:endParaRPr>
                </a:p>
              </p:txBody>
            </p:sp>
          </p:grpSp>
          <p:sp>
            <p:nvSpPr>
              <p:cNvPr id="183" name="円/楕円 182">
                <a:extLst>
                  <a:ext uri="{FF2B5EF4-FFF2-40B4-BE49-F238E27FC236}">
                    <a16:creationId xmlns:a16="http://schemas.microsoft.com/office/drawing/2014/main" id="{EAE1C995-9FC7-051D-7945-9AFEE3F4F016}"/>
                  </a:ext>
                </a:extLst>
              </p:cNvPr>
              <p:cNvSpPr>
                <a:spLocks noChangeArrowheads="1"/>
              </p:cNvSpPr>
              <p:nvPr/>
            </p:nvSpPr>
            <p:spPr bwMode="auto">
              <a:xfrm>
                <a:off x="5873889" y="3082171"/>
                <a:ext cx="79405" cy="79530"/>
              </a:xfrm>
              <a:prstGeom prst="ellipse">
                <a:avLst/>
              </a:prstGeom>
              <a:solidFill>
                <a:srgbClr val="C4A1E7"/>
              </a:solidFill>
              <a:ln w="12700" algn="ctr">
                <a:solidFill>
                  <a:srgbClr val="6D5CD0"/>
                </a:solidFill>
                <a:round/>
                <a:headEnd/>
                <a:tailEnd/>
              </a:ln>
            </p:spPr>
            <p:txBody>
              <a:bodyPr rot="10800000" vert="eaVert" wrap="none" lIns="0" tIns="0" rIns="0" bIns="18000" anchor="ctr" anchorCtr="1"/>
              <a:lstStyle/>
              <a:p>
                <a:pPr algn="ctr" defTabSz="914400">
                  <a:defRPr/>
                </a:pPr>
                <a:endParaRPr lang="ja-JP" altLang="en-US" sz="800" b="1" dirty="0">
                  <a:solidFill>
                    <a:srgbClr val="000000"/>
                  </a:solidFill>
                  <a:latin typeface="ＭＳ Ｐゴシック"/>
                  <a:ea typeface="+mn-ea"/>
                </a:endParaRPr>
              </a:p>
            </p:txBody>
          </p:sp>
        </p:grpSp>
        <p:sp>
          <p:nvSpPr>
            <p:cNvPr id="187" name="Freeform 111">
              <a:extLst>
                <a:ext uri="{FF2B5EF4-FFF2-40B4-BE49-F238E27FC236}">
                  <a16:creationId xmlns:a16="http://schemas.microsoft.com/office/drawing/2014/main" id="{B180267D-5596-C078-95D9-35A06690471D}"/>
                </a:ext>
              </a:extLst>
            </p:cNvPr>
            <p:cNvSpPr>
              <a:spLocks/>
            </p:cNvSpPr>
            <p:nvPr/>
          </p:nvSpPr>
          <p:spPr bwMode="auto">
            <a:xfrm>
              <a:off x="5036" y="2597"/>
              <a:ext cx="132" cy="646"/>
            </a:xfrm>
            <a:custGeom>
              <a:avLst/>
              <a:gdLst>
                <a:gd name="T0" fmla="*/ 0 w 65"/>
                <a:gd name="T1" fmla="*/ 125 h 320"/>
                <a:gd name="T2" fmla="*/ 6 w 65"/>
                <a:gd name="T3" fmla="*/ 203 h 320"/>
                <a:gd name="T4" fmla="*/ 7 w 65"/>
                <a:gd name="T5" fmla="*/ 277 h 320"/>
                <a:gd name="T6" fmla="*/ 40 w 65"/>
                <a:gd name="T7" fmla="*/ 316 h 320"/>
                <a:gd name="T8" fmla="*/ 54 w 65"/>
                <a:gd name="T9" fmla="*/ 306 h 320"/>
                <a:gd name="T10" fmla="*/ 28 w 65"/>
                <a:gd name="T11" fmla="*/ 236 h 320"/>
                <a:gd name="T12" fmla="*/ 42 w 65"/>
                <a:gd name="T13" fmla="*/ 130 h 320"/>
                <a:gd name="T14" fmla="*/ 42 w 65"/>
                <a:gd name="T15" fmla="*/ 69 h 320"/>
                <a:gd name="T16" fmla="*/ 38 w 65"/>
                <a:gd name="T17" fmla="*/ 27 h 320"/>
                <a:gd name="T18" fmla="*/ 25 w 65"/>
                <a:gd name="T19" fmla="*/ 7 h 320"/>
                <a:gd name="T20" fmla="*/ 20 w 65"/>
                <a:gd name="T21" fmla="*/ 9 h 320"/>
                <a:gd name="T22" fmla="*/ 14 w 65"/>
                <a:gd name="T23" fmla="*/ 52 h 320"/>
                <a:gd name="T24" fmla="*/ 0 w 65"/>
                <a:gd name="T25" fmla="*/ 12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20">
                  <a:moveTo>
                    <a:pt x="0" y="125"/>
                  </a:moveTo>
                  <a:cubicBezTo>
                    <a:pt x="0" y="152"/>
                    <a:pt x="5" y="189"/>
                    <a:pt x="6" y="203"/>
                  </a:cubicBezTo>
                  <a:cubicBezTo>
                    <a:pt x="7" y="217"/>
                    <a:pt x="1" y="260"/>
                    <a:pt x="7" y="277"/>
                  </a:cubicBezTo>
                  <a:cubicBezTo>
                    <a:pt x="13" y="294"/>
                    <a:pt x="15" y="312"/>
                    <a:pt x="40" y="316"/>
                  </a:cubicBezTo>
                  <a:cubicBezTo>
                    <a:pt x="65" y="320"/>
                    <a:pt x="57" y="312"/>
                    <a:pt x="54" y="306"/>
                  </a:cubicBezTo>
                  <a:cubicBezTo>
                    <a:pt x="51" y="300"/>
                    <a:pt x="27" y="260"/>
                    <a:pt x="28" y="236"/>
                  </a:cubicBezTo>
                  <a:cubicBezTo>
                    <a:pt x="29" y="212"/>
                    <a:pt x="44" y="166"/>
                    <a:pt x="42" y="130"/>
                  </a:cubicBezTo>
                  <a:cubicBezTo>
                    <a:pt x="40" y="94"/>
                    <a:pt x="39" y="85"/>
                    <a:pt x="42" y="69"/>
                  </a:cubicBezTo>
                  <a:cubicBezTo>
                    <a:pt x="45" y="53"/>
                    <a:pt x="45" y="37"/>
                    <a:pt x="38" y="27"/>
                  </a:cubicBezTo>
                  <a:cubicBezTo>
                    <a:pt x="31" y="17"/>
                    <a:pt x="26" y="8"/>
                    <a:pt x="25" y="7"/>
                  </a:cubicBezTo>
                  <a:cubicBezTo>
                    <a:pt x="24" y="6"/>
                    <a:pt x="19" y="0"/>
                    <a:pt x="20" y="9"/>
                  </a:cubicBezTo>
                  <a:cubicBezTo>
                    <a:pt x="21" y="19"/>
                    <a:pt x="17" y="39"/>
                    <a:pt x="14" y="52"/>
                  </a:cubicBezTo>
                  <a:cubicBezTo>
                    <a:pt x="11" y="65"/>
                    <a:pt x="0" y="89"/>
                    <a:pt x="0" y="125"/>
                  </a:cubicBezTo>
                  <a:close/>
                </a:path>
              </a:pathLst>
            </a:custGeom>
            <a:gradFill flip="none" rotWithShape="1">
              <a:gsLst>
                <a:gs pos="0">
                  <a:schemeClr val="bg1"/>
                </a:gs>
                <a:gs pos="70000">
                  <a:srgbClr val="FEDD9C">
                    <a:shade val="100000"/>
                    <a:satMod val="115000"/>
                  </a:srgbClr>
                </a:gs>
              </a:gsLst>
              <a:path path="circle">
                <a:fillToRect l="50000" t="50000" r="50000" b="50000"/>
              </a:path>
              <a:tileRect/>
            </a:gradFill>
            <a:ln w="12700" cap="flat">
              <a:solidFill>
                <a:srgbClr val="558ED5"/>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9961" name="Oval 112">
              <a:extLst>
                <a:ext uri="{FF2B5EF4-FFF2-40B4-BE49-F238E27FC236}">
                  <a16:creationId xmlns:a16="http://schemas.microsoft.com/office/drawing/2014/main" id="{53D2E65F-7E2B-166A-819A-B9BC42EAF432}"/>
                </a:ext>
              </a:extLst>
            </p:cNvPr>
            <p:cNvSpPr>
              <a:spLocks noChangeArrowheads="1"/>
            </p:cNvSpPr>
            <p:nvPr/>
          </p:nvSpPr>
          <p:spPr bwMode="auto">
            <a:xfrm>
              <a:off x="5053" y="2746"/>
              <a:ext cx="56" cy="184"/>
            </a:xfrm>
            <a:prstGeom prst="ellipse">
              <a:avLst/>
            </a:prstGeom>
            <a:solidFill>
              <a:srgbClr val="C4A1E7"/>
            </a:solidFill>
            <a:ln w="12700">
              <a:solidFill>
                <a:srgbClr val="6D5CD0"/>
              </a:solidFill>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endParaRPr lang="ja-JP" altLang="en-US">
                <a:solidFill>
                  <a:srgbClr val="000000"/>
                </a:solidFill>
              </a:endParaRPr>
            </a:p>
          </p:txBody>
        </p:sp>
        <p:sp>
          <p:nvSpPr>
            <p:cNvPr id="189" name="Freeform 113">
              <a:extLst>
                <a:ext uri="{FF2B5EF4-FFF2-40B4-BE49-F238E27FC236}">
                  <a16:creationId xmlns:a16="http://schemas.microsoft.com/office/drawing/2014/main" id="{28EA62D9-0DF3-0FD0-B403-B30EE653379F}"/>
                </a:ext>
              </a:extLst>
            </p:cNvPr>
            <p:cNvSpPr>
              <a:spLocks/>
            </p:cNvSpPr>
            <p:nvPr/>
          </p:nvSpPr>
          <p:spPr bwMode="auto">
            <a:xfrm>
              <a:off x="5000" y="3215"/>
              <a:ext cx="132" cy="646"/>
            </a:xfrm>
            <a:custGeom>
              <a:avLst/>
              <a:gdLst>
                <a:gd name="T0" fmla="*/ 65 w 65"/>
                <a:gd name="T1" fmla="*/ 125 h 320"/>
                <a:gd name="T2" fmla="*/ 59 w 65"/>
                <a:gd name="T3" fmla="*/ 203 h 320"/>
                <a:gd name="T4" fmla="*/ 58 w 65"/>
                <a:gd name="T5" fmla="*/ 277 h 320"/>
                <a:gd name="T6" fmla="*/ 25 w 65"/>
                <a:gd name="T7" fmla="*/ 316 h 320"/>
                <a:gd name="T8" fmla="*/ 11 w 65"/>
                <a:gd name="T9" fmla="*/ 306 h 320"/>
                <a:gd name="T10" fmla="*/ 37 w 65"/>
                <a:gd name="T11" fmla="*/ 236 h 320"/>
                <a:gd name="T12" fmla="*/ 23 w 65"/>
                <a:gd name="T13" fmla="*/ 130 h 320"/>
                <a:gd name="T14" fmla="*/ 23 w 65"/>
                <a:gd name="T15" fmla="*/ 69 h 320"/>
                <a:gd name="T16" fmla="*/ 27 w 65"/>
                <a:gd name="T17" fmla="*/ 27 h 320"/>
                <a:gd name="T18" fmla="*/ 39 w 65"/>
                <a:gd name="T19" fmla="*/ 7 h 320"/>
                <a:gd name="T20" fmla="*/ 45 w 65"/>
                <a:gd name="T21" fmla="*/ 9 h 320"/>
                <a:gd name="T22" fmla="*/ 51 w 65"/>
                <a:gd name="T23" fmla="*/ 52 h 320"/>
                <a:gd name="T24" fmla="*/ 65 w 65"/>
                <a:gd name="T25" fmla="*/ 12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320">
                  <a:moveTo>
                    <a:pt x="65" y="125"/>
                  </a:moveTo>
                  <a:cubicBezTo>
                    <a:pt x="65" y="152"/>
                    <a:pt x="60" y="189"/>
                    <a:pt x="59" y="203"/>
                  </a:cubicBezTo>
                  <a:cubicBezTo>
                    <a:pt x="58" y="217"/>
                    <a:pt x="64" y="260"/>
                    <a:pt x="58" y="277"/>
                  </a:cubicBezTo>
                  <a:cubicBezTo>
                    <a:pt x="52" y="294"/>
                    <a:pt x="50" y="312"/>
                    <a:pt x="25" y="316"/>
                  </a:cubicBezTo>
                  <a:cubicBezTo>
                    <a:pt x="0" y="320"/>
                    <a:pt x="8" y="312"/>
                    <a:pt x="11" y="306"/>
                  </a:cubicBezTo>
                  <a:cubicBezTo>
                    <a:pt x="14" y="300"/>
                    <a:pt x="38" y="260"/>
                    <a:pt x="37" y="236"/>
                  </a:cubicBezTo>
                  <a:cubicBezTo>
                    <a:pt x="36" y="212"/>
                    <a:pt x="21" y="166"/>
                    <a:pt x="23" y="130"/>
                  </a:cubicBezTo>
                  <a:cubicBezTo>
                    <a:pt x="25" y="94"/>
                    <a:pt x="26" y="85"/>
                    <a:pt x="23" y="69"/>
                  </a:cubicBezTo>
                  <a:cubicBezTo>
                    <a:pt x="20" y="53"/>
                    <a:pt x="20" y="37"/>
                    <a:pt x="27" y="27"/>
                  </a:cubicBezTo>
                  <a:cubicBezTo>
                    <a:pt x="34" y="17"/>
                    <a:pt x="38" y="8"/>
                    <a:pt x="39" y="7"/>
                  </a:cubicBezTo>
                  <a:cubicBezTo>
                    <a:pt x="40" y="6"/>
                    <a:pt x="45" y="0"/>
                    <a:pt x="45" y="9"/>
                  </a:cubicBezTo>
                  <a:cubicBezTo>
                    <a:pt x="44" y="19"/>
                    <a:pt x="48" y="39"/>
                    <a:pt x="51" y="52"/>
                  </a:cubicBezTo>
                  <a:cubicBezTo>
                    <a:pt x="54" y="65"/>
                    <a:pt x="65" y="89"/>
                    <a:pt x="65" y="125"/>
                  </a:cubicBezTo>
                  <a:close/>
                </a:path>
              </a:pathLst>
            </a:custGeom>
            <a:gradFill flip="none" rotWithShape="1">
              <a:gsLst>
                <a:gs pos="0">
                  <a:schemeClr val="bg1"/>
                </a:gs>
                <a:gs pos="70000">
                  <a:srgbClr val="FEDD9C">
                    <a:shade val="100000"/>
                    <a:satMod val="115000"/>
                  </a:srgbClr>
                </a:gs>
              </a:gsLst>
              <a:path path="circle">
                <a:fillToRect l="50000" t="50000" r="50000" b="50000"/>
              </a:path>
              <a:tileRect/>
            </a:gradFill>
            <a:ln w="12700" cap="flat">
              <a:solidFill>
                <a:srgbClr val="558ED5"/>
              </a:solidFill>
              <a:prstDash val="solid"/>
              <a:miter lim="800000"/>
              <a:headEnd/>
              <a:tailEnd/>
            </a:ln>
          </p:spPr>
          <p:txBody>
            <a:bodyPr/>
            <a:lstStyle/>
            <a:p>
              <a:pPr defTabSz="914400">
                <a:defRPr/>
              </a:pPr>
              <a:endParaRPr lang="ja-JP" altLang="en-US">
                <a:solidFill>
                  <a:srgbClr val="000000"/>
                </a:solidFill>
                <a:latin typeface="+mn-lt"/>
                <a:ea typeface="+mn-ea"/>
              </a:endParaRPr>
            </a:p>
          </p:txBody>
        </p:sp>
        <p:sp>
          <p:nvSpPr>
            <p:cNvPr id="1229965" name="Oval 114">
              <a:extLst>
                <a:ext uri="{FF2B5EF4-FFF2-40B4-BE49-F238E27FC236}">
                  <a16:creationId xmlns:a16="http://schemas.microsoft.com/office/drawing/2014/main" id="{841DA0A3-1163-E095-16BE-406DA73ED564}"/>
                </a:ext>
              </a:extLst>
            </p:cNvPr>
            <p:cNvSpPr>
              <a:spLocks noChangeArrowheads="1"/>
            </p:cNvSpPr>
            <p:nvPr/>
          </p:nvSpPr>
          <p:spPr bwMode="auto">
            <a:xfrm>
              <a:off x="5059" y="3364"/>
              <a:ext cx="56" cy="184"/>
            </a:xfrm>
            <a:prstGeom prst="ellipse">
              <a:avLst/>
            </a:prstGeom>
            <a:solidFill>
              <a:srgbClr val="C4A1E7"/>
            </a:solidFill>
            <a:ln w="12700">
              <a:solidFill>
                <a:srgbClr val="6D5CD0"/>
              </a:solidFill>
              <a:miter lim="800000"/>
              <a:headEnd/>
              <a:tailEnd/>
            </a:ln>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endParaRPr lang="ja-JP" altLang="en-US">
                <a:solidFill>
                  <a:srgbClr val="000000"/>
                </a:solidFill>
              </a:endParaRPr>
            </a:p>
          </p:txBody>
        </p:sp>
      </p:grpSp>
      <p:sp>
        <p:nvSpPr>
          <p:cNvPr id="1229913" name="テキスト ボックス 26">
            <a:extLst>
              <a:ext uri="{FF2B5EF4-FFF2-40B4-BE49-F238E27FC236}">
                <a16:creationId xmlns:a16="http://schemas.microsoft.com/office/drawing/2014/main" id="{FED0695F-38EC-8D73-9CD1-8809F3D3B707}"/>
              </a:ext>
            </a:extLst>
          </p:cNvPr>
          <p:cNvSpPr txBox="1">
            <a:spLocks noChangeArrowheads="1"/>
          </p:cNvSpPr>
          <p:nvPr/>
        </p:nvSpPr>
        <p:spPr bwMode="auto">
          <a:xfrm>
            <a:off x="3248025" y="5151438"/>
            <a:ext cx="7937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1</a:t>
            </a:r>
            <a:endParaRPr lang="ja-JP" altLang="en-US" sz="1100">
              <a:solidFill>
                <a:srgbClr val="376092"/>
              </a:solidFill>
            </a:endParaRPr>
          </a:p>
        </p:txBody>
      </p:sp>
      <p:sp>
        <p:nvSpPr>
          <p:cNvPr id="1229914" name="テキスト ボックス 26">
            <a:extLst>
              <a:ext uri="{FF2B5EF4-FFF2-40B4-BE49-F238E27FC236}">
                <a16:creationId xmlns:a16="http://schemas.microsoft.com/office/drawing/2014/main" id="{C032F13B-74DD-8856-9B75-D15A85738296}"/>
              </a:ext>
            </a:extLst>
          </p:cNvPr>
          <p:cNvSpPr txBox="1">
            <a:spLocks noChangeArrowheads="1"/>
          </p:cNvSpPr>
          <p:nvPr/>
        </p:nvSpPr>
        <p:spPr bwMode="auto">
          <a:xfrm>
            <a:off x="3717925" y="4852988"/>
            <a:ext cx="77788"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5</a:t>
            </a:r>
            <a:endParaRPr lang="ja-JP" altLang="en-US" sz="1100">
              <a:solidFill>
                <a:srgbClr val="376092"/>
              </a:solidFill>
            </a:endParaRPr>
          </a:p>
        </p:txBody>
      </p:sp>
      <p:sp>
        <p:nvSpPr>
          <p:cNvPr id="1229915" name="テキスト ボックス 26">
            <a:extLst>
              <a:ext uri="{FF2B5EF4-FFF2-40B4-BE49-F238E27FC236}">
                <a16:creationId xmlns:a16="http://schemas.microsoft.com/office/drawing/2014/main" id="{D94A5DB2-7AFE-3AB3-AA86-49D2B81ED024}"/>
              </a:ext>
            </a:extLst>
          </p:cNvPr>
          <p:cNvSpPr txBox="1">
            <a:spLocks noChangeArrowheads="1"/>
          </p:cNvSpPr>
          <p:nvPr/>
        </p:nvSpPr>
        <p:spPr bwMode="auto">
          <a:xfrm>
            <a:off x="3995738" y="4319588"/>
            <a:ext cx="793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6</a:t>
            </a:r>
            <a:endParaRPr lang="ja-JP" altLang="en-US" sz="1100">
              <a:solidFill>
                <a:srgbClr val="376092"/>
              </a:solidFill>
            </a:endParaRPr>
          </a:p>
        </p:txBody>
      </p:sp>
      <p:sp>
        <p:nvSpPr>
          <p:cNvPr id="1229916" name="テキスト ボックス 26">
            <a:extLst>
              <a:ext uri="{FF2B5EF4-FFF2-40B4-BE49-F238E27FC236}">
                <a16:creationId xmlns:a16="http://schemas.microsoft.com/office/drawing/2014/main" id="{3EB40AFA-B79C-F9F5-40A2-05BB3C506E03}"/>
              </a:ext>
            </a:extLst>
          </p:cNvPr>
          <p:cNvSpPr txBox="1">
            <a:spLocks noChangeArrowheads="1"/>
          </p:cNvSpPr>
          <p:nvPr/>
        </p:nvSpPr>
        <p:spPr bwMode="auto">
          <a:xfrm>
            <a:off x="3535363" y="5540375"/>
            <a:ext cx="7778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2</a:t>
            </a:r>
            <a:endParaRPr lang="ja-JP" altLang="en-US" sz="1100">
              <a:solidFill>
                <a:srgbClr val="376092"/>
              </a:solidFill>
            </a:endParaRPr>
          </a:p>
        </p:txBody>
      </p:sp>
      <p:sp>
        <p:nvSpPr>
          <p:cNvPr id="1229917" name="テキスト ボックス 26">
            <a:extLst>
              <a:ext uri="{FF2B5EF4-FFF2-40B4-BE49-F238E27FC236}">
                <a16:creationId xmlns:a16="http://schemas.microsoft.com/office/drawing/2014/main" id="{92B392F5-7611-84F6-BADB-466DF3AEEF83}"/>
              </a:ext>
            </a:extLst>
          </p:cNvPr>
          <p:cNvSpPr txBox="1">
            <a:spLocks noChangeArrowheads="1"/>
          </p:cNvSpPr>
          <p:nvPr/>
        </p:nvSpPr>
        <p:spPr bwMode="auto">
          <a:xfrm>
            <a:off x="4056063" y="6097588"/>
            <a:ext cx="77787"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3</a:t>
            </a:r>
            <a:endParaRPr lang="ja-JP" altLang="en-US" sz="1100">
              <a:solidFill>
                <a:srgbClr val="376092"/>
              </a:solidFill>
            </a:endParaRPr>
          </a:p>
        </p:txBody>
      </p:sp>
      <p:sp>
        <p:nvSpPr>
          <p:cNvPr id="1229918" name="テキスト ボックス 26">
            <a:extLst>
              <a:ext uri="{FF2B5EF4-FFF2-40B4-BE49-F238E27FC236}">
                <a16:creationId xmlns:a16="http://schemas.microsoft.com/office/drawing/2014/main" id="{76A98899-04C1-0ED0-5287-60D79ADB5F73}"/>
              </a:ext>
            </a:extLst>
          </p:cNvPr>
          <p:cNvSpPr txBox="1">
            <a:spLocks noChangeArrowheads="1"/>
          </p:cNvSpPr>
          <p:nvPr/>
        </p:nvSpPr>
        <p:spPr bwMode="auto">
          <a:xfrm>
            <a:off x="4292600" y="5854700"/>
            <a:ext cx="276225"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r>
              <a:rPr lang="en-US" altLang="ja-JP" sz="1100" baseline="30000">
                <a:solidFill>
                  <a:srgbClr val="000000"/>
                </a:solidFill>
              </a:rPr>
              <a:t>+</a:t>
            </a:r>
            <a:endParaRPr lang="ja-JP" altLang="en-US" sz="1100" baseline="30000">
              <a:solidFill>
                <a:srgbClr val="000000"/>
              </a:solidFill>
            </a:endParaRPr>
          </a:p>
        </p:txBody>
      </p:sp>
      <p:sp>
        <p:nvSpPr>
          <p:cNvPr id="1229919" name="テキスト ボックス 26">
            <a:extLst>
              <a:ext uri="{FF2B5EF4-FFF2-40B4-BE49-F238E27FC236}">
                <a16:creationId xmlns:a16="http://schemas.microsoft.com/office/drawing/2014/main" id="{D575B5DF-ADFC-F7CF-C417-4C3EF509FFE7}"/>
              </a:ext>
            </a:extLst>
          </p:cNvPr>
          <p:cNvSpPr txBox="1">
            <a:spLocks noChangeArrowheads="1"/>
          </p:cNvSpPr>
          <p:nvPr/>
        </p:nvSpPr>
        <p:spPr bwMode="auto">
          <a:xfrm>
            <a:off x="4811713" y="6224588"/>
            <a:ext cx="265112"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r>
              <a:rPr lang="en-US" altLang="ja-JP" sz="1100" baseline="30000">
                <a:solidFill>
                  <a:srgbClr val="000000"/>
                </a:solidFill>
              </a:rPr>
              <a:t>+</a:t>
            </a:r>
            <a:endParaRPr lang="ja-JP" altLang="en-US" sz="1100" baseline="30000">
              <a:solidFill>
                <a:srgbClr val="000000"/>
              </a:solidFill>
            </a:endParaRPr>
          </a:p>
        </p:txBody>
      </p:sp>
      <p:grpSp>
        <p:nvGrpSpPr>
          <p:cNvPr id="1229920" name="グループ化 5170">
            <a:extLst>
              <a:ext uri="{FF2B5EF4-FFF2-40B4-BE49-F238E27FC236}">
                <a16:creationId xmlns:a16="http://schemas.microsoft.com/office/drawing/2014/main" id="{5749AAF2-03FA-0B47-4147-6BD2F26CF171}"/>
              </a:ext>
            </a:extLst>
          </p:cNvPr>
          <p:cNvGrpSpPr>
            <a:grpSpLocks/>
          </p:cNvGrpSpPr>
          <p:nvPr/>
        </p:nvGrpSpPr>
        <p:grpSpPr bwMode="auto">
          <a:xfrm>
            <a:off x="4635500" y="5835650"/>
            <a:ext cx="268288" cy="166688"/>
            <a:chOff x="5868239" y="3044651"/>
            <a:chExt cx="236270" cy="145701"/>
          </a:xfrm>
        </p:grpSpPr>
        <p:sp>
          <p:nvSpPr>
            <p:cNvPr id="199" name="円/楕円 198">
              <a:extLst>
                <a:ext uri="{FF2B5EF4-FFF2-40B4-BE49-F238E27FC236}">
                  <a16:creationId xmlns:a16="http://schemas.microsoft.com/office/drawing/2014/main" id="{D70938B6-4C2E-1A05-12DC-752AC53A48E2}"/>
                </a:ext>
              </a:extLst>
            </p:cNvPr>
            <p:cNvSpPr/>
            <p:nvPr/>
          </p:nvSpPr>
          <p:spPr>
            <a:xfrm>
              <a:off x="5868239" y="3044651"/>
              <a:ext cx="236270" cy="145701"/>
            </a:xfrm>
            <a:prstGeom prst="ellipse">
              <a:avLst/>
            </a:prstGeom>
            <a:gradFill flip="none" rotWithShape="1">
              <a:gsLst>
                <a:gs pos="0">
                  <a:schemeClr val="bg1"/>
                </a:gs>
                <a:gs pos="50000">
                  <a:srgbClr val="FEDD9C"/>
                </a:gs>
                <a:gs pos="100000">
                  <a:srgbClr val="FFCC99"/>
                </a:gs>
              </a:gsLst>
              <a:path path="circle">
                <a:fillToRect l="50000" t="50000" r="50000" b="50000"/>
              </a:path>
              <a:tileRect/>
            </a:gradFill>
            <a:ln w="127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sp>
          <p:nvSpPr>
            <p:cNvPr id="200" name="円/楕円 199">
              <a:extLst>
                <a:ext uri="{FF2B5EF4-FFF2-40B4-BE49-F238E27FC236}">
                  <a16:creationId xmlns:a16="http://schemas.microsoft.com/office/drawing/2014/main" id="{1E10CE5D-A446-6C3D-A091-BD82B3524B41}"/>
                </a:ext>
              </a:extLst>
            </p:cNvPr>
            <p:cNvSpPr/>
            <p:nvPr/>
          </p:nvSpPr>
          <p:spPr>
            <a:xfrm>
              <a:off x="5878026" y="3077954"/>
              <a:ext cx="81087" cy="79095"/>
            </a:xfrm>
            <a:prstGeom prst="ellipse">
              <a:avLst/>
            </a:prstGeom>
            <a:solidFill>
              <a:srgbClr val="C4A1E7"/>
            </a:solidFill>
            <a:ln w="12700">
              <a:solidFill>
                <a:srgbClr val="6D5CD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18000" anchor="ctr" anchorCtr="1"/>
            <a:lstStyle/>
            <a:p>
              <a:pPr algn="ctr" defTabSz="914400">
                <a:defRPr/>
              </a:pPr>
              <a:endParaRPr lang="ja-JP" altLang="en-US" sz="800" b="1" dirty="0">
                <a:solidFill>
                  <a:srgbClr val="000000"/>
                </a:solidFill>
                <a:latin typeface="ＭＳ Ｐゴシック"/>
              </a:endParaRPr>
            </a:p>
          </p:txBody>
        </p:sp>
      </p:grpSp>
      <p:sp>
        <p:nvSpPr>
          <p:cNvPr id="1229921" name="テキスト ボックス 26">
            <a:extLst>
              <a:ext uri="{FF2B5EF4-FFF2-40B4-BE49-F238E27FC236}">
                <a16:creationId xmlns:a16="http://schemas.microsoft.com/office/drawing/2014/main" id="{F54FF584-B372-2931-69EF-E305276C0CDC}"/>
              </a:ext>
            </a:extLst>
          </p:cNvPr>
          <p:cNvSpPr txBox="1">
            <a:spLocks noChangeArrowheads="1"/>
          </p:cNvSpPr>
          <p:nvPr/>
        </p:nvSpPr>
        <p:spPr bwMode="auto">
          <a:xfrm>
            <a:off x="5638800" y="5346700"/>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2" name="テキスト ボックス 26">
            <a:extLst>
              <a:ext uri="{FF2B5EF4-FFF2-40B4-BE49-F238E27FC236}">
                <a16:creationId xmlns:a16="http://schemas.microsoft.com/office/drawing/2014/main" id="{22906C83-D836-EE5D-3685-78ADD8B67427}"/>
              </a:ext>
            </a:extLst>
          </p:cNvPr>
          <p:cNvSpPr txBox="1">
            <a:spLocks noChangeArrowheads="1"/>
          </p:cNvSpPr>
          <p:nvPr/>
        </p:nvSpPr>
        <p:spPr bwMode="auto">
          <a:xfrm>
            <a:off x="5335588" y="5262563"/>
            <a:ext cx="79375" cy="16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7</a:t>
            </a:r>
            <a:endParaRPr lang="ja-JP" altLang="en-US" sz="1100">
              <a:solidFill>
                <a:srgbClr val="376092"/>
              </a:solidFill>
            </a:endParaRPr>
          </a:p>
        </p:txBody>
      </p:sp>
      <p:sp>
        <p:nvSpPr>
          <p:cNvPr id="1229923" name="テキスト ボックス 26">
            <a:extLst>
              <a:ext uri="{FF2B5EF4-FFF2-40B4-BE49-F238E27FC236}">
                <a16:creationId xmlns:a16="http://schemas.microsoft.com/office/drawing/2014/main" id="{686FA9FD-862F-24F9-4552-54A91C01098A}"/>
              </a:ext>
            </a:extLst>
          </p:cNvPr>
          <p:cNvSpPr txBox="1">
            <a:spLocks noChangeArrowheads="1"/>
          </p:cNvSpPr>
          <p:nvPr/>
        </p:nvSpPr>
        <p:spPr bwMode="auto">
          <a:xfrm>
            <a:off x="7121525" y="4054475"/>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4" name="テキスト ボックス 26">
            <a:extLst>
              <a:ext uri="{FF2B5EF4-FFF2-40B4-BE49-F238E27FC236}">
                <a16:creationId xmlns:a16="http://schemas.microsoft.com/office/drawing/2014/main" id="{EAAD19F5-DEFB-C524-194E-F187C18A367E}"/>
              </a:ext>
            </a:extLst>
          </p:cNvPr>
          <p:cNvSpPr txBox="1">
            <a:spLocks noChangeArrowheads="1"/>
          </p:cNvSpPr>
          <p:nvPr/>
        </p:nvSpPr>
        <p:spPr bwMode="auto">
          <a:xfrm>
            <a:off x="7132638" y="4232275"/>
            <a:ext cx="211137" cy="16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endParaRPr lang="ja-JP" altLang="en-US" sz="1100" baseline="30000">
              <a:solidFill>
                <a:srgbClr val="000000"/>
              </a:solidFill>
            </a:endParaRPr>
          </a:p>
        </p:txBody>
      </p:sp>
      <p:sp>
        <p:nvSpPr>
          <p:cNvPr id="1229925" name="テキスト ボックス 26">
            <a:extLst>
              <a:ext uri="{FF2B5EF4-FFF2-40B4-BE49-F238E27FC236}">
                <a16:creationId xmlns:a16="http://schemas.microsoft.com/office/drawing/2014/main" id="{D65E4196-236B-DD0E-4792-F77A55674982}"/>
              </a:ext>
            </a:extLst>
          </p:cNvPr>
          <p:cNvSpPr txBox="1">
            <a:spLocks noChangeArrowheads="1"/>
          </p:cNvSpPr>
          <p:nvPr/>
        </p:nvSpPr>
        <p:spPr bwMode="auto">
          <a:xfrm>
            <a:off x="6413500" y="5095875"/>
            <a:ext cx="7778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8</a:t>
            </a:r>
            <a:endParaRPr lang="ja-JP" altLang="en-US" sz="1100">
              <a:solidFill>
                <a:srgbClr val="376092"/>
              </a:solidFill>
            </a:endParaRPr>
          </a:p>
        </p:txBody>
      </p:sp>
      <p:sp>
        <p:nvSpPr>
          <p:cNvPr id="1229926" name="テキスト ボックス 26">
            <a:extLst>
              <a:ext uri="{FF2B5EF4-FFF2-40B4-BE49-F238E27FC236}">
                <a16:creationId xmlns:a16="http://schemas.microsoft.com/office/drawing/2014/main" id="{18FEE052-3307-1C5D-105D-B46701E3E502}"/>
              </a:ext>
            </a:extLst>
          </p:cNvPr>
          <p:cNvSpPr txBox="1">
            <a:spLocks noChangeArrowheads="1"/>
          </p:cNvSpPr>
          <p:nvPr/>
        </p:nvSpPr>
        <p:spPr bwMode="auto">
          <a:xfrm>
            <a:off x="7121525" y="5767388"/>
            <a:ext cx="223838"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IgG</a:t>
            </a:r>
            <a:endParaRPr lang="ja-JP" altLang="en-US" sz="1100" baseline="30000">
              <a:solidFill>
                <a:srgbClr val="000000"/>
              </a:solidFill>
            </a:endParaRPr>
          </a:p>
        </p:txBody>
      </p:sp>
      <p:sp>
        <p:nvSpPr>
          <p:cNvPr id="1229927" name="テキスト ボックス 26">
            <a:extLst>
              <a:ext uri="{FF2B5EF4-FFF2-40B4-BE49-F238E27FC236}">
                <a16:creationId xmlns:a16="http://schemas.microsoft.com/office/drawing/2014/main" id="{4587D923-DCF1-951C-ADCB-3720B94DCC8D}"/>
              </a:ext>
            </a:extLst>
          </p:cNvPr>
          <p:cNvSpPr txBox="1">
            <a:spLocks noChangeArrowheads="1"/>
          </p:cNvSpPr>
          <p:nvPr/>
        </p:nvSpPr>
        <p:spPr bwMode="auto">
          <a:xfrm>
            <a:off x="7132638" y="5946775"/>
            <a:ext cx="21113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000000"/>
                </a:solidFill>
              </a:rPr>
              <a:t>IgA</a:t>
            </a:r>
            <a:endParaRPr lang="ja-JP" altLang="en-US" sz="1100" baseline="30000">
              <a:solidFill>
                <a:srgbClr val="000000"/>
              </a:solidFill>
            </a:endParaRPr>
          </a:p>
        </p:txBody>
      </p:sp>
      <p:sp>
        <p:nvSpPr>
          <p:cNvPr id="1229928" name="テキスト ボックス 26">
            <a:extLst>
              <a:ext uri="{FF2B5EF4-FFF2-40B4-BE49-F238E27FC236}">
                <a16:creationId xmlns:a16="http://schemas.microsoft.com/office/drawing/2014/main" id="{65146C37-66DC-4ABB-9AA5-5B14B5862CFC}"/>
              </a:ext>
            </a:extLst>
          </p:cNvPr>
          <p:cNvSpPr txBox="1">
            <a:spLocks noChangeArrowheads="1"/>
          </p:cNvSpPr>
          <p:nvPr/>
        </p:nvSpPr>
        <p:spPr bwMode="auto">
          <a:xfrm>
            <a:off x="6958013" y="6221413"/>
            <a:ext cx="77787"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lang="en-US" altLang="ja-JP" sz="1100">
                <a:solidFill>
                  <a:srgbClr val="376092"/>
                </a:solidFill>
              </a:rPr>
              <a:t>4</a:t>
            </a:r>
            <a:endParaRPr lang="ja-JP" altLang="en-US" sz="1100">
              <a:solidFill>
                <a:srgbClr val="376092"/>
              </a:solidFill>
            </a:endParaRPr>
          </a:p>
        </p:txBody>
      </p:sp>
      <p:sp>
        <p:nvSpPr>
          <p:cNvPr id="1229929" name="Freeform 6">
            <a:extLst>
              <a:ext uri="{FF2B5EF4-FFF2-40B4-BE49-F238E27FC236}">
                <a16:creationId xmlns:a16="http://schemas.microsoft.com/office/drawing/2014/main" id="{0D6541EA-CB84-B5BC-1BE8-BCB344165BFF}"/>
              </a:ext>
            </a:extLst>
          </p:cNvPr>
          <p:cNvSpPr>
            <a:spLocks/>
          </p:cNvSpPr>
          <p:nvPr/>
        </p:nvSpPr>
        <p:spPr bwMode="auto">
          <a:xfrm>
            <a:off x="2828925" y="3848100"/>
            <a:ext cx="209550" cy="371475"/>
          </a:xfrm>
          <a:custGeom>
            <a:avLst/>
            <a:gdLst>
              <a:gd name="T0" fmla="*/ 0 w 98"/>
              <a:gd name="T1" fmla="*/ 0 h 144"/>
              <a:gd name="T2" fmla="*/ 2147483647 w 98"/>
              <a:gd name="T3" fmla="*/ 2147483647 h 144"/>
              <a:gd name="T4" fmla="*/ 2147483647 w 98"/>
              <a:gd name="T5" fmla="*/ 2147483647 h 144"/>
              <a:gd name="T6" fmla="*/ 0 60000 65536"/>
              <a:gd name="T7" fmla="*/ 0 60000 65536"/>
              <a:gd name="T8" fmla="*/ 0 60000 65536"/>
              <a:gd name="T9" fmla="*/ 0 w 98"/>
              <a:gd name="T10" fmla="*/ 0 h 144"/>
              <a:gd name="T11" fmla="*/ 98 w 98"/>
              <a:gd name="T12" fmla="*/ 144 h 144"/>
            </a:gdLst>
            <a:ahLst/>
            <a:cxnLst>
              <a:cxn ang="T6">
                <a:pos x="T0" y="T1"/>
              </a:cxn>
              <a:cxn ang="T7">
                <a:pos x="T2" y="T3"/>
              </a:cxn>
              <a:cxn ang="T8">
                <a:pos x="T4" y="T5"/>
              </a:cxn>
            </a:cxnLst>
            <a:rect l="T9" t="T10" r="T11" b="T12"/>
            <a:pathLst>
              <a:path w="98" h="144">
                <a:moveTo>
                  <a:pt x="0" y="0"/>
                </a:moveTo>
                <a:cubicBezTo>
                  <a:pt x="0" y="0"/>
                  <a:pt x="1" y="60"/>
                  <a:pt x="27" y="99"/>
                </a:cubicBezTo>
                <a:cubicBezTo>
                  <a:pt x="53" y="137"/>
                  <a:pt x="98" y="144"/>
                  <a:pt x="98" y="144"/>
                </a:cubicBezTo>
              </a:path>
            </a:pathLst>
          </a:custGeom>
          <a:noFill/>
          <a:ln w="28575" cap="flat">
            <a:solidFill>
              <a:srgbClr val="FE3464"/>
            </a:solidFill>
            <a:prstDash val="solid"/>
            <a:miter lim="800000"/>
            <a:headEnd type="none" w="med" len="med"/>
            <a:tailEnd type="triangle" w="lg" len="lg"/>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30" name="Line 264">
            <a:extLst>
              <a:ext uri="{FF2B5EF4-FFF2-40B4-BE49-F238E27FC236}">
                <a16:creationId xmlns:a16="http://schemas.microsoft.com/office/drawing/2014/main" id="{2039D924-3ABE-3B99-0DA2-D6BB4933DE17}"/>
              </a:ext>
            </a:extLst>
          </p:cNvPr>
          <p:cNvSpPr>
            <a:spLocks noChangeShapeType="1"/>
          </p:cNvSpPr>
          <p:nvPr/>
        </p:nvSpPr>
        <p:spPr bwMode="auto">
          <a:xfrm>
            <a:off x="3667125" y="4891088"/>
            <a:ext cx="323850" cy="247650"/>
          </a:xfrm>
          <a:prstGeom prst="line">
            <a:avLst/>
          </a:prstGeom>
          <a:noFill/>
          <a:ln w="25400">
            <a:solidFill>
              <a:srgbClr val="FF0066"/>
            </a:solidFill>
            <a:round/>
            <a:headEnd/>
            <a:tailEnd type="stealth" w="lg" len="lg"/>
          </a:ln>
          <a:effectLst>
            <a:prstShdw prst="shdw17" dist="17961" dir="2700000">
              <a:srgbClr val="99003D"/>
            </a:prstShdw>
          </a:effectLst>
          <a:extLst>
            <a:ext uri="{909E8E84-426E-40DD-AFC4-6F175D3DCCD1}">
              <a14:hiddenFill xmlns:a14="http://schemas.microsoft.com/office/drawing/2010/main">
                <a:noFill/>
              </a14:hiddenFill>
            </a:ext>
          </a:extLst>
        </p:spPr>
        <p:txBody>
          <a:bodyPr/>
          <a:lstStyle/>
          <a:p>
            <a:endParaRPr lang="ja-JP" altLang="en-US"/>
          </a:p>
        </p:txBody>
      </p:sp>
      <p:sp>
        <p:nvSpPr>
          <p:cNvPr id="746761" name="Line 265">
            <a:extLst>
              <a:ext uri="{FF2B5EF4-FFF2-40B4-BE49-F238E27FC236}">
                <a16:creationId xmlns:a16="http://schemas.microsoft.com/office/drawing/2014/main" id="{7E3C6B97-9E5A-9D5B-099C-80B201EA9763}"/>
              </a:ext>
            </a:extLst>
          </p:cNvPr>
          <p:cNvSpPr>
            <a:spLocks noChangeShapeType="1"/>
          </p:cNvSpPr>
          <p:nvPr/>
        </p:nvSpPr>
        <p:spPr bwMode="auto">
          <a:xfrm flipV="1">
            <a:off x="2657475" y="4929188"/>
            <a:ext cx="842963" cy="71437"/>
          </a:xfrm>
          <a:prstGeom prst="line">
            <a:avLst/>
          </a:prstGeom>
          <a:noFill/>
          <a:ln w="12700">
            <a:solidFill>
              <a:schemeClr val="tx1"/>
            </a:solidFill>
            <a:round/>
            <a:headEnd/>
            <a:tailEnd type="arrow" w="med" len="med"/>
          </a:ln>
          <a:effectLst>
            <a:prstShdw prst="shdw17" dist="17961" dir="2700000">
              <a:schemeClr val="tx1">
                <a:gamma/>
                <a:shade val="60000"/>
                <a:invGamma/>
              </a:schemeClr>
            </a:prstShdw>
          </a:effectLst>
        </p:spPr>
        <p:txBody>
          <a:bodyPr/>
          <a:lstStyle/>
          <a:p>
            <a:pPr>
              <a:defRPr/>
            </a:pPr>
            <a:endParaRPr lang="ja-JP" altLang="en-US"/>
          </a:p>
        </p:txBody>
      </p:sp>
      <p:sp>
        <p:nvSpPr>
          <p:cNvPr id="1229932" name="Line 266">
            <a:extLst>
              <a:ext uri="{FF2B5EF4-FFF2-40B4-BE49-F238E27FC236}">
                <a16:creationId xmlns:a16="http://schemas.microsoft.com/office/drawing/2014/main" id="{DFC28977-C2BE-AE49-DE5E-0EA18C3BD2A3}"/>
              </a:ext>
            </a:extLst>
          </p:cNvPr>
          <p:cNvSpPr>
            <a:spLocks noChangeShapeType="1"/>
          </p:cNvSpPr>
          <p:nvPr/>
        </p:nvSpPr>
        <p:spPr bwMode="auto">
          <a:xfrm>
            <a:off x="3338513" y="4476750"/>
            <a:ext cx="214312" cy="238125"/>
          </a:xfrm>
          <a:prstGeom prst="line">
            <a:avLst/>
          </a:prstGeom>
          <a:noFill/>
          <a:ln w="25400">
            <a:solidFill>
              <a:srgbClr val="FF0066"/>
            </a:solidFill>
            <a:round/>
            <a:headEnd/>
            <a:tailEnd type="stealth" w="lg" len="lg"/>
          </a:ln>
          <a:effectLst>
            <a:prstShdw prst="shdw17" dist="17961" dir="2700000">
              <a:srgbClr val="99003D"/>
            </a:prstShdw>
          </a:effectLst>
          <a:extLst>
            <a:ext uri="{909E8E84-426E-40DD-AFC4-6F175D3DCCD1}">
              <a14:hiddenFill xmlns:a14="http://schemas.microsoft.com/office/drawing/2010/main">
                <a:noFill/>
              </a14:hiddenFill>
            </a:ext>
          </a:extLst>
        </p:spPr>
        <p:txBody>
          <a:bodyPr/>
          <a:lstStyle/>
          <a:p>
            <a:endParaRPr lang="ja-JP" altLang="en-US"/>
          </a:p>
        </p:txBody>
      </p:sp>
      <p:sp>
        <p:nvSpPr>
          <p:cNvPr id="746763" name="Text Box 267">
            <a:extLst>
              <a:ext uri="{FF2B5EF4-FFF2-40B4-BE49-F238E27FC236}">
                <a16:creationId xmlns:a16="http://schemas.microsoft.com/office/drawing/2014/main" id="{91BB5BF8-2025-A109-C71A-B37C4AE1F02E}"/>
              </a:ext>
            </a:extLst>
          </p:cNvPr>
          <p:cNvSpPr txBox="1">
            <a:spLocks noChangeArrowheads="1"/>
          </p:cNvSpPr>
          <p:nvPr/>
        </p:nvSpPr>
        <p:spPr bwMode="auto">
          <a:xfrm>
            <a:off x="4672013" y="3995738"/>
            <a:ext cx="785812" cy="366712"/>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dirty="0"/>
              <a:t>成熟</a:t>
            </a:r>
          </a:p>
        </p:txBody>
      </p:sp>
      <p:sp>
        <p:nvSpPr>
          <p:cNvPr id="746764" name="Text Box 268">
            <a:extLst>
              <a:ext uri="{FF2B5EF4-FFF2-40B4-BE49-F238E27FC236}">
                <a16:creationId xmlns:a16="http://schemas.microsoft.com/office/drawing/2014/main" id="{40B2B6F5-764E-C0FA-5E63-8122C1007E85}"/>
              </a:ext>
            </a:extLst>
          </p:cNvPr>
          <p:cNvSpPr txBox="1">
            <a:spLocks noChangeArrowheads="1"/>
          </p:cNvSpPr>
          <p:nvPr/>
        </p:nvSpPr>
        <p:spPr bwMode="auto">
          <a:xfrm>
            <a:off x="6148388" y="5048250"/>
            <a:ext cx="1109662" cy="549275"/>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1000"/>
              <a:t>特異性の高い大量のグロブリンを生産</a:t>
            </a:r>
          </a:p>
        </p:txBody>
      </p:sp>
      <p:sp>
        <p:nvSpPr>
          <p:cNvPr id="746765" name="Text Box 269">
            <a:extLst>
              <a:ext uri="{FF2B5EF4-FFF2-40B4-BE49-F238E27FC236}">
                <a16:creationId xmlns:a16="http://schemas.microsoft.com/office/drawing/2014/main" id="{AA811190-0193-3661-39E7-54CF4FD50CE9}"/>
              </a:ext>
            </a:extLst>
          </p:cNvPr>
          <p:cNvSpPr txBox="1">
            <a:spLocks noChangeArrowheads="1"/>
          </p:cNvSpPr>
          <p:nvPr/>
        </p:nvSpPr>
        <p:spPr bwMode="auto">
          <a:xfrm>
            <a:off x="6148388" y="5048250"/>
            <a:ext cx="1109662" cy="396875"/>
          </a:xfrm>
          <a:prstGeom prst="rect">
            <a:avLst/>
          </a:prstGeom>
          <a:noFill/>
          <a:ln>
            <a:noFill/>
          </a:ln>
          <a:effectLst>
            <a:prstShdw prst="shdw17" dist="17961" dir="2700000">
              <a:schemeClr val="accent1">
                <a:gamma/>
                <a:shade val="60000"/>
                <a:invGamma/>
              </a:schemeClr>
            </a:prstShdw>
          </a:effectLst>
        </p:spPr>
        <p:txBody>
          <a:bodyPr>
            <a:spAutoFit/>
          </a:bodyPr>
          <a:lstStyle/>
          <a:p>
            <a:pPr>
              <a:spcBef>
                <a:spcPct val="50000"/>
              </a:spcBef>
              <a:defRPr/>
            </a:pPr>
            <a:r>
              <a:rPr lang="ja-JP" altLang="en-US" sz="1000"/>
              <a:t>特異性の高い大量のグロブリン</a:t>
            </a:r>
          </a:p>
        </p:txBody>
      </p:sp>
      <p:cxnSp>
        <p:nvCxnSpPr>
          <p:cNvPr id="1229936" name="直線矢印コネクタ 184">
            <a:extLst>
              <a:ext uri="{FF2B5EF4-FFF2-40B4-BE49-F238E27FC236}">
                <a16:creationId xmlns:a16="http://schemas.microsoft.com/office/drawing/2014/main" id="{CDCDE901-9CDC-5A00-109A-EEF849CF4186}"/>
              </a:ext>
            </a:extLst>
          </p:cNvPr>
          <p:cNvCxnSpPr>
            <a:cxnSpLocks noChangeShapeType="1"/>
          </p:cNvCxnSpPr>
          <p:nvPr/>
        </p:nvCxnSpPr>
        <p:spPr bwMode="auto">
          <a:xfrm>
            <a:off x="5237163" y="6130925"/>
            <a:ext cx="1006475" cy="0"/>
          </a:xfrm>
          <a:prstGeom prst="straightConnector1">
            <a:avLst/>
          </a:prstGeom>
          <a:noFill/>
          <a:ln w="28575" algn="ctr">
            <a:solidFill>
              <a:schemeClr val="bg2"/>
            </a:solidFill>
            <a:round/>
            <a:headEnd/>
            <a:tailEnd type="triangle" w="lg" len="med"/>
          </a:ln>
          <a:extLst>
            <a:ext uri="{909E8E84-426E-40DD-AFC4-6F175D3DCCD1}">
              <a14:hiddenFill xmlns:a14="http://schemas.microsoft.com/office/drawing/2010/main">
                <a:noFill/>
              </a14:hiddenFill>
            </a:ext>
          </a:extLst>
        </p:spPr>
      </p:cxnSp>
      <p:sp>
        <p:nvSpPr>
          <p:cNvPr id="1229937" name="Rectangle 276">
            <a:extLst>
              <a:ext uri="{FF2B5EF4-FFF2-40B4-BE49-F238E27FC236}">
                <a16:creationId xmlns:a16="http://schemas.microsoft.com/office/drawing/2014/main" id="{92434884-9F58-25A3-1D5F-77E608CB92C8}"/>
              </a:ext>
            </a:extLst>
          </p:cNvPr>
          <p:cNvSpPr>
            <a:spLocks noGrp="1" noChangeArrowheads="1"/>
          </p:cNvSpPr>
          <p:nvPr>
            <p:ph type="body" idx="4294967295"/>
          </p:nvPr>
        </p:nvSpPr>
        <p:spPr>
          <a:xfrm>
            <a:off x="457200" y="1255713"/>
            <a:ext cx="5999163" cy="1879600"/>
          </a:xfrm>
        </p:spPr>
        <p:txBody>
          <a:bodyPr/>
          <a:lstStyle/>
          <a:p>
            <a:pPr>
              <a:lnSpc>
                <a:spcPct val="90000"/>
              </a:lnSpc>
            </a:pPr>
            <a:r>
              <a:rPr lang="ja-JP" altLang="en-US" sz="1600" dirty="0">
                <a:ea typeface="ＭＳ Ｐゴシック" panose="020B0600070205080204" pitchFamily="50" charset="-128"/>
              </a:rPr>
              <a:t>ポリサッカライドワクチンは、マージナルゾーンにいる</a:t>
            </a:r>
            <a:r>
              <a:rPr lang="en-US" altLang="ja-JP" sz="1600" dirty="0">
                <a:ea typeface="ＭＳ Ｐゴシック" panose="020B0600070205080204" pitchFamily="50" charset="-128"/>
              </a:rPr>
              <a:t>B</a:t>
            </a:r>
            <a:r>
              <a:rPr lang="ja-JP" altLang="en-US" sz="1600" dirty="0">
                <a:ea typeface="ＭＳ Ｐゴシック" panose="020B0600070205080204" pitchFamily="50" charset="-128"/>
              </a:rPr>
              <a:t>細胞に抗原提示し、特異性の低い抗体が産生される。免疫記憶はできない。</a:t>
            </a:r>
          </a:p>
          <a:p>
            <a:pPr>
              <a:lnSpc>
                <a:spcPct val="90000"/>
              </a:lnSpc>
            </a:pPr>
            <a:endParaRPr lang="ja-JP" altLang="en-US" sz="1600" dirty="0">
              <a:ea typeface="ＭＳ Ｐゴシック" panose="020B0600070205080204" pitchFamily="50" charset="-128"/>
            </a:endParaRPr>
          </a:p>
          <a:p>
            <a:pPr>
              <a:lnSpc>
                <a:spcPct val="90000"/>
              </a:lnSpc>
            </a:pPr>
            <a:r>
              <a:rPr lang="ja-JP" altLang="en-US" sz="1600" dirty="0">
                <a:ea typeface="ＭＳ Ｐゴシック" panose="020B0600070205080204" pitchFamily="50" charset="-128"/>
              </a:rPr>
              <a:t>結合型ワクチンは、</a:t>
            </a:r>
            <a:r>
              <a:rPr lang="en-US" altLang="ja-JP" sz="1600" dirty="0">
                <a:ea typeface="ＭＳ Ｐゴシック" panose="020B0600070205080204" pitchFamily="50" charset="-128"/>
              </a:rPr>
              <a:t>Th</a:t>
            </a:r>
            <a:r>
              <a:rPr lang="ja-JP" altLang="en-US" sz="1600" dirty="0">
                <a:ea typeface="ＭＳ Ｐゴシック" panose="020B0600070205080204" pitchFamily="50" charset="-128"/>
              </a:rPr>
              <a:t>を刺激できるので、抗原提示された</a:t>
            </a:r>
            <a:r>
              <a:rPr lang="en-US" altLang="ja-JP" sz="1600" dirty="0">
                <a:ea typeface="ＭＳ Ｐゴシック" panose="020B0600070205080204" pitchFamily="50" charset="-128"/>
              </a:rPr>
              <a:t>B</a:t>
            </a:r>
            <a:r>
              <a:rPr lang="ja-JP" altLang="en-US" sz="1600" dirty="0">
                <a:ea typeface="ＭＳ Ｐゴシック" panose="020B0600070205080204" pitchFamily="50" charset="-128"/>
              </a:rPr>
              <a:t>細胞が脾臓の胚中心で成熟・増殖し、大量の高生成の免疫が産生される。一部はメモリーセルになる。</a:t>
            </a:r>
          </a:p>
          <a:p>
            <a:pPr>
              <a:lnSpc>
                <a:spcPct val="90000"/>
              </a:lnSpc>
            </a:pPr>
            <a:endParaRPr lang="ja-JP" altLang="en-US" sz="1600" dirty="0">
              <a:ea typeface="ＭＳ Ｐゴシック" panose="020B0600070205080204" pitchFamily="50" charset="-128"/>
            </a:endParaRPr>
          </a:p>
        </p:txBody>
      </p:sp>
      <p:sp>
        <p:nvSpPr>
          <p:cNvPr id="1229938" name="Freeform 323">
            <a:extLst>
              <a:ext uri="{FF2B5EF4-FFF2-40B4-BE49-F238E27FC236}">
                <a16:creationId xmlns:a16="http://schemas.microsoft.com/office/drawing/2014/main" id="{06CB1E77-1C0C-BE10-E879-51EEE95E3943}"/>
              </a:ext>
            </a:extLst>
          </p:cNvPr>
          <p:cNvSpPr>
            <a:spLocks/>
          </p:cNvSpPr>
          <p:nvPr/>
        </p:nvSpPr>
        <p:spPr bwMode="auto">
          <a:xfrm>
            <a:off x="3022600" y="4695825"/>
            <a:ext cx="3362325" cy="1885950"/>
          </a:xfrm>
          <a:custGeom>
            <a:avLst/>
            <a:gdLst>
              <a:gd name="T0" fmla="*/ 0 w 2118"/>
              <a:gd name="T1" fmla="*/ 0 h 1188"/>
              <a:gd name="T2" fmla="*/ 1208087 w 2118"/>
              <a:gd name="T3" fmla="*/ 1597025 h 1188"/>
              <a:gd name="T4" fmla="*/ 3362325 w 2118"/>
              <a:gd name="T5" fmla="*/ 1736725 h 1188"/>
              <a:gd name="T6" fmla="*/ 0 60000 65536"/>
              <a:gd name="T7" fmla="*/ 0 60000 65536"/>
              <a:gd name="T8" fmla="*/ 0 60000 65536"/>
              <a:gd name="T9" fmla="*/ 0 w 2118"/>
              <a:gd name="T10" fmla="*/ 0 h 1188"/>
              <a:gd name="T11" fmla="*/ 2118 w 2118"/>
              <a:gd name="T12" fmla="*/ 1188 h 1188"/>
            </a:gdLst>
            <a:ahLst/>
            <a:cxnLst>
              <a:cxn ang="T6">
                <a:pos x="T0" y="T1"/>
              </a:cxn>
              <a:cxn ang="T7">
                <a:pos x="T2" y="T3"/>
              </a:cxn>
              <a:cxn ang="T8">
                <a:pos x="T4" y="T5"/>
              </a:cxn>
            </a:cxnLst>
            <a:rect l="T9" t="T10" r="T11" b="T12"/>
            <a:pathLst>
              <a:path w="2118" h="1188">
                <a:moveTo>
                  <a:pt x="0" y="0"/>
                </a:moveTo>
                <a:cubicBezTo>
                  <a:pt x="204" y="412"/>
                  <a:pt x="408" y="824"/>
                  <a:pt x="761" y="1006"/>
                </a:cubicBezTo>
                <a:cubicBezTo>
                  <a:pt x="1114" y="1188"/>
                  <a:pt x="1892" y="1081"/>
                  <a:pt x="2118" y="1094"/>
                </a:cubicBezTo>
              </a:path>
            </a:pathLst>
          </a:custGeom>
          <a:noFill/>
          <a:ln w="57150" cmpd="sng">
            <a:solidFill>
              <a:srgbClr val="A50021"/>
            </a:solidFill>
            <a:round/>
            <a:headEnd type="none" w="med" len="med"/>
            <a:tailEnd type="triangle" w="med" len="med"/>
          </a:ln>
          <a:effectLst>
            <a:prstShdw prst="shdw17" dist="17961" dir="2700000">
              <a:srgbClr val="630014"/>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39" name="Freeform 324">
            <a:extLst>
              <a:ext uri="{FF2B5EF4-FFF2-40B4-BE49-F238E27FC236}">
                <a16:creationId xmlns:a16="http://schemas.microsoft.com/office/drawing/2014/main" id="{D3141B33-4EAA-E73F-D575-1FFB5A056D35}"/>
              </a:ext>
            </a:extLst>
          </p:cNvPr>
          <p:cNvSpPr>
            <a:spLocks/>
          </p:cNvSpPr>
          <p:nvPr/>
        </p:nvSpPr>
        <p:spPr bwMode="auto">
          <a:xfrm>
            <a:off x="3502025" y="4122738"/>
            <a:ext cx="4294188" cy="717550"/>
          </a:xfrm>
          <a:custGeom>
            <a:avLst/>
            <a:gdLst>
              <a:gd name="T0" fmla="*/ 0 w 2705"/>
              <a:gd name="T1" fmla="*/ 0 h 452"/>
              <a:gd name="T2" fmla="*/ 481013 w 2705"/>
              <a:gd name="T3" fmla="*/ 666750 h 452"/>
              <a:gd name="T4" fmla="*/ 1069975 w 2705"/>
              <a:gd name="T5" fmla="*/ 309563 h 452"/>
              <a:gd name="T6" fmla="*/ 3208337 w 2705"/>
              <a:gd name="T7" fmla="*/ 231775 h 452"/>
              <a:gd name="T8" fmla="*/ 4294188 w 2705"/>
              <a:gd name="T9" fmla="*/ 309563 h 452"/>
              <a:gd name="T10" fmla="*/ 0 60000 65536"/>
              <a:gd name="T11" fmla="*/ 0 60000 65536"/>
              <a:gd name="T12" fmla="*/ 0 60000 65536"/>
              <a:gd name="T13" fmla="*/ 0 60000 65536"/>
              <a:gd name="T14" fmla="*/ 0 60000 65536"/>
              <a:gd name="T15" fmla="*/ 0 w 2705"/>
              <a:gd name="T16" fmla="*/ 0 h 452"/>
              <a:gd name="T17" fmla="*/ 2705 w 2705"/>
              <a:gd name="T18" fmla="*/ 452 h 452"/>
            </a:gdLst>
            <a:ahLst/>
            <a:cxnLst>
              <a:cxn ang="T10">
                <a:pos x="T0" y="T1"/>
              </a:cxn>
              <a:cxn ang="T11">
                <a:pos x="T2" y="T3"/>
              </a:cxn>
              <a:cxn ang="T12">
                <a:pos x="T4" y="T5"/>
              </a:cxn>
              <a:cxn ang="T13">
                <a:pos x="T6" y="T7"/>
              </a:cxn>
              <a:cxn ang="T14">
                <a:pos x="T8" y="T9"/>
              </a:cxn>
            </a:cxnLst>
            <a:rect l="T15" t="T16" r="T17" b="T18"/>
            <a:pathLst>
              <a:path w="2705" h="452">
                <a:moveTo>
                  <a:pt x="0" y="0"/>
                </a:moveTo>
                <a:cubicBezTo>
                  <a:pt x="95" y="194"/>
                  <a:pt x="191" y="388"/>
                  <a:pt x="303" y="420"/>
                </a:cubicBezTo>
                <a:cubicBezTo>
                  <a:pt x="415" y="452"/>
                  <a:pt x="388" y="241"/>
                  <a:pt x="674" y="195"/>
                </a:cubicBezTo>
                <a:cubicBezTo>
                  <a:pt x="960" y="149"/>
                  <a:pt x="1683" y="146"/>
                  <a:pt x="2021" y="146"/>
                </a:cubicBezTo>
                <a:cubicBezTo>
                  <a:pt x="2359" y="146"/>
                  <a:pt x="2591" y="185"/>
                  <a:pt x="2705" y="195"/>
                </a:cubicBezTo>
              </a:path>
            </a:pathLst>
          </a:custGeom>
          <a:noFill/>
          <a:ln w="57150" cmpd="sng">
            <a:solidFill>
              <a:srgbClr val="3399FF"/>
            </a:solidFill>
            <a:round/>
            <a:headEnd type="none" w="med" len="med"/>
            <a:tailEnd type="triangle" w="med" len="med"/>
          </a:ln>
          <a:effectLst>
            <a:prstShdw prst="shdw17" dist="17961" dir="2700000">
              <a:srgbClr val="1F5C99"/>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229940" name="Line 326">
            <a:extLst>
              <a:ext uri="{FF2B5EF4-FFF2-40B4-BE49-F238E27FC236}">
                <a16:creationId xmlns:a16="http://schemas.microsoft.com/office/drawing/2014/main" id="{C28DB5ED-BFCE-20C8-62B0-1941C576500D}"/>
              </a:ext>
            </a:extLst>
          </p:cNvPr>
          <p:cNvSpPr>
            <a:spLocks noChangeShapeType="1"/>
          </p:cNvSpPr>
          <p:nvPr/>
        </p:nvSpPr>
        <p:spPr bwMode="auto">
          <a:xfrm rot="9341178">
            <a:off x="7691438" y="5281613"/>
            <a:ext cx="123825" cy="900112"/>
          </a:xfrm>
          <a:prstGeom prst="line">
            <a:avLst/>
          </a:prstGeom>
          <a:noFill/>
          <a:ln w="57150">
            <a:solidFill>
              <a:srgbClr val="3399FF"/>
            </a:solidFill>
            <a:round/>
            <a:headEnd/>
            <a:tailEnd type="triangle" w="med" len="med"/>
          </a:ln>
          <a:effectLst>
            <a:prstShdw prst="shdw17" dist="17961" dir="2700000">
              <a:srgbClr val="1F5C99"/>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1" name="Rectangle 327">
            <a:extLst>
              <a:ext uri="{FF2B5EF4-FFF2-40B4-BE49-F238E27FC236}">
                <a16:creationId xmlns:a16="http://schemas.microsoft.com/office/drawing/2014/main" id="{AC07BCF0-2A3D-39D1-6E5D-FB800885B858}"/>
              </a:ext>
            </a:extLst>
          </p:cNvPr>
          <p:cNvSpPr>
            <a:spLocks noChangeArrowheads="1"/>
          </p:cNvSpPr>
          <p:nvPr/>
        </p:nvSpPr>
        <p:spPr bwMode="auto">
          <a:xfrm>
            <a:off x="457200" y="1255713"/>
            <a:ext cx="8229600" cy="487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eaLnBrk="0" hangingPunct="0">
              <a:spcBef>
                <a:spcPct val="20000"/>
              </a:spcBef>
              <a:buFontTx/>
              <a:buChar char="•"/>
            </a:pPr>
            <a:endParaRPr lang="ja-JP" altLang="en-US" sz="2000"/>
          </a:p>
        </p:txBody>
      </p:sp>
      <p:sp>
        <p:nvSpPr>
          <p:cNvPr id="1229942" name="Line 329">
            <a:extLst>
              <a:ext uri="{FF2B5EF4-FFF2-40B4-BE49-F238E27FC236}">
                <a16:creationId xmlns:a16="http://schemas.microsoft.com/office/drawing/2014/main" id="{EC40BB50-192A-0CC6-3589-8EB898D6E02D}"/>
              </a:ext>
            </a:extLst>
          </p:cNvPr>
          <p:cNvSpPr>
            <a:spLocks noChangeShapeType="1"/>
          </p:cNvSpPr>
          <p:nvPr/>
        </p:nvSpPr>
        <p:spPr bwMode="auto">
          <a:xfrm rot="9341178">
            <a:off x="7756525" y="5194300"/>
            <a:ext cx="123825" cy="900113"/>
          </a:xfrm>
          <a:prstGeom prst="line">
            <a:avLst/>
          </a:prstGeom>
          <a:noFill/>
          <a:ln w="57150">
            <a:solidFill>
              <a:srgbClr val="A50021"/>
            </a:solidFill>
            <a:round/>
            <a:headEnd/>
            <a:tailEnd type="triangle" w="med" len="med"/>
          </a:ln>
          <a:effectLst>
            <a:prstShdw prst="shdw17" dist="17961" dir="2700000">
              <a:srgbClr val="630014"/>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3" name="Freeform 331">
            <a:extLst>
              <a:ext uri="{FF2B5EF4-FFF2-40B4-BE49-F238E27FC236}">
                <a16:creationId xmlns:a16="http://schemas.microsoft.com/office/drawing/2014/main" id="{D4D5E13C-1FCE-0AE4-0EEE-582008FA169D}"/>
              </a:ext>
            </a:extLst>
          </p:cNvPr>
          <p:cNvSpPr>
            <a:spLocks/>
          </p:cNvSpPr>
          <p:nvPr/>
        </p:nvSpPr>
        <p:spPr bwMode="auto">
          <a:xfrm>
            <a:off x="3006725" y="4972050"/>
            <a:ext cx="3362325" cy="1885950"/>
          </a:xfrm>
          <a:custGeom>
            <a:avLst/>
            <a:gdLst>
              <a:gd name="T0" fmla="*/ 0 w 2118"/>
              <a:gd name="T1" fmla="*/ 0 h 1188"/>
              <a:gd name="T2" fmla="*/ 1208087 w 2118"/>
              <a:gd name="T3" fmla="*/ 1597025 h 1188"/>
              <a:gd name="T4" fmla="*/ 3362325 w 2118"/>
              <a:gd name="T5" fmla="*/ 1736725 h 1188"/>
              <a:gd name="T6" fmla="*/ 0 60000 65536"/>
              <a:gd name="T7" fmla="*/ 0 60000 65536"/>
              <a:gd name="T8" fmla="*/ 0 60000 65536"/>
              <a:gd name="T9" fmla="*/ 0 w 2118"/>
              <a:gd name="T10" fmla="*/ 0 h 1188"/>
              <a:gd name="T11" fmla="*/ 2118 w 2118"/>
              <a:gd name="T12" fmla="*/ 1188 h 1188"/>
            </a:gdLst>
            <a:ahLst/>
            <a:cxnLst>
              <a:cxn ang="T6">
                <a:pos x="T0" y="T1"/>
              </a:cxn>
              <a:cxn ang="T7">
                <a:pos x="T2" y="T3"/>
              </a:cxn>
              <a:cxn ang="T8">
                <a:pos x="T4" y="T5"/>
              </a:cxn>
            </a:cxnLst>
            <a:rect l="T9" t="T10" r="T11" b="T12"/>
            <a:pathLst>
              <a:path w="2118" h="1188">
                <a:moveTo>
                  <a:pt x="0" y="0"/>
                </a:moveTo>
                <a:cubicBezTo>
                  <a:pt x="204" y="412"/>
                  <a:pt x="408" y="824"/>
                  <a:pt x="761" y="1006"/>
                </a:cubicBezTo>
                <a:cubicBezTo>
                  <a:pt x="1114" y="1188"/>
                  <a:pt x="1892" y="1081"/>
                  <a:pt x="2118" y="1094"/>
                </a:cubicBezTo>
              </a:path>
            </a:pathLst>
          </a:custGeom>
          <a:noFill/>
          <a:ln w="57150" cmpd="sng">
            <a:solidFill>
              <a:srgbClr val="3399FF"/>
            </a:solidFill>
            <a:round/>
            <a:headEnd type="none" w="med" len="med"/>
            <a:tailEnd type="triangle" w="med" len="med"/>
          </a:ln>
          <a:effectLst>
            <a:prstShdw prst="shdw17" dist="17961" dir="2700000">
              <a:srgbClr val="1F5C99"/>
            </a:prstShdw>
          </a:effectLst>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46828" name="Text Box 332">
            <a:extLst>
              <a:ext uri="{FF2B5EF4-FFF2-40B4-BE49-F238E27FC236}">
                <a16:creationId xmlns:a16="http://schemas.microsoft.com/office/drawing/2014/main" id="{3BB1D78F-4C10-0D32-1D3D-70CA02FB86DE}"/>
              </a:ext>
            </a:extLst>
          </p:cNvPr>
          <p:cNvSpPr txBox="1">
            <a:spLocks noChangeArrowheads="1"/>
          </p:cNvSpPr>
          <p:nvPr/>
        </p:nvSpPr>
        <p:spPr bwMode="auto">
          <a:xfrm>
            <a:off x="8045450" y="6083300"/>
            <a:ext cx="1098550" cy="366713"/>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ja-JP" altLang="en-US"/>
              <a:t>追加接種</a:t>
            </a:r>
          </a:p>
        </p:txBody>
      </p:sp>
      <p:sp>
        <p:nvSpPr>
          <p:cNvPr id="1229945" name="Line 335">
            <a:extLst>
              <a:ext uri="{FF2B5EF4-FFF2-40B4-BE49-F238E27FC236}">
                <a16:creationId xmlns:a16="http://schemas.microsoft.com/office/drawing/2014/main" id="{CCA8F454-A1A3-AA50-D7B8-61AC37253B02}"/>
              </a:ext>
            </a:extLst>
          </p:cNvPr>
          <p:cNvSpPr>
            <a:spLocks noChangeShapeType="1"/>
          </p:cNvSpPr>
          <p:nvPr/>
        </p:nvSpPr>
        <p:spPr bwMode="auto">
          <a:xfrm flipH="1">
            <a:off x="7237413" y="5164138"/>
            <a:ext cx="411162" cy="0"/>
          </a:xfrm>
          <a:prstGeom prst="line">
            <a:avLst/>
          </a:prstGeom>
          <a:noFill/>
          <a:ln w="28575">
            <a:solidFill>
              <a:srgbClr val="FF00FF"/>
            </a:solidFill>
            <a:round/>
            <a:headEnd/>
            <a:tailEnd type="triangle" w="lg" len="med"/>
          </a:ln>
          <a:effectLst>
            <a:prstShdw prst="shdw17" dist="17961" dir="2700000">
              <a:srgbClr val="990099"/>
            </a:prstShdw>
          </a:effectLst>
          <a:extLst>
            <a:ext uri="{909E8E84-426E-40DD-AFC4-6F175D3DCCD1}">
              <a14:hiddenFill xmlns:a14="http://schemas.microsoft.com/office/drawing/2010/main">
                <a:noFill/>
              </a14:hiddenFill>
            </a:ext>
          </a:extLst>
        </p:spPr>
        <p:txBody>
          <a:bodyPr/>
          <a:lstStyle/>
          <a:p>
            <a:endParaRPr lang="ja-JP" altLang="en-US"/>
          </a:p>
        </p:txBody>
      </p:sp>
      <p:grpSp>
        <p:nvGrpSpPr>
          <p:cNvPr id="1229946" name="Group 340">
            <a:extLst>
              <a:ext uri="{FF2B5EF4-FFF2-40B4-BE49-F238E27FC236}">
                <a16:creationId xmlns:a16="http://schemas.microsoft.com/office/drawing/2014/main" id="{D851D58A-C027-F22C-EA62-2E93000AC5B7}"/>
              </a:ext>
            </a:extLst>
          </p:cNvPr>
          <p:cNvGrpSpPr>
            <a:grpSpLocks/>
          </p:cNvGrpSpPr>
          <p:nvPr/>
        </p:nvGrpSpPr>
        <p:grpSpPr bwMode="auto">
          <a:xfrm>
            <a:off x="6772275" y="2611438"/>
            <a:ext cx="1371600" cy="793750"/>
            <a:chOff x="4218" y="1020"/>
            <a:chExt cx="864" cy="500"/>
          </a:xfrm>
        </p:grpSpPr>
        <p:sp>
          <p:nvSpPr>
            <p:cNvPr id="1229947" name="Line 336">
              <a:extLst>
                <a:ext uri="{FF2B5EF4-FFF2-40B4-BE49-F238E27FC236}">
                  <a16:creationId xmlns:a16="http://schemas.microsoft.com/office/drawing/2014/main" id="{56911213-0F7B-4C23-4D73-F60515B92C12}"/>
                </a:ext>
              </a:extLst>
            </p:cNvPr>
            <p:cNvSpPr>
              <a:spLocks noChangeShapeType="1"/>
            </p:cNvSpPr>
            <p:nvPr/>
          </p:nvSpPr>
          <p:spPr bwMode="auto">
            <a:xfrm rot="9341178" flipH="1" flipV="1">
              <a:off x="4598" y="1302"/>
              <a:ext cx="476" cy="217"/>
            </a:xfrm>
            <a:prstGeom prst="line">
              <a:avLst/>
            </a:prstGeom>
            <a:noFill/>
            <a:ln w="57150">
              <a:solidFill>
                <a:srgbClr val="3399FF"/>
              </a:solidFill>
              <a:round/>
              <a:headEnd/>
              <a:tailEnd type="triangle" w="med" len="med"/>
            </a:ln>
            <a:effectLst>
              <a:prstShdw prst="shdw17" dist="17961" dir="2700000">
                <a:srgbClr val="1F5C99"/>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8" name="Line 337">
              <a:extLst>
                <a:ext uri="{FF2B5EF4-FFF2-40B4-BE49-F238E27FC236}">
                  <a16:creationId xmlns:a16="http://schemas.microsoft.com/office/drawing/2014/main" id="{5E61C929-7D67-53BF-5379-7FAA1419BA13}"/>
                </a:ext>
              </a:extLst>
            </p:cNvPr>
            <p:cNvSpPr>
              <a:spLocks noChangeShapeType="1"/>
            </p:cNvSpPr>
            <p:nvPr/>
          </p:nvSpPr>
          <p:spPr bwMode="auto">
            <a:xfrm rot="9341178" flipH="1" flipV="1">
              <a:off x="4606" y="1026"/>
              <a:ext cx="476" cy="217"/>
            </a:xfrm>
            <a:prstGeom prst="line">
              <a:avLst/>
            </a:prstGeom>
            <a:noFill/>
            <a:ln w="57150">
              <a:solidFill>
                <a:srgbClr val="A50021"/>
              </a:solidFill>
              <a:round/>
              <a:headEnd/>
              <a:tailEnd type="triangle" w="med" len="med"/>
            </a:ln>
            <a:effectLst>
              <a:prstShdw prst="shdw17" dist="17961" dir="2700000">
                <a:srgbClr val="630014"/>
              </a:prstShdw>
            </a:effectLst>
            <a:extLst>
              <a:ext uri="{909E8E84-426E-40DD-AFC4-6F175D3DCCD1}">
                <a14:hiddenFill xmlns:a14="http://schemas.microsoft.com/office/drawing/2010/main">
                  <a:noFill/>
                </a14:hiddenFill>
              </a:ext>
            </a:extLst>
          </p:spPr>
          <p:txBody>
            <a:bodyPr/>
            <a:lstStyle/>
            <a:p>
              <a:endParaRPr lang="ja-JP" altLang="en-US"/>
            </a:p>
          </p:txBody>
        </p:sp>
        <p:sp>
          <p:nvSpPr>
            <p:cNvPr id="1229949" name="テキスト ボックス 29">
              <a:extLst>
                <a:ext uri="{FF2B5EF4-FFF2-40B4-BE49-F238E27FC236}">
                  <a16:creationId xmlns:a16="http://schemas.microsoft.com/office/drawing/2014/main" id="{26523C51-9851-A051-3484-2382600B1650}"/>
                </a:ext>
              </a:extLst>
            </p:cNvPr>
            <p:cNvSpPr txBox="1">
              <a:spLocks noChangeArrowheads="1"/>
            </p:cNvSpPr>
            <p:nvPr/>
          </p:nvSpPr>
          <p:spPr bwMode="auto">
            <a:xfrm>
              <a:off x="4226" y="1020"/>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en-US" altLang="ja-JP" sz="1400" b="1">
                  <a:solidFill>
                    <a:srgbClr val="000000"/>
                  </a:solidFill>
                  <a:latin typeface="ＭＳ Ｐゴシック" panose="020B0600070205080204" pitchFamily="50" charset="-128"/>
                </a:rPr>
                <a:t>PPV</a:t>
              </a:r>
              <a:endParaRPr lang="en-US" altLang="ja-JP" sz="1400" b="1">
                <a:solidFill>
                  <a:srgbClr val="000000"/>
                </a:solidFill>
                <a:latin typeface="ＭＳ Ｐゴシック" panose="020B0600070205080204" pitchFamily="50" charset="-128"/>
              </a:endParaRPr>
            </a:p>
          </p:txBody>
        </p:sp>
        <p:sp>
          <p:nvSpPr>
            <p:cNvPr id="1229950" name="テキスト ボックス 29">
              <a:extLst>
                <a:ext uri="{FF2B5EF4-FFF2-40B4-BE49-F238E27FC236}">
                  <a16:creationId xmlns:a16="http://schemas.microsoft.com/office/drawing/2014/main" id="{562B2CB8-DC66-8DBE-9C0B-FBCB2C16EE9E}"/>
                </a:ext>
              </a:extLst>
            </p:cNvPr>
            <p:cNvSpPr txBox="1">
              <a:spLocks noChangeArrowheads="1"/>
            </p:cNvSpPr>
            <p:nvPr/>
          </p:nvSpPr>
          <p:spPr bwMode="auto">
            <a:xfrm>
              <a:off x="4218" y="1328"/>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fontAlgn="base">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defTabSz="914400"/>
              <a:r>
                <a:rPr kumimoji="0" lang="en-US" altLang="ja-JP" sz="1400" b="1">
                  <a:solidFill>
                    <a:srgbClr val="000000"/>
                  </a:solidFill>
                  <a:latin typeface="ＭＳ Ｐゴシック" panose="020B0600070205080204" pitchFamily="50" charset="-128"/>
                </a:rPr>
                <a:t>PCV</a:t>
              </a:r>
              <a:endParaRPr lang="en-US" altLang="ja-JP" sz="1400" b="1">
                <a:solidFill>
                  <a:srgbClr val="000000"/>
                </a:solidFill>
                <a:latin typeface="ＭＳ Ｐゴシック" panose="020B0600070205080204" pitchFamily="50" charset="-128"/>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C5EA69-E571-A6E0-1509-CC1928561EDA}"/>
              </a:ext>
            </a:extLst>
          </p:cNvPr>
          <p:cNvSpPr>
            <a:spLocks noGrp="1"/>
          </p:cNvSpPr>
          <p:nvPr>
            <p:ph type="title"/>
          </p:nvPr>
        </p:nvSpPr>
        <p:spPr/>
        <p:txBody>
          <a:bodyPr/>
          <a:lstStyle/>
          <a:p>
            <a:r>
              <a:rPr kumimoji="1" lang="ja-JP" altLang="en-US" sz="3600" dirty="0"/>
              <a:t>結合型ワクチンとキャリア蛋白</a:t>
            </a:r>
          </a:p>
        </p:txBody>
      </p:sp>
      <p:sp>
        <p:nvSpPr>
          <p:cNvPr id="3" name="テキスト プレースホルダー 2">
            <a:extLst>
              <a:ext uri="{FF2B5EF4-FFF2-40B4-BE49-F238E27FC236}">
                <a16:creationId xmlns:a16="http://schemas.microsoft.com/office/drawing/2014/main" id="{B1408026-E011-C0FF-2B36-823E79C20DED}"/>
              </a:ext>
            </a:extLst>
          </p:cNvPr>
          <p:cNvSpPr>
            <a:spLocks noGrp="1"/>
          </p:cNvSpPr>
          <p:nvPr>
            <p:ph type="body" idx="4294967295"/>
          </p:nvPr>
        </p:nvSpPr>
        <p:spPr>
          <a:xfrm>
            <a:off x="201527" y="4150350"/>
            <a:ext cx="8726488" cy="2707649"/>
          </a:xfrm>
        </p:spPr>
        <p:txBody>
          <a:bodyPr/>
          <a:lstStyle/>
          <a:p>
            <a:r>
              <a:rPr lang="ja-JP" altLang="en-US" dirty="0"/>
              <a:t>キャリア蛋白間の干渉</a:t>
            </a:r>
            <a:endParaRPr lang="en-US" altLang="ja-JP" dirty="0"/>
          </a:p>
          <a:p>
            <a:pPr lvl="1"/>
            <a:r>
              <a:rPr kumimoji="1" lang="ja-JP" altLang="en-US" dirty="0"/>
              <a:t>メナクトラと</a:t>
            </a:r>
            <a:r>
              <a:rPr kumimoji="1" lang="en-US" altLang="ja-JP" dirty="0"/>
              <a:t>PCV13</a:t>
            </a:r>
            <a:r>
              <a:rPr kumimoji="1" lang="ja-JP" altLang="en-US" dirty="0"/>
              <a:t>を同時接種するとメナクトラの抗体上昇が低くなるため</a:t>
            </a:r>
            <a:r>
              <a:rPr kumimoji="1" lang="en-US" altLang="ja-JP" dirty="0"/>
              <a:t>60</a:t>
            </a:r>
            <a:r>
              <a:rPr kumimoji="1" lang="ja-JP" altLang="en-US" dirty="0"/>
              <a:t>日以上の間隔を空ける必要あり。キャリア蛋白の変更を行い、干渉を回避した。</a:t>
            </a:r>
            <a:endParaRPr lang="en-US" altLang="ja-JP" dirty="0"/>
          </a:p>
          <a:p>
            <a:endParaRPr kumimoji="1" lang="en-US" altLang="ja-JP" dirty="0"/>
          </a:p>
        </p:txBody>
      </p:sp>
      <p:sp>
        <p:nvSpPr>
          <p:cNvPr id="4" name="四角形: 角を丸くする 3">
            <a:extLst>
              <a:ext uri="{FF2B5EF4-FFF2-40B4-BE49-F238E27FC236}">
                <a16:creationId xmlns:a16="http://schemas.microsoft.com/office/drawing/2014/main" id="{08885D05-C8E0-ACE6-81B4-9269142A2424}"/>
              </a:ext>
            </a:extLst>
          </p:cNvPr>
          <p:cNvSpPr/>
          <p:nvPr/>
        </p:nvSpPr>
        <p:spPr bwMode="auto">
          <a:xfrm>
            <a:off x="359999" y="1846094"/>
            <a:ext cx="4212001" cy="2304255"/>
          </a:xfrm>
          <a:prstGeom prst="roundRect">
            <a:avLst/>
          </a:prstGeom>
          <a:solidFill>
            <a:srgbClr val="FFFF0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rPr>
              <a:t>ゴービック</a:t>
            </a:r>
            <a:r>
              <a:rPr kumimoji="1" lang="en-US" altLang="ja-JP"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rPr>
              <a:t>(Hib)</a:t>
            </a:r>
          </a:p>
          <a:p>
            <a:pPr marL="0" marR="0" indent="0" algn="l" defTabSz="914400" rtl="0" eaLnBrk="1" fontAlgn="base" latinLnBrk="0" hangingPunct="1">
              <a:lnSpc>
                <a:spcPct val="100000"/>
              </a:lnSpc>
              <a:spcBef>
                <a:spcPct val="0"/>
              </a:spcBef>
              <a:spcAft>
                <a:spcPct val="0"/>
              </a:spcAft>
              <a:buClrTx/>
              <a:buSzTx/>
              <a:buFontTx/>
              <a:buNone/>
              <a:tabLst/>
            </a:pPr>
            <a:r>
              <a:rPr lang="en-US" altLang="ja-JP" dirty="0"/>
              <a:t>PCV13</a:t>
            </a:r>
          </a:p>
          <a:p>
            <a:pPr marL="0" marR="0" indent="0" algn="l" defTabSz="914400" rtl="0" eaLnBrk="1" fontAlgn="base" latinLnBrk="0" hangingPunct="1">
              <a:lnSpc>
                <a:spcPct val="100000"/>
              </a:lnSpc>
              <a:spcBef>
                <a:spcPct val="0"/>
              </a:spcBef>
              <a:spcAft>
                <a:spcPct val="0"/>
              </a:spcAft>
              <a:buClrTx/>
              <a:buSzTx/>
              <a:buFontTx/>
              <a:buNone/>
              <a:tabLst/>
            </a:pPr>
            <a:r>
              <a:rPr kumimoji="1" lang="en-US" altLang="ja-JP"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rPr>
              <a:t>PCV15</a:t>
            </a:r>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メナクトラ</a:t>
            </a:r>
            <a:r>
              <a:rPr lang="en-US" altLang="ja-JP" dirty="0"/>
              <a:t>(MCV)</a:t>
            </a: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5" name="四角形: 角を丸くする 4">
            <a:extLst>
              <a:ext uri="{FF2B5EF4-FFF2-40B4-BE49-F238E27FC236}">
                <a16:creationId xmlns:a16="http://schemas.microsoft.com/office/drawing/2014/main" id="{BDE30570-E1C0-981F-635C-852319FF4601}"/>
              </a:ext>
            </a:extLst>
          </p:cNvPr>
          <p:cNvSpPr/>
          <p:nvPr/>
        </p:nvSpPr>
        <p:spPr bwMode="auto">
          <a:xfrm>
            <a:off x="5004048" y="1846294"/>
            <a:ext cx="3923967" cy="2088232"/>
          </a:xfrm>
          <a:prstGeom prst="roundRect">
            <a:avLst/>
          </a:prstGeom>
          <a:solidFill>
            <a:srgbClr val="92D050"/>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アクトヒブ </a:t>
            </a:r>
            <a:r>
              <a:rPr lang="en-US" altLang="ja-JP" dirty="0"/>
              <a:t>(Hib)</a:t>
            </a:r>
          </a:p>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endParaRPr lang="en-US" altLang="ja-JP" dirty="0"/>
          </a:p>
          <a:p>
            <a:pPr marL="0" marR="0" indent="0" algn="l" defTabSz="914400" rtl="0" eaLnBrk="1" fontAlgn="base" latinLnBrk="0" hangingPunct="1">
              <a:lnSpc>
                <a:spcPct val="100000"/>
              </a:lnSpc>
              <a:spcBef>
                <a:spcPct val="0"/>
              </a:spcBef>
              <a:spcAft>
                <a:spcPct val="0"/>
              </a:spcAft>
              <a:buClrTx/>
              <a:buSzTx/>
              <a:buFontTx/>
              <a:buNone/>
              <a:tabLst/>
            </a:pPr>
            <a:r>
              <a:rPr lang="ja-JP" altLang="en-US" dirty="0"/>
              <a:t>メンクアッドフィ</a:t>
            </a:r>
            <a:r>
              <a:rPr lang="en-US" altLang="ja-JP" dirty="0"/>
              <a:t>(MCV)</a:t>
            </a: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B8E225D4-5CFE-AF29-46DF-6D544FE4A35C}"/>
              </a:ext>
            </a:extLst>
          </p:cNvPr>
          <p:cNvSpPr txBox="1"/>
          <p:nvPr/>
        </p:nvSpPr>
        <p:spPr>
          <a:xfrm>
            <a:off x="628822" y="1322875"/>
            <a:ext cx="2879314" cy="523220"/>
          </a:xfrm>
          <a:prstGeom prst="rect">
            <a:avLst/>
          </a:prstGeom>
          <a:noFill/>
        </p:spPr>
        <p:txBody>
          <a:bodyPr wrap="none" rtlCol="0">
            <a:spAutoFit/>
          </a:bodyPr>
          <a:lstStyle/>
          <a:p>
            <a:r>
              <a:rPr kumimoji="1" lang="ja-JP" altLang="en-US" b="1" dirty="0"/>
              <a:t>ジフテリア（</a:t>
            </a:r>
            <a:r>
              <a:rPr kumimoji="1" lang="en-US" altLang="ja-JP" b="1" dirty="0"/>
              <a:t>CRM)</a:t>
            </a:r>
            <a:endParaRPr kumimoji="1" lang="ja-JP" altLang="en-US" b="1" dirty="0"/>
          </a:p>
        </p:txBody>
      </p:sp>
      <p:sp>
        <p:nvSpPr>
          <p:cNvPr id="7" name="テキスト ボックス 6">
            <a:extLst>
              <a:ext uri="{FF2B5EF4-FFF2-40B4-BE49-F238E27FC236}">
                <a16:creationId xmlns:a16="http://schemas.microsoft.com/office/drawing/2014/main" id="{AC8E1419-4DFC-7D0E-336C-B9D9B4896603}"/>
              </a:ext>
            </a:extLst>
          </p:cNvPr>
          <p:cNvSpPr txBox="1"/>
          <p:nvPr/>
        </p:nvSpPr>
        <p:spPr>
          <a:xfrm>
            <a:off x="5148064" y="1340768"/>
            <a:ext cx="2677336" cy="523220"/>
          </a:xfrm>
          <a:prstGeom prst="rect">
            <a:avLst/>
          </a:prstGeom>
          <a:noFill/>
        </p:spPr>
        <p:txBody>
          <a:bodyPr wrap="none" rtlCol="0">
            <a:spAutoFit/>
          </a:bodyPr>
          <a:lstStyle/>
          <a:p>
            <a:r>
              <a:rPr kumimoji="1" lang="ja-JP" altLang="en-US" b="1" dirty="0"/>
              <a:t>破傷風トキソイド</a:t>
            </a:r>
          </a:p>
        </p:txBody>
      </p:sp>
    </p:spTree>
    <p:extLst>
      <p:ext uri="{BB962C8B-B14F-4D97-AF65-F5344CB8AC3E}">
        <p14:creationId xmlns:p14="http://schemas.microsoft.com/office/powerpoint/2010/main" val="23343783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68AB3B6-3AB4-0B39-2E7C-F0ADA0FCA15C}"/>
              </a:ext>
            </a:extLst>
          </p:cNvPr>
          <p:cNvSpPr>
            <a:spLocks noGrp="1"/>
          </p:cNvSpPr>
          <p:nvPr>
            <p:ph type="title"/>
          </p:nvPr>
        </p:nvSpPr>
        <p:spPr/>
        <p:txBody>
          <a:bodyPr anchor="b"/>
          <a:lstStyle/>
          <a:p>
            <a:r>
              <a:rPr lang="ja-JP" altLang="en-US" sz="900" b="0" dirty="0">
                <a:latin typeface="UDShinGoPro-Regular"/>
              </a:rPr>
              <a:t>「接種不適当者を含む注意事項等情報」等は電子添文をご参照ください。</a:t>
            </a:r>
            <a:br>
              <a:rPr lang="en-US" altLang="ja-JP" sz="1350" b="0" dirty="0">
                <a:latin typeface="UDShinGoPro-Regular"/>
              </a:rPr>
            </a:br>
            <a:r>
              <a:rPr kumimoji="1" lang="ja-JP" altLang="en-US" dirty="0"/>
              <a:t>試験概要①</a:t>
            </a:r>
            <a:endParaRPr lang="ja-JP" altLang="en-US" sz="1800" dirty="0"/>
          </a:p>
        </p:txBody>
      </p:sp>
      <p:graphicFrame>
        <p:nvGraphicFramePr>
          <p:cNvPr id="8" name="表 7">
            <a:extLst>
              <a:ext uri="{FF2B5EF4-FFF2-40B4-BE49-F238E27FC236}">
                <a16:creationId xmlns:a16="http://schemas.microsoft.com/office/drawing/2014/main" id="{67FC7D20-3494-7E7B-ECF5-632ECC69FED3}"/>
              </a:ext>
            </a:extLst>
          </p:cNvPr>
          <p:cNvGraphicFramePr>
            <a:graphicFrameLocks noGrp="1"/>
          </p:cNvGraphicFramePr>
          <p:nvPr/>
        </p:nvGraphicFramePr>
        <p:xfrm>
          <a:off x="356152" y="1680889"/>
          <a:ext cx="8424000" cy="2013000"/>
        </p:xfrm>
        <a:graphic>
          <a:graphicData uri="http://schemas.openxmlformats.org/drawingml/2006/table">
            <a:tbl>
              <a:tblPr>
                <a:tableStyleId>{5C22544A-7EE6-4342-B048-85BDC9FD1C3A}</a:tableStyleId>
              </a:tblPr>
              <a:tblGrid>
                <a:gridCol w="864000">
                  <a:extLst>
                    <a:ext uri="{9D8B030D-6E8A-4147-A177-3AD203B41FA5}">
                      <a16:colId xmlns:a16="http://schemas.microsoft.com/office/drawing/2014/main" val="1445017282"/>
                    </a:ext>
                  </a:extLst>
                </a:gridCol>
                <a:gridCol w="7560000">
                  <a:extLst>
                    <a:ext uri="{9D8B030D-6E8A-4147-A177-3AD203B41FA5}">
                      <a16:colId xmlns:a16="http://schemas.microsoft.com/office/drawing/2014/main" val="3658307545"/>
                    </a:ext>
                  </a:extLst>
                </a:gridCol>
              </a:tblGrid>
              <a:tr h="169875">
                <a:tc>
                  <a:txBody>
                    <a:bodyPr/>
                    <a:lstStyle/>
                    <a:p>
                      <a:pPr algn="l" fontAlgn="ctr">
                        <a:lnSpc>
                          <a:spcPts val="1500"/>
                        </a:lnSpc>
                        <a:spcBef>
                          <a:spcPts val="0"/>
                        </a:spcBef>
                      </a:pPr>
                      <a:r>
                        <a:rPr lang="ja-JP" altLang="en-US" sz="900" b="1" u="none" strike="noStrike" dirty="0">
                          <a:solidFill>
                            <a:schemeClr val="accent2"/>
                          </a:solidFill>
                          <a:effectLst/>
                        </a:rPr>
                        <a:t>■</a:t>
                      </a:r>
                      <a:r>
                        <a:rPr lang="ja-JP" altLang="en-US" sz="900" b="1" u="none" strike="noStrike" dirty="0">
                          <a:effectLst/>
                        </a:rPr>
                        <a:t> 試験デザイン</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54000" marT="13500" marB="13500">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2"/>
                      </a:solidFill>
                      <a:prstDash val="dot"/>
                      <a:round/>
                      <a:headEnd type="none" w="med" len="med"/>
                      <a:tailEnd type="none" w="med" len="med"/>
                    </a:lnB>
                    <a:noFill/>
                  </a:tcPr>
                </a:tc>
                <a:tc>
                  <a:txBody>
                    <a:bodyPr/>
                    <a:lstStyle/>
                    <a:p>
                      <a:pPr algn="l" fontAlgn="ctr">
                        <a:lnSpc>
                          <a:spcPts val="1500"/>
                        </a:lnSpc>
                        <a:spcBef>
                          <a:spcPts val="0"/>
                        </a:spcBef>
                      </a:pPr>
                      <a:r>
                        <a:rPr lang="ja-JP" altLang="en-US" sz="900" u="none" strike="noStrike" dirty="0">
                          <a:effectLst/>
                        </a:rPr>
                        <a:t>ランダム化、評価者盲検、実薬対照、並行群間、多施設共同試験</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000" marR="0" marT="13500" marB="13500">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accent2"/>
                      </a:solidFill>
                      <a:prstDash val="dot"/>
                      <a:round/>
                      <a:headEnd type="none" w="med" len="med"/>
                      <a:tailEnd type="none" w="med" len="med"/>
                    </a:lnB>
                    <a:noFill/>
                  </a:tcPr>
                </a:tc>
                <a:extLst>
                  <a:ext uri="{0D108BD9-81ED-4DB2-BD59-A6C34878D82A}">
                    <a16:rowId xmlns:a16="http://schemas.microsoft.com/office/drawing/2014/main" val="4183671124"/>
                  </a:ext>
                </a:extLst>
              </a:tr>
              <a:tr h="455625">
                <a:tc>
                  <a:txBody>
                    <a:bodyPr/>
                    <a:lstStyle/>
                    <a:p>
                      <a:pPr algn="l" fontAlgn="ctr">
                        <a:lnSpc>
                          <a:spcPts val="1500"/>
                        </a:lnSpc>
                        <a:spcBef>
                          <a:spcPts val="0"/>
                        </a:spcBef>
                      </a:pPr>
                      <a:r>
                        <a:rPr lang="ja-JP" altLang="en-US" sz="900" b="1" u="none" strike="noStrike" dirty="0">
                          <a:solidFill>
                            <a:schemeClr val="accent2"/>
                          </a:solidFill>
                          <a:effectLst/>
                        </a:rPr>
                        <a:t>■</a:t>
                      </a:r>
                      <a:r>
                        <a:rPr lang="ja-JP" altLang="en-US" sz="900" b="1" u="none" strike="noStrike" dirty="0">
                          <a:effectLst/>
                        </a:rPr>
                        <a:t> 目的</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54000" marT="13500" marB="13500">
                    <a:lnR w="12700" cap="flat" cmpd="sng" algn="ctr">
                      <a:noFill/>
                      <a:prstDash val="solid"/>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noFill/>
                  </a:tcPr>
                </a:tc>
                <a:tc>
                  <a:txBody>
                    <a:bodyPr/>
                    <a:lstStyle/>
                    <a:p>
                      <a:pPr algn="just" fontAlgn="ctr">
                        <a:lnSpc>
                          <a:spcPts val="1500"/>
                        </a:lnSpc>
                        <a:spcBef>
                          <a:spcPts val="0"/>
                        </a:spcBef>
                      </a:pPr>
                      <a:r>
                        <a:rPr lang="ja-JP" altLang="en-US" sz="900" u="none" strike="noStrike" dirty="0">
                          <a:effectLst/>
                        </a:rPr>
                        <a:t>健康乳幼児を対象に、ゴービック水性懸濁注シリンジ（以下、ゴービック）を</a:t>
                      </a:r>
                      <a:r>
                        <a:rPr lang="en-US" altLang="ja-JP" sz="900" u="none" strike="noStrike" dirty="0">
                          <a:effectLst/>
                        </a:rPr>
                        <a:t>3</a:t>
                      </a:r>
                      <a:r>
                        <a:rPr lang="ja-JP" altLang="en-US" sz="900" u="none" strike="noStrike" dirty="0">
                          <a:effectLst/>
                        </a:rPr>
                        <a:t>回皮下接種した際のゴービックに含まれる各抗原に対する抗体保有率について、既承認の乾燥ヘモフィルスｂ型ワクチン（破傷風トキソイド結合体）及びテトラビック皮下注シリンジ</a:t>
                      </a:r>
                      <a:r>
                        <a:rPr lang="en-US" altLang="ja-JP" sz="900" u="none" strike="noStrike" dirty="0">
                          <a:effectLst/>
                        </a:rPr>
                        <a:t>〔</a:t>
                      </a:r>
                      <a:r>
                        <a:rPr lang="ja-JP" altLang="en-US" sz="900" u="none" strike="noStrike" dirty="0">
                          <a:effectLst/>
                        </a:rPr>
                        <a:t>沈降精製百日せきジフテリア破傷風不活化ポリオ（セービン株）混合ワクチン</a:t>
                      </a:r>
                      <a:r>
                        <a:rPr lang="en-US" altLang="ja-JP" sz="900" u="none" strike="noStrike" dirty="0">
                          <a:effectLst/>
                        </a:rPr>
                        <a:t>〕</a:t>
                      </a:r>
                      <a:r>
                        <a:rPr lang="ja-JP" altLang="en-US" sz="900" u="none" strike="noStrike" dirty="0">
                          <a:effectLst/>
                        </a:rPr>
                        <a:t>（以下、テトラビック）の同時接種に対する非劣性を検証する。また、ゴービックの有効性及び安全性を検討する。</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000" marR="0" marT="13500" marB="13500">
                    <a:lnL w="12700" cap="flat" cmpd="sng" algn="ctr">
                      <a:noFill/>
                      <a:prstDash val="solid"/>
                      <a:round/>
                      <a:headEnd type="none" w="med" len="med"/>
                      <a:tailEnd type="none" w="med" len="med"/>
                    </a:lnL>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noFill/>
                  </a:tcPr>
                </a:tc>
                <a:extLst>
                  <a:ext uri="{0D108BD9-81ED-4DB2-BD59-A6C34878D82A}">
                    <a16:rowId xmlns:a16="http://schemas.microsoft.com/office/drawing/2014/main" val="2617958729"/>
                  </a:ext>
                </a:extLst>
              </a:tr>
              <a:tr h="598500">
                <a:tc>
                  <a:txBody>
                    <a:bodyPr/>
                    <a:lstStyle/>
                    <a:p>
                      <a:pPr algn="l" fontAlgn="ctr">
                        <a:lnSpc>
                          <a:spcPts val="1500"/>
                        </a:lnSpc>
                        <a:spcBef>
                          <a:spcPts val="0"/>
                        </a:spcBef>
                      </a:pPr>
                      <a:r>
                        <a:rPr lang="ja-JP" altLang="en-US" sz="900" b="1" u="none" strike="noStrike" dirty="0">
                          <a:solidFill>
                            <a:schemeClr val="accent2"/>
                          </a:solidFill>
                          <a:effectLst/>
                        </a:rPr>
                        <a:t>■</a:t>
                      </a:r>
                      <a:r>
                        <a:rPr lang="ja-JP" altLang="en-US" sz="900" b="1" u="none" strike="noStrike" dirty="0">
                          <a:effectLst/>
                        </a:rPr>
                        <a:t> 対象</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54000" marT="13500" marB="13500">
                    <a:lnR w="12700" cap="flat" cmpd="sng" algn="ctr">
                      <a:noFill/>
                      <a:prstDash val="solid"/>
                      <a:round/>
                      <a:headEnd type="none" w="med" len="med"/>
                      <a:tailEnd type="none" w="med" len="med"/>
                    </a:lnR>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noFill/>
                  </a:tcPr>
                </a:tc>
                <a:tc>
                  <a:txBody>
                    <a:bodyPr/>
                    <a:lstStyle/>
                    <a:p>
                      <a:pPr algn="just" fontAlgn="ctr">
                        <a:lnSpc>
                          <a:spcPts val="1500"/>
                        </a:lnSpc>
                        <a:spcBef>
                          <a:spcPts val="0"/>
                        </a:spcBef>
                      </a:pPr>
                      <a:r>
                        <a:rPr lang="en-US" altLang="ja-JP" sz="900" u="none" strike="noStrike" dirty="0">
                          <a:effectLst/>
                        </a:rPr>
                        <a:t>1</a:t>
                      </a:r>
                      <a:r>
                        <a:rPr lang="ja-JP" altLang="en-US" sz="900" u="none" strike="noStrike" dirty="0">
                          <a:effectLst/>
                        </a:rPr>
                        <a:t>回目接種時の月齢が生後</a:t>
                      </a:r>
                      <a:r>
                        <a:rPr lang="en-US" altLang="ja-JP" sz="900" u="none" strike="noStrike" dirty="0">
                          <a:effectLst/>
                        </a:rPr>
                        <a:t>2</a:t>
                      </a:r>
                      <a:r>
                        <a:rPr lang="ja-JP" altLang="en-US" sz="900" u="none" strike="noStrike" dirty="0">
                          <a:effectLst/>
                        </a:rPr>
                        <a:t>か月以上</a:t>
                      </a:r>
                      <a:r>
                        <a:rPr lang="en-US" altLang="ja-JP" sz="900" u="none" strike="noStrike" dirty="0">
                          <a:effectLst/>
                        </a:rPr>
                        <a:t>43</a:t>
                      </a:r>
                      <a:r>
                        <a:rPr lang="ja-JP" altLang="en-US" sz="900" u="none" strike="noStrike" dirty="0">
                          <a:effectLst/>
                        </a:rPr>
                        <a:t>か月未満（推奨月齢：生後</a:t>
                      </a:r>
                      <a:r>
                        <a:rPr lang="en-US" altLang="ja-JP" sz="900" u="none" strike="noStrike" dirty="0">
                          <a:effectLst/>
                        </a:rPr>
                        <a:t>2</a:t>
                      </a:r>
                      <a:r>
                        <a:rPr lang="ja-JP" altLang="en-US" sz="900" u="none" strike="noStrike" dirty="0">
                          <a:effectLst/>
                        </a:rPr>
                        <a:t>か月以上</a:t>
                      </a:r>
                      <a:r>
                        <a:rPr lang="en-US" altLang="ja-JP" sz="900" u="none" strike="noStrike" dirty="0">
                          <a:effectLst/>
                        </a:rPr>
                        <a:t>7</a:t>
                      </a:r>
                      <a:r>
                        <a:rPr lang="ja-JP" altLang="en-US" sz="900" u="none" strike="noStrike" dirty="0">
                          <a:effectLst/>
                        </a:rPr>
                        <a:t>か月未満）の健康乳幼児（接種</a:t>
                      </a:r>
                      <a:r>
                        <a:rPr lang="en-US" altLang="ja-JP" sz="900" u="none" strike="noStrike" dirty="0">
                          <a:effectLst/>
                        </a:rPr>
                        <a:t>/</a:t>
                      </a:r>
                      <a:r>
                        <a:rPr lang="ja-JP" altLang="en-US" sz="900" u="none" strike="noStrike" dirty="0">
                          <a:effectLst/>
                        </a:rPr>
                        <a:t>安全性解析対象</a:t>
                      </a:r>
                      <a:r>
                        <a:rPr lang="en-US" altLang="ja-JP" sz="900" u="none" strike="noStrike" dirty="0">
                          <a:effectLst/>
                        </a:rPr>
                        <a:t>267</a:t>
                      </a:r>
                      <a:r>
                        <a:rPr lang="ja-JP" altLang="en-US" sz="900" u="none" strike="noStrike" dirty="0">
                          <a:effectLst/>
                        </a:rPr>
                        <a:t>例：ゴービック群</a:t>
                      </a:r>
                      <a:r>
                        <a:rPr lang="en-US" altLang="ja-JP" sz="900" u="none" strike="noStrike" dirty="0">
                          <a:effectLst/>
                        </a:rPr>
                        <a:t>133</a:t>
                      </a:r>
                      <a:r>
                        <a:rPr lang="ja-JP" altLang="en-US" sz="900" u="none" strike="noStrike" dirty="0">
                          <a:effectLst/>
                        </a:rPr>
                        <a:t>例、対照群</a:t>
                      </a:r>
                      <a:r>
                        <a:rPr lang="en-US" altLang="ja-JP" sz="900" u="none" strike="noStrike" dirty="0">
                          <a:effectLst/>
                        </a:rPr>
                        <a:t>134</a:t>
                      </a:r>
                      <a:r>
                        <a:rPr lang="ja-JP" altLang="en-US" sz="900" u="none" strike="noStrike" dirty="0">
                          <a:effectLst/>
                        </a:rPr>
                        <a:t>例、有効性解析対象</a:t>
                      </a:r>
                      <a:r>
                        <a:rPr lang="en-US" altLang="ja-JP" sz="900" u="none" strike="noStrike" dirty="0">
                          <a:effectLst/>
                        </a:rPr>
                        <a:t>266</a:t>
                      </a:r>
                      <a:r>
                        <a:rPr lang="ja-JP" altLang="en-US" sz="900" u="none" strike="noStrike" dirty="0">
                          <a:effectLst/>
                        </a:rPr>
                        <a:t>例：ゴービック群</a:t>
                      </a:r>
                      <a:r>
                        <a:rPr lang="en-US" altLang="ja-JP" sz="900" u="none" strike="noStrike" dirty="0">
                          <a:effectLst/>
                        </a:rPr>
                        <a:t>133</a:t>
                      </a:r>
                      <a:r>
                        <a:rPr lang="ja-JP" altLang="en-US" sz="900" u="none" strike="noStrike" dirty="0">
                          <a:effectLst/>
                        </a:rPr>
                        <a:t>例、対照群</a:t>
                      </a:r>
                      <a:r>
                        <a:rPr lang="en-US" altLang="ja-JP" sz="900" u="none" strike="noStrike" dirty="0">
                          <a:effectLst/>
                        </a:rPr>
                        <a:t>133</a:t>
                      </a:r>
                      <a:r>
                        <a:rPr lang="ja-JP" altLang="en-US" sz="900" u="none" strike="noStrike" dirty="0">
                          <a:effectLst/>
                        </a:rPr>
                        <a:t>例）</a:t>
                      </a:r>
                    </a:p>
                    <a:p>
                      <a:pPr algn="l" fontAlgn="ctr">
                        <a:lnSpc>
                          <a:spcPts val="1500"/>
                        </a:lnSpc>
                        <a:spcBef>
                          <a:spcPts val="0"/>
                        </a:spcBef>
                      </a:pPr>
                      <a:r>
                        <a:rPr lang="ja-JP" altLang="en-US" sz="900" b="1" u="none" strike="noStrike" dirty="0">
                          <a:effectLst/>
                        </a:rPr>
                        <a:t>ゴービック群</a:t>
                      </a:r>
                      <a:r>
                        <a:rPr lang="ja-JP" altLang="en-US" sz="900" u="none" strike="noStrike" dirty="0">
                          <a:effectLst/>
                        </a:rPr>
                        <a:t>：</a:t>
                      </a:r>
                      <a:r>
                        <a:rPr lang="en-US" altLang="ja-JP" sz="900" u="none" strike="noStrike" dirty="0">
                          <a:effectLst/>
                        </a:rPr>
                        <a:t>Hib</a:t>
                      </a:r>
                      <a:r>
                        <a:rPr lang="ja-JP" altLang="en-US" sz="900" u="none" strike="noStrike" dirty="0">
                          <a:effectLst/>
                        </a:rPr>
                        <a:t>抗原をオリゴ糖の量として</a:t>
                      </a:r>
                      <a:r>
                        <a:rPr lang="en-US" altLang="ja-JP" sz="900" u="none" strike="noStrike" dirty="0">
                          <a:effectLst/>
                        </a:rPr>
                        <a:t>10μg</a:t>
                      </a:r>
                      <a:r>
                        <a:rPr lang="ja-JP" altLang="en-US" sz="900" u="none" strike="noStrike" dirty="0">
                          <a:effectLst/>
                        </a:rPr>
                        <a:t>及びテトラビックと同量の抗原量を含有するシリンジ製剤を接種</a:t>
                      </a:r>
                      <a:br>
                        <a:rPr lang="en-US" altLang="ja-JP" sz="900" u="none" strike="noStrike" dirty="0">
                          <a:effectLst/>
                        </a:rPr>
                      </a:br>
                      <a:r>
                        <a:rPr lang="ja-JP" altLang="en-US" sz="900" b="1" u="none" strike="noStrike" dirty="0">
                          <a:effectLst/>
                        </a:rPr>
                        <a:t>対照群</a:t>
                      </a:r>
                      <a:r>
                        <a:rPr lang="ja-JP" altLang="en-US" sz="900" u="none" strike="noStrike" dirty="0">
                          <a:effectLst/>
                        </a:rPr>
                        <a:t>：既承認の乾燥ヘモフィルスｂ型ワクチン（破傷風トキソイド結合体）及びテトラビックを同時接種</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000" marR="0" marT="13500" marB="13500">
                    <a:lnL w="12700" cap="flat" cmpd="sng" algn="ctr">
                      <a:noFill/>
                      <a:prstDash val="solid"/>
                      <a:round/>
                      <a:headEnd type="none" w="med" len="med"/>
                      <a:tailEnd type="none" w="med" len="med"/>
                    </a:lnL>
                    <a:lnT w="12700" cap="flat" cmpd="sng" algn="ctr">
                      <a:solidFill>
                        <a:schemeClr val="accent2"/>
                      </a:solidFill>
                      <a:prstDash val="dot"/>
                      <a:round/>
                      <a:headEnd type="none" w="med" len="med"/>
                      <a:tailEnd type="none" w="med" len="med"/>
                    </a:lnT>
                    <a:lnB w="12700" cap="flat" cmpd="sng" algn="ctr">
                      <a:solidFill>
                        <a:schemeClr val="accent2"/>
                      </a:solidFill>
                      <a:prstDash val="dot"/>
                      <a:round/>
                      <a:headEnd type="none" w="med" len="med"/>
                      <a:tailEnd type="none" w="med" len="med"/>
                    </a:lnB>
                    <a:noFill/>
                  </a:tcPr>
                </a:tc>
                <a:extLst>
                  <a:ext uri="{0D108BD9-81ED-4DB2-BD59-A6C34878D82A}">
                    <a16:rowId xmlns:a16="http://schemas.microsoft.com/office/drawing/2014/main" val="3866559484"/>
                  </a:ext>
                </a:extLst>
              </a:tr>
              <a:tr h="312750">
                <a:tc>
                  <a:txBody>
                    <a:bodyPr/>
                    <a:lstStyle/>
                    <a:p>
                      <a:pPr algn="l" fontAlgn="ctr">
                        <a:lnSpc>
                          <a:spcPts val="1500"/>
                        </a:lnSpc>
                        <a:spcBef>
                          <a:spcPts val="0"/>
                        </a:spcBef>
                      </a:pPr>
                      <a:r>
                        <a:rPr lang="ja-JP" altLang="en-US" sz="900" b="1" u="none" strike="noStrike" dirty="0">
                          <a:solidFill>
                            <a:schemeClr val="accent2"/>
                          </a:solidFill>
                          <a:effectLst/>
                        </a:rPr>
                        <a:t>■</a:t>
                      </a:r>
                      <a:r>
                        <a:rPr lang="ja-JP" altLang="en-US" sz="900" b="1" u="none" strike="noStrike" dirty="0">
                          <a:effectLst/>
                        </a:rPr>
                        <a:t> 方法</a:t>
                      </a: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0" marR="54000" marT="13500" marB="13500">
                    <a:lnR w="12700" cap="flat" cmpd="sng" algn="ctr">
                      <a:noFill/>
                      <a:prstDash val="solid"/>
                      <a:round/>
                      <a:headEnd type="none" w="med" len="med"/>
                      <a:tailEnd type="none" w="med" len="med"/>
                    </a:lnR>
                    <a:lnT w="12700" cap="flat" cmpd="sng" algn="ctr">
                      <a:solidFill>
                        <a:schemeClr val="accent2"/>
                      </a:solidFill>
                      <a:prstDash val="dot"/>
                      <a:round/>
                      <a:headEnd type="none" w="med" len="med"/>
                      <a:tailEnd type="none" w="med" len="med"/>
                    </a:lnT>
                    <a:noFill/>
                  </a:tcPr>
                </a:tc>
                <a:tc>
                  <a:txBody>
                    <a:bodyPr/>
                    <a:lstStyle/>
                    <a:p>
                      <a:pPr algn="just" fontAlgn="ctr">
                        <a:lnSpc>
                          <a:spcPts val="1500"/>
                        </a:lnSpc>
                        <a:spcBef>
                          <a:spcPts val="0"/>
                        </a:spcBef>
                      </a:pPr>
                      <a:r>
                        <a:rPr lang="ja-JP" altLang="en-US" sz="900" u="none" strike="noStrike" dirty="0">
                          <a:effectLst/>
                        </a:rPr>
                        <a:t>ゴービック群又は対照群のいずれかに割り付けられた被験者に、初回免疫としてゴービック群では</a:t>
                      </a:r>
                      <a:r>
                        <a:rPr lang="en-US" altLang="ja-JP" sz="900" u="none" strike="noStrike" dirty="0">
                          <a:effectLst/>
                        </a:rPr>
                        <a:t>1</a:t>
                      </a:r>
                      <a:r>
                        <a:rPr lang="ja-JP" altLang="en-US" sz="900" u="none" strike="noStrike" dirty="0">
                          <a:effectLst/>
                        </a:rPr>
                        <a:t>回接種量</a:t>
                      </a:r>
                      <a:r>
                        <a:rPr lang="en-US" altLang="ja-JP" sz="900" u="none" strike="noStrike" dirty="0">
                          <a:effectLst/>
                        </a:rPr>
                        <a:t>0.5mL</a:t>
                      </a:r>
                      <a:r>
                        <a:rPr lang="ja-JP" altLang="en-US" sz="900" u="none" strike="noStrike" dirty="0">
                          <a:effectLst/>
                        </a:rPr>
                        <a:t>、対照群ではそれぞれ</a:t>
                      </a:r>
                      <a:r>
                        <a:rPr lang="en-US" altLang="ja-JP" sz="900" u="none" strike="noStrike" dirty="0">
                          <a:effectLst/>
                        </a:rPr>
                        <a:t>1</a:t>
                      </a:r>
                      <a:r>
                        <a:rPr lang="ja-JP" altLang="en-US" sz="900" u="none" strike="noStrike" dirty="0">
                          <a:effectLst/>
                        </a:rPr>
                        <a:t>回接種量</a:t>
                      </a:r>
                      <a:r>
                        <a:rPr lang="en-US" altLang="ja-JP" sz="900" u="none" strike="noStrike" dirty="0">
                          <a:effectLst/>
                        </a:rPr>
                        <a:t>0.5mL</a:t>
                      </a:r>
                      <a:r>
                        <a:rPr lang="ja-JP" altLang="en-US" sz="900" u="none" strike="noStrike" dirty="0">
                          <a:effectLst/>
                        </a:rPr>
                        <a:t>を</a:t>
                      </a:r>
                      <a:r>
                        <a:rPr lang="en-US" altLang="ja-JP" sz="900" u="none" strike="noStrike" dirty="0">
                          <a:effectLst/>
                        </a:rPr>
                        <a:t>3</a:t>
                      </a:r>
                      <a:r>
                        <a:rPr lang="ja-JP" altLang="en-US" sz="900" u="none" strike="noStrike" dirty="0">
                          <a:effectLst/>
                        </a:rPr>
                        <a:t>回</a:t>
                      </a:r>
                      <a:r>
                        <a:rPr lang="en-US" altLang="ja-JP" sz="900" u="none" strike="noStrike" dirty="0">
                          <a:effectLst/>
                        </a:rPr>
                        <a:t>〔3〜8</a:t>
                      </a:r>
                      <a:r>
                        <a:rPr lang="ja-JP" altLang="en-US" sz="900" u="none" strike="noStrike" dirty="0">
                          <a:effectLst/>
                        </a:rPr>
                        <a:t>週間の間隔（標準接種間隔：</a:t>
                      </a:r>
                      <a:r>
                        <a:rPr lang="en-US" altLang="ja-JP" sz="900" u="none" strike="noStrike" dirty="0">
                          <a:effectLst/>
                        </a:rPr>
                        <a:t>4</a:t>
                      </a:r>
                      <a:r>
                        <a:rPr lang="ja-JP" altLang="en-US" sz="900" u="none" strike="noStrike" dirty="0">
                          <a:effectLst/>
                        </a:rPr>
                        <a:t>週間）</a:t>
                      </a:r>
                      <a:r>
                        <a:rPr lang="en-US" altLang="ja-JP" sz="900" u="none" strike="noStrike" dirty="0">
                          <a:effectLst/>
                        </a:rPr>
                        <a:t>〕</a:t>
                      </a:r>
                      <a:r>
                        <a:rPr lang="ja-JP" altLang="en-US" sz="900" u="none" strike="noStrike" dirty="0">
                          <a:effectLst/>
                        </a:rPr>
                        <a:t>、追加免疫として初回免疫終了</a:t>
                      </a:r>
                      <a:r>
                        <a:rPr lang="en-US" altLang="ja-JP" sz="900" u="none" strike="noStrike" dirty="0">
                          <a:effectLst/>
                        </a:rPr>
                        <a:t>6〜13</a:t>
                      </a:r>
                      <a:r>
                        <a:rPr lang="ja-JP" altLang="en-US" sz="900" u="none" strike="noStrike" dirty="0">
                          <a:effectLst/>
                        </a:rPr>
                        <a:t>か月後に</a:t>
                      </a:r>
                      <a:r>
                        <a:rPr lang="en-US" altLang="ja-JP" sz="900" u="none" strike="noStrike" dirty="0">
                          <a:effectLst/>
                        </a:rPr>
                        <a:t>1</a:t>
                      </a:r>
                      <a:r>
                        <a:rPr lang="ja-JP" altLang="en-US" sz="900" u="none" strike="noStrike" dirty="0">
                          <a:effectLst/>
                        </a:rPr>
                        <a:t>回、皮下に接種した。</a:t>
                      </a:r>
                      <a:endParaRPr lang="ja-JP" altLang="en-US" sz="9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4000" marR="0" marT="13500" marB="13500">
                    <a:lnL w="12700" cap="flat" cmpd="sng" algn="ctr">
                      <a:noFill/>
                      <a:prstDash val="solid"/>
                      <a:round/>
                      <a:headEnd type="none" w="med" len="med"/>
                      <a:tailEnd type="none" w="med" len="med"/>
                    </a:lnL>
                    <a:lnT w="12700" cap="flat" cmpd="sng" algn="ctr">
                      <a:solidFill>
                        <a:schemeClr val="accent2"/>
                      </a:solidFill>
                      <a:prstDash val="dot"/>
                      <a:round/>
                      <a:headEnd type="none" w="med" len="med"/>
                      <a:tailEnd type="none" w="med" len="med"/>
                    </a:lnT>
                    <a:noFill/>
                  </a:tcPr>
                </a:tc>
                <a:extLst>
                  <a:ext uri="{0D108BD9-81ED-4DB2-BD59-A6C34878D82A}">
                    <a16:rowId xmlns:a16="http://schemas.microsoft.com/office/drawing/2014/main" val="2914928251"/>
                  </a:ext>
                </a:extLst>
              </a:tr>
            </a:tbl>
          </a:graphicData>
        </a:graphic>
      </p:graphicFrame>
      <p:grpSp>
        <p:nvGrpSpPr>
          <p:cNvPr id="131" name="グループ化 130">
            <a:extLst>
              <a:ext uri="{FF2B5EF4-FFF2-40B4-BE49-F238E27FC236}">
                <a16:creationId xmlns:a16="http://schemas.microsoft.com/office/drawing/2014/main" id="{AE67A1D1-9BDB-E5BD-5ABD-ABAA8B60734F}"/>
              </a:ext>
            </a:extLst>
          </p:cNvPr>
          <p:cNvGrpSpPr>
            <a:grpSpLocks noChangeAspect="1"/>
          </p:cNvGrpSpPr>
          <p:nvPr/>
        </p:nvGrpSpPr>
        <p:grpSpPr>
          <a:xfrm>
            <a:off x="1470191" y="4051880"/>
            <a:ext cx="6203617" cy="2250462"/>
            <a:chOff x="999036" y="3735480"/>
            <a:chExt cx="7112002" cy="2579990"/>
          </a:xfrm>
        </p:grpSpPr>
        <p:grpSp>
          <p:nvGrpSpPr>
            <p:cNvPr id="50" name="Group 40">
              <a:extLst>
                <a:ext uri="{FF2B5EF4-FFF2-40B4-BE49-F238E27FC236}">
                  <a16:creationId xmlns:a16="http://schemas.microsoft.com/office/drawing/2014/main" id="{32F71C13-8DE2-6D76-F116-6DA3168E35A7}"/>
                </a:ext>
              </a:extLst>
            </p:cNvPr>
            <p:cNvGrpSpPr>
              <a:grpSpLocks noChangeAspect="1"/>
            </p:cNvGrpSpPr>
            <p:nvPr/>
          </p:nvGrpSpPr>
          <p:grpSpPr bwMode="auto">
            <a:xfrm>
              <a:off x="999036" y="3866692"/>
              <a:ext cx="7112002" cy="2254250"/>
              <a:chOff x="695" y="1358"/>
              <a:chExt cx="4480" cy="1420"/>
            </a:xfrm>
          </p:grpSpPr>
          <p:sp>
            <p:nvSpPr>
              <p:cNvPr id="53" name="Rectangle 42">
                <a:extLst>
                  <a:ext uri="{FF2B5EF4-FFF2-40B4-BE49-F238E27FC236}">
                    <a16:creationId xmlns:a16="http://schemas.microsoft.com/office/drawing/2014/main" id="{B384209B-529E-0257-E3DC-D64AD2404AFD}"/>
                  </a:ext>
                </a:extLst>
              </p:cNvPr>
              <p:cNvSpPr>
                <a:spLocks noChangeArrowheads="1"/>
              </p:cNvSpPr>
              <p:nvPr/>
            </p:nvSpPr>
            <p:spPr bwMode="auto">
              <a:xfrm>
                <a:off x="1373" y="1615"/>
                <a:ext cx="3802" cy="555"/>
              </a:xfrm>
              <a:prstGeom prst="rect">
                <a:avLst/>
              </a:prstGeom>
              <a:solidFill>
                <a:srgbClr val="FBECE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endParaRPr lang="ja-JP" altLang="en-US" sz="600" dirty="0"/>
              </a:p>
            </p:txBody>
          </p:sp>
          <p:sp>
            <p:nvSpPr>
              <p:cNvPr id="55" name="Rectangle 44">
                <a:extLst>
                  <a:ext uri="{FF2B5EF4-FFF2-40B4-BE49-F238E27FC236}">
                    <a16:creationId xmlns:a16="http://schemas.microsoft.com/office/drawing/2014/main" id="{12583145-68A3-1B8A-B7D7-7F8B71DBE459}"/>
                  </a:ext>
                </a:extLst>
              </p:cNvPr>
              <p:cNvSpPr>
                <a:spLocks noChangeArrowheads="1"/>
              </p:cNvSpPr>
              <p:nvPr/>
            </p:nvSpPr>
            <p:spPr bwMode="auto">
              <a:xfrm>
                <a:off x="1373" y="2205"/>
                <a:ext cx="3802" cy="555"/>
              </a:xfrm>
              <a:prstGeom prst="rect">
                <a:avLst/>
              </a:prstGeom>
              <a:solidFill>
                <a:srgbClr val="FFF5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endParaRPr lang="ja-JP" altLang="en-US" sz="600"/>
              </a:p>
            </p:txBody>
          </p:sp>
          <p:sp>
            <p:nvSpPr>
              <p:cNvPr id="56" name="Freeform 45">
                <a:extLst>
                  <a:ext uri="{FF2B5EF4-FFF2-40B4-BE49-F238E27FC236}">
                    <a16:creationId xmlns:a16="http://schemas.microsoft.com/office/drawing/2014/main" id="{728EEB6C-3830-3CBB-0FEB-6624770A689B}"/>
                  </a:ext>
                </a:extLst>
              </p:cNvPr>
              <p:cNvSpPr>
                <a:spLocks/>
              </p:cNvSpPr>
              <p:nvPr/>
            </p:nvSpPr>
            <p:spPr bwMode="auto">
              <a:xfrm>
                <a:off x="2009"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57" name="Freeform 46">
                <a:extLst>
                  <a:ext uri="{FF2B5EF4-FFF2-40B4-BE49-F238E27FC236}">
                    <a16:creationId xmlns:a16="http://schemas.microsoft.com/office/drawing/2014/main" id="{FCFAE675-48F2-65BD-AFBF-40A52DBA2751}"/>
                  </a:ext>
                </a:extLst>
              </p:cNvPr>
              <p:cNvSpPr>
                <a:spLocks/>
              </p:cNvSpPr>
              <p:nvPr/>
            </p:nvSpPr>
            <p:spPr bwMode="auto">
              <a:xfrm>
                <a:off x="2588"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58" name="Freeform 47">
                <a:extLst>
                  <a:ext uri="{FF2B5EF4-FFF2-40B4-BE49-F238E27FC236}">
                    <a16:creationId xmlns:a16="http://schemas.microsoft.com/office/drawing/2014/main" id="{ED9E6776-D330-E774-B5EA-79742A9A21C0}"/>
                  </a:ext>
                </a:extLst>
              </p:cNvPr>
              <p:cNvSpPr>
                <a:spLocks/>
              </p:cNvSpPr>
              <p:nvPr/>
            </p:nvSpPr>
            <p:spPr bwMode="auto">
              <a:xfrm>
                <a:off x="3194"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59" name="Freeform 48">
                <a:extLst>
                  <a:ext uri="{FF2B5EF4-FFF2-40B4-BE49-F238E27FC236}">
                    <a16:creationId xmlns:a16="http://schemas.microsoft.com/office/drawing/2014/main" id="{B25A3B1C-36E9-E146-1D3E-D46FB0EB89CC}"/>
                  </a:ext>
                </a:extLst>
              </p:cNvPr>
              <p:cNvSpPr>
                <a:spLocks/>
              </p:cNvSpPr>
              <p:nvPr/>
            </p:nvSpPr>
            <p:spPr bwMode="auto">
              <a:xfrm>
                <a:off x="3842"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0" name="Freeform 49">
                <a:extLst>
                  <a:ext uri="{FF2B5EF4-FFF2-40B4-BE49-F238E27FC236}">
                    <a16:creationId xmlns:a16="http://schemas.microsoft.com/office/drawing/2014/main" id="{D44FF954-5965-70A4-C700-8F9C89D6888E}"/>
                  </a:ext>
                </a:extLst>
              </p:cNvPr>
              <p:cNvSpPr>
                <a:spLocks/>
              </p:cNvSpPr>
              <p:nvPr/>
            </p:nvSpPr>
            <p:spPr bwMode="auto">
              <a:xfrm>
                <a:off x="2009"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1" name="Freeform 50">
                <a:extLst>
                  <a:ext uri="{FF2B5EF4-FFF2-40B4-BE49-F238E27FC236}">
                    <a16:creationId xmlns:a16="http://schemas.microsoft.com/office/drawing/2014/main" id="{267A8EF6-A34D-9159-951F-AB96AD3BAB86}"/>
                  </a:ext>
                </a:extLst>
              </p:cNvPr>
              <p:cNvSpPr>
                <a:spLocks/>
              </p:cNvSpPr>
              <p:nvPr/>
            </p:nvSpPr>
            <p:spPr bwMode="auto">
              <a:xfrm>
                <a:off x="2588"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2" name="Freeform 51">
                <a:extLst>
                  <a:ext uri="{FF2B5EF4-FFF2-40B4-BE49-F238E27FC236}">
                    <a16:creationId xmlns:a16="http://schemas.microsoft.com/office/drawing/2014/main" id="{BB1BCFB6-1E77-5E44-E743-EA82731EA642}"/>
                  </a:ext>
                </a:extLst>
              </p:cNvPr>
              <p:cNvSpPr>
                <a:spLocks/>
              </p:cNvSpPr>
              <p:nvPr/>
            </p:nvSpPr>
            <p:spPr bwMode="auto">
              <a:xfrm>
                <a:off x="3194"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3" name="Freeform 52">
                <a:extLst>
                  <a:ext uri="{FF2B5EF4-FFF2-40B4-BE49-F238E27FC236}">
                    <a16:creationId xmlns:a16="http://schemas.microsoft.com/office/drawing/2014/main" id="{76382768-9D7D-5CD0-5B13-FEC34C3D8CB7}"/>
                  </a:ext>
                </a:extLst>
              </p:cNvPr>
              <p:cNvSpPr>
                <a:spLocks/>
              </p:cNvSpPr>
              <p:nvPr/>
            </p:nvSpPr>
            <p:spPr bwMode="auto">
              <a:xfrm>
                <a:off x="3842"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4" name="Line 53">
                <a:extLst>
                  <a:ext uri="{FF2B5EF4-FFF2-40B4-BE49-F238E27FC236}">
                    <a16:creationId xmlns:a16="http://schemas.microsoft.com/office/drawing/2014/main" id="{93FC5C2F-2C6F-6DB6-FA78-48560FB21029}"/>
                  </a:ext>
                </a:extLst>
              </p:cNvPr>
              <p:cNvSpPr>
                <a:spLocks noChangeShapeType="1"/>
              </p:cNvSpPr>
              <p:nvPr/>
            </p:nvSpPr>
            <p:spPr bwMode="auto">
              <a:xfrm>
                <a:off x="1780" y="1417"/>
                <a:ext cx="0" cy="1345"/>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5" name="Line 54">
                <a:extLst>
                  <a:ext uri="{FF2B5EF4-FFF2-40B4-BE49-F238E27FC236}">
                    <a16:creationId xmlns:a16="http://schemas.microsoft.com/office/drawing/2014/main" id="{DB183B90-8E11-4FFC-C440-4009B00B8781}"/>
                  </a:ext>
                </a:extLst>
              </p:cNvPr>
              <p:cNvSpPr>
                <a:spLocks noChangeShapeType="1"/>
              </p:cNvSpPr>
              <p:nvPr/>
            </p:nvSpPr>
            <p:spPr bwMode="auto">
              <a:xfrm>
                <a:off x="2365" y="1417"/>
                <a:ext cx="0" cy="1345"/>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6" name="Line 55">
                <a:extLst>
                  <a:ext uri="{FF2B5EF4-FFF2-40B4-BE49-F238E27FC236}">
                    <a16:creationId xmlns:a16="http://schemas.microsoft.com/office/drawing/2014/main" id="{18BA466A-F85A-EA29-FE51-B05EF0C43512}"/>
                  </a:ext>
                </a:extLst>
              </p:cNvPr>
              <p:cNvSpPr>
                <a:spLocks noChangeShapeType="1"/>
              </p:cNvSpPr>
              <p:nvPr/>
            </p:nvSpPr>
            <p:spPr bwMode="auto">
              <a:xfrm>
                <a:off x="1789" y="1530"/>
                <a:ext cx="565"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68" name="Line 57">
                <a:extLst>
                  <a:ext uri="{FF2B5EF4-FFF2-40B4-BE49-F238E27FC236}">
                    <a16:creationId xmlns:a16="http://schemas.microsoft.com/office/drawing/2014/main" id="{DC006FB2-071D-8B42-D53B-66B9AD69E389}"/>
                  </a:ext>
                </a:extLst>
              </p:cNvPr>
              <p:cNvSpPr>
                <a:spLocks noChangeShapeType="1"/>
              </p:cNvSpPr>
              <p:nvPr/>
            </p:nvSpPr>
            <p:spPr bwMode="auto">
              <a:xfrm>
                <a:off x="3625" y="1417"/>
                <a:ext cx="0" cy="1345"/>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70" name="Line 59">
                <a:extLst>
                  <a:ext uri="{FF2B5EF4-FFF2-40B4-BE49-F238E27FC236}">
                    <a16:creationId xmlns:a16="http://schemas.microsoft.com/office/drawing/2014/main" id="{E0CC3922-DD67-6EDE-335B-7123737D48E3}"/>
                  </a:ext>
                </a:extLst>
              </p:cNvPr>
              <p:cNvSpPr>
                <a:spLocks noChangeShapeType="1"/>
              </p:cNvSpPr>
              <p:nvPr/>
            </p:nvSpPr>
            <p:spPr bwMode="auto">
              <a:xfrm>
                <a:off x="2969" y="1530"/>
                <a:ext cx="643"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71" name="Line 60">
                <a:extLst>
                  <a:ext uri="{FF2B5EF4-FFF2-40B4-BE49-F238E27FC236}">
                    <a16:creationId xmlns:a16="http://schemas.microsoft.com/office/drawing/2014/main" id="{A00E9104-05DB-4E92-0B12-5CD53AE40E00}"/>
                  </a:ext>
                </a:extLst>
              </p:cNvPr>
              <p:cNvSpPr>
                <a:spLocks noChangeShapeType="1"/>
              </p:cNvSpPr>
              <p:nvPr/>
            </p:nvSpPr>
            <p:spPr bwMode="auto">
              <a:xfrm>
                <a:off x="2969" y="1399"/>
                <a:ext cx="1238"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dirty="0"/>
              </a:p>
            </p:txBody>
          </p:sp>
          <p:sp>
            <p:nvSpPr>
              <p:cNvPr id="72" name="Line 61">
                <a:extLst>
                  <a:ext uri="{FF2B5EF4-FFF2-40B4-BE49-F238E27FC236}">
                    <a16:creationId xmlns:a16="http://schemas.microsoft.com/office/drawing/2014/main" id="{93EC7C35-15F0-5798-A066-9F1EFEBD4164}"/>
                  </a:ext>
                </a:extLst>
              </p:cNvPr>
              <p:cNvSpPr>
                <a:spLocks noChangeShapeType="1"/>
              </p:cNvSpPr>
              <p:nvPr/>
            </p:nvSpPr>
            <p:spPr bwMode="auto">
              <a:xfrm>
                <a:off x="1790" y="2778"/>
                <a:ext cx="3089"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73" name="Line 62">
                <a:extLst>
                  <a:ext uri="{FF2B5EF4-FFF2-40B4-BE49-F238E27FC236}">
                    <a16:creationId xmlns:a16="http://schemas.microsoft.com/office/drawing/2014/main" id="{F2F8A4AA-3F21-EFEE-DDD2-325BD9D80474}"/>
                  </a:ext>
                </a:extLst>
              </p:cNvPr>
              <p:cNvSpPr>
                <a:spLocks noChangeShapeType="1"/>
              </p:cNvSpPr>
              <p:nvPr/>
            </p:nvSpPr>
            <p:spPr bwMode="auto">
              <a:xfrm>
                <a:off x="2957" y="1358"/>
                <a:ext cx="0" cy="1404"/>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75" name="Rectangle 64">
                <a:extLst>
                  <a:ext uri="{FF2B5EF4-FFF2-40B4-BE49-F238E27FC236}">
                    <a16:creationId xmlns:a16="http://schemas.microsoft.com/office/drawing/2014/main" id="{A3CC37A0-D815-F9C7-04B9-016FEDA86692}"/>
                  </a:ext>
                </a:extLst>
              </p:cNvPr>
              <p:cNvSpPr>
                <a:spLocks noChangeArrowheads="1"/>
              </p:cNvSpPr>
              <p:nvPr/>
            </p:nvSpPr>
            <p:spPr bwMode="auto">
              <a:xfrm>
                <a:off x="1456" y="1713"/>
                <a:ext cx="292" cy="117"/>
              </a:xfrm>
              <a:prstGeom prst="roundRect">
                <a:avLst/>
              </a:prstGeom>
              <a:solidFill>
                <a:srgbClr val="FFFFFF"/>
              </a:solidFill>
              <a:ln w="12700" cap="rnd">
                <a:solidFill>
                  <a:srgbClr val="EFB4AE"/>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採血①</a:t>
                </a:r>
              </a:p>
            </p:txBody>
          </p:sp>
          <p:sp>
            <p:nvSpPr>
              <p:cNvPr id="78" name="Rectangle 67">
                <a:extLst>
                  <a:ext uri="{FF2B5EF4-FFF2-40B4-BE49-F238E27FC236}">
                    <a16:creationId xmlns:a16="http://schemas.microsoft.com/office/drawing/2014/main" id="{E8142762-E013-A5B0-F1A5-C5D8449A618C}"/>
                  </a:ext>
                </a:extLst>
              </p:cNvPr>
              <p:cNvSpPr>
                <a:spLocks noChangeArrowheads="1"/>
              </p:cNvSpPr>
              <p:nvPr/>
            </p:nvSpPr>
            <p:spPr bwMode="auto">
              <a:xfrm>
                <a:off x="1605" y="1890"/>
                <a:ext cx="351" cy="214"/>
              </a:xfrm>
              <a:prstGeom prst="roundRect">
                <a:avLst/>
              </a:prstGeom>
              <a:solidFill>
                <a:srgbClr val="FFFFFF"/>
              </a:solidFill>
              <a:ln w="12700" cap="rnd">
                <a:solidFill>
                  <a:srgbClr val="EFB4AE"/>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ゴービック①</a:t>
                </a:r>
              </a:p>
            </p:txBody>
          </p:sp>
          <p:sp>
            <p:nvSpPr>
              <p:cNvPr id="79" name="Rectangle 68">
                <a:extLst>
                  <a:ext uri="{FF2B5EF4-FFF2-40B4-BE49-F238E27FC236}">
                    <a16:creationId xmlns:a16="http://schemas.microsoft.com/office/drawing/2014/main" id="{1974AB70-315E-B3D0-02D3-09658452A32D}"/>
                  </a:ext>
                </a:extLst>
              </p:cNvPr>
              <p:cNvSpPr>
                <a:spLocks noChangeArrowheads="1"/>
              </p:cNvSpPr>
              <p:nvPr/>
            </p:nvSpPr>
            <p:spPr bwMode="auto">
              <a:xfrm>
                <a:off x="1456" y="2303"/>
                <a:ext cx="292" cy="117"/>
              </a:xfrm>
              <a:prstGeom prst="roundRect">
                <a:avLst/>
              </a:prstGeom>
              <a:solidFill>
                <a:srgbClr val="FFFFFF"/>
              </a:solidFill>
              <a:ln w="12700" cap="rnd">
                <a:solidFill>
                  <a:srgbClr val="FFE9A9"/>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採血①</a:t>
                </a:r>
              </a:p>
            </p:txBody>
          </p:sp>
          <p:sp>
            <p:nvSpPr>
              <p:cNvPr id="81" name="Rectangle 70">
                <a:extLst>
                  <a:ext uri="{FF2B5EF4-FFF2-40B4-BE49-F238E27FC236}">
                    <a16:creationId xmlns:a16="http://schemas.microsoft.com/office/drawing/2014/main" id="{E9F00AAE-4E5C-CDE7-FE89-5B098E7737FC}"/>
                  </a:ext>
                </a:extLst>
              </p:cNvPr>
              <p:cNvSpPr>
                <a:spLocks noChangeArrowheads="1"/>
              </p:cNvSpPr>
              <p:nvPr/>
            </p:nvSpPr>
            <p:spPr bwMode="auto">
              <a:xfrm>
                <a:off x="1604" y="2479"/>
                <a:ext cx="351" cy="214"/>
              </a:xfrm>
              <a:prstGeom prst="roundRect">
                <a:avLst/>
              </a:prstGeom>
              <a:solidFill>
                <a:srgbClr val="FFFFFF"/>
              </a:solidFill>
              <a:ln w="12700" cap="rnd">
                <a:solidFill>
                  <a:srgbClr val="FFE9A9"/>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対照</a:t>
                </a:r>
                <a:endParaRPr lang="en-US" altLang="ja-JP" sz="900" dirty="0"/>
              </a:p>
              <a:p>
                <a:pPr algn="ctr">
                  <a:lnSpc>
                    <a:spcPct val="90000"/>
                  </a:lnSpc>
                </a:pPr>
                <a:r>
                  <a:rPr lang="ja-JP" altLang="en-US" sz="900" dirty="0"/>
                  <a:t>①</a:t>
                </a:r>
              </a:p>
            </p:txBody>
          </p:sp>
          <p:sp>
            <p:nvSpPr>
              <p:cNvPr id="91" name="Freeform 80">
                <a:extLst>
                  <a:ext uri="{FF2B5EF4-FFF2-40B4-BE49-F238E27FC236}">
                    <a16:creationId xmlns:a16="http://schemas.microsoft.com/office/drawing/2014/main" id="{02C89880-BF35-3A8C-A803-693993A0BE21}"/>
                  </a:ext>
                </a:extLst>
              </p:cNvPr>
              <p:cNvSpPr>
                <a:spLocks/>
              </p:cNvSpPr>
              <p:nvPr/>
            </p:nvSpPr>
            <p:spPr bwMode="auto">
              <a:xfrm>
                <a:off x="4520" y="1615"/>
                <a:ext cx="162" cy="555"/>
              </a:xfrm>
              <a:custGeom>
                <a:avLst/>
                <a:gdLst>
                  <a:gd name="T0" fmla="*/ 0 w 162"/>
                  <a:gd name="T1" fmla="*/ 0 h 555"/>
                  <a:gd name="T2" fmla="*/ 162 w 162"/>
                  <a:gd name="T3" fmla="*/ 277 h 555"/>
                  <a:gd name="T4" fmla="*/ 0 w 162"/>
                  <a:gd name="T5" fmla="*/ 555 h 555"/>
                </a:gdLst>
                <a:ahLst/>
                <a:cxnLst>
                  <a:cxn ang="0">
                    <a:pos x="T0" y="T1"/>
                  </a:cxn>
                  <a:cxn ang="0">
                    <a:pos x="T2" y="T3"/>
                  </a:cxn>
                  <a:cxn ang="0">
                    <a:pos x="T4" y="T5"/>
                  </a:cxn>
                </a:cxnLst>
                <a:rect l="0" t="0" r="r" b="b"/>
                <a:pathLst>
                  <a:path w="162" h="555">
                    <a:moveTo>
                      <a:pt x="0" y="0"/>
                    </a:moveTo>
                    <a:lnTo>
                      <a:pt x="162" y="277"/>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dirty="0"/>
              </a:p>
            </p:txBody>
          </p:sp>
          <p:sp>
            <p:nvSpPr>
              <p:cNvPr id="92" name="Freeform 81">
                <a:extLst>
                  <a:ext uri="{FF2B5EF4-FFF2-40B4-BE49-F238E27FC236}">
                    <a16:creationId xmlns:a16="http://schemas.microsoft.com/office/drawing/2014/main" id="{4C29CA99-80C3-35D4-520E-3C7615FA2C4D}"/>
                  </a:ext>
                </a:extLst>
              </p:cNvPr>
              <p:cNvSpPr>
                <a:spLocks/>
              </p:cNvSpPr>
              <p:nvPr/>
            </p:nvSpPr>
            <p:spPr bwMode="auto">
              <a:xfrm>
                <a:off x="4520" y="2205"/>
                <a:ext cx="162" cy="555"/>
              </a:xfrm>
              <a:custGeom>
                <a:avLst/>
                <a:gdLst>
                  <a:gd name="T0" fmla="*/ 0 w 162"/>
                  <a:gd name="T1" fmla="*/ 0 h 555"/>
                  <a:gd name="T2" fmla="*/ 162 w 162"/>
                  <a:gd name="T3" fmla="*/ 276 h 555"/>
                  <a:gd name="T4" fmla="*/ 0 w 162"/>
                  <a:gd name="T5" fmla="*/ 555 h 555"/>
                </a:gdLst>
                <a:ahLst/>
                <a:cxnLst>
                  <a:cxn ang="0">
                    <a:pos x="T0" y="T1"/>
                  </a:cxn>
                  <a:cxn ang="0">
                    <a:pos x="T2" y="T3"/>
                  </a:cxn>
                  <a:cxn ang="0">
                    <a:pos x="T4" y="T5"/>
                  </a:cxn>
                </a:cxnLst>
                <a:rect l="0" t="0" r="r" b="b"/>
                <a:pathLst>
                  <a:path w="162" h="555">
                    <a:moveTo>
                      <a:pt x="0" y="0"/>
                    </a:moveTo>
                    <a:lnTo>
                      <a:pt x="162" y="276"/>
                    </a:lnTo>
                    <a:lnTo>
                      <a:pt x="0" y="555"/>
                    </a:lnTo>
                  </a:path>
                </a:pathLst>
              </a:custGeom>
              <a:noFill/>
              <a:ln w="2540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119" name="Line 55">
                <a:extLst>
                  <a:ext uri="{FF2B5EF4-FFF2-40B4-BE49-F238E27FC236}">
                    <a16:creationId xmlns:a16="http://schemas.microsoft.com/office/drawing/2014/main" id="{08BE249A-EF6C-17CF-2EAC-C6717A334550}"/>
                  </a:ext>
                </a:extLst>
              </p:cNvPr>
              <p:cNvSpPr>
                <a:spLocks noChangeShapeType="1"/>
              </p:cNvSpPr>
              <p:nvPr/>
            </p:nvSpPr>
            <p:spPr bwMode="auto">
              <a:xfrm>
                <a:off x="2381" y="1530"/>
                <a:ext cx="565"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120" name="Line 62">
                <a:extLst>
                  <a:ext uri="{FF2B5EF4-FFF2-40B4-BE49-F238E27FC236}">
                    <a16:creationId xmlns:a16="http://schemas.microsoft.com/office/drawing/2014/main" id="{39C2DCC2-F876-8EB3-2067-15B7BF812D2B}"/>
                  </a:ext>
                </a:extLst>
              </p:cNvPr>
              <p:cNvSpPr>
                <a:spLocks noChangeShapeType="1"/>
              </p:cNvSpPr>
              <p:nvPr/>
            </p:nvSpPr>
            <p:spPr bwMode="auto">
              <a:xfrm>
                <a:off x="4221" y="1358"/>
                <a:ext cx="0" cy="1404"/>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132" name="Line 57">
                <a:extLst>
                  <a:ext uri="{FF2B5EF4-FFF2-40B4-BE49-F238E27FC236}">
                    <a16:creationId xmlns:a16="http://schemas.microsoft.com/office/drawing/2014/main" id="{04396BA6-AFBD-F29C-CE4F-7D95D32ADA93}"/>
                  </a:ext>
                </a:extLst>
              </p:cNvPr>
              <p:cNvSpPr>
                <a:spLocks noChangeShapeType="1"/>
              </p:cNvSpPr>
              <p:nvPr/>
            </p:nvSpPr>
            <p:spPr bwMode="auto">
              <a:xfrm>
                <a:off x="4892" y="1395"/>
                <a:ext cx="0" cy="1365"/>
              </a:xfrm>
              <a:prstGeom prst="line">
                <a:avLst/>
              </a:prstGeom>
              <a:noFill/>
              <a:ln w="38100" cap="flat">
                <a:solidFill>
                  <a:srgbClr val="E7908D"/>
                </a:solidFill>
                <a:prstDash val="solid"/>
                <a:miter lim="800000"/>
                <a:headEnd/>
                <a:tailEnd/>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133" name="Line 59">
                <a:extLst>
                  <a:ext uri="{FF2B5EF4-FFF2-40B4-BE49-F238E27FC236}">
                    <a16:creationId xmlns:a16="http://schemas.microsoft.com/office/drawing/2014/main" id="{9199E8D5-AC4C-0ADF-0919-E1B19805B772}"/>
                  </a:ext>
                </a:extLst>
              </p:cNvPr>
              <p:cNvSpPr>
                <a:spLocks noChangeShapeType="1"/>
              </p:cNvSpPr>
              <p:nvPr/>
            </p:nvSpPr>
            <p:spPr bwMode="auto">
              <a:xfrm>
                <a:off x="4236" y="1530"/>
                <a:ext cx="643" cy="0"/>
              </a:xfrm>
              <a:prstGeom prst="line">
                <a:avLst/>
              </a:prstGeom>
              <a:noFill/>
              <a:ln w="12700" cap="flat">
                <a:solidFill>
                  <a:srgbClr val="000000"/>
                </a:solidFill>
                <a:prstDash val="solid"/>
                <a:miter lim="800000"/>
                <a:headEnd type="triangle"/>
                <a:tailEnd type="triangle"/>
              </a:ln>
              <a:extLst>
                <a:ext uri="{909E8E84-426E-40DD-AFC4-6F175D3DCCD1}">
                  <a14:hiddenFill xmlns:a14="http://schemas.microsoft.com/office/drawing/2010/main">
                    <a:noFill/>
                  </a14:hiddenFill>
                </a:ext>
              </a:extLst>
            </p:spPr>
            <p:txBody>
              <a:bodyPr vert="horz" wrap="square" lIns="0" tIns="0" rIns="0" bIns="0" numCol="1" anchor="ctr" anchorCtr="0" compatLnSpc="1">
                <a:prstTxWarp prst="textNoShape">
                  <a:avLst/>
                </a:prstTxWarp>
              </a:bodyPr>
              <a:lstStyle/>
              <a:p>
                <a:pPr algn="ctr"/>
                <a:endParaRPr lang="ja-JP" altLang="en-US" sz="600"/>
              </a:p>
            </p:txBody>
          </p:sp>
          <p:sp>
            <p:nvSpPr>
              <p:cNvPr id="52" name="Rectangle 41">
                <a:extLst>
                  <a:ext uri="{FF2B5EF4-FFF2-40B4-BE49-F238E27FC236}">
                    <a16:creationId xmlns:a16="http://schemas.microsoft.com/office/drawing/2014/main" id="{EC1610F5-E7B9-0B2D-99E2-3146E63DF1A2}"/>
                  </a:ext>
                </a:extLst>
              </p:cNvPr>
              <p:cNvSpPr>
                <a:spLocks noChangeArrowheads="1"/>
              </p:cNvSpPr>
              <p:nvPr/>
            </p:nvSpPr>
            <p:spPr bwMode="auto">
              <a:xfrm>
                <a:off x="695" y="1615"/>
                <a:ext cx="741" cy="555"/>
              </a:xfrm>
              <a:prstGeom prst="rect">
                <a:avLst/>
              </a:prstGeom>
              <a:solidFill>
                <a:srgbClr val="E79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endParaRPr lang="ja-JP" altLang="en-US" sz="600"/>
              </a:p>
            </p:txBody>
          </p:sp>
          <p:sp>
            <p:nvSpPr>
              <p:cNvPr id="54" name="Rectangle 43">
                <a:extLst>
                  <a:ext uri="{FF2B5EF4-FFF2-40B4-BE49-F238E27FC236}">
                    <a16:creationId xmlns:a16="http://schemas.microsoft.com/office/drawing/2014/main" id="{3B9F0401-16B4-4C8A-0A31-8F4ADD8E54E9}"/>
                  </a:ext>
                </a:extLst>
              </p:cNvPr>
              <p:cNvSpPr>
                <a:spLocks noChangeArrowheads="1"/>
              </p:cNvSpPr>
              <p:nvPr/>
            </p:nvSpPr>
            <p:spPr bwMode="auto">
              <a:xfrm>
                <a:off x="695" y="2205"/>
                <a:ext cx="741" cy="555"/>
              </a:xfrm>
              <a:prstGeom prst="rect">
                <a:avLst/>
              </a:prstGeom>
              <a:solidFill>
                <a:srgbClr val="FFE9A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algn="ctr"/>
                <a:endParaRPr lang="ja-JP" altLang="en-US" sz="600"/>
              </a:p>
            </p:txBody>
          </p:sp>
          <p:sp>
            <p:nvSpPr>
              <p:cNvPr id="134" name="Rectangle 64">
                <a:extLst>
                  <a:ext uri="{FF2B5EF4-FFF2-40B4-BE49-F238E27FC236}">
                    <a16:creationId xmlns:a16="http://schemas.microsoft.com/office/drawing/2014/main" id="{E0AF3E18-606C-3FE4-767D-E1300826B455}"/>
                  </a:ext>
                </a:extLst>
              </p:cNvPr>
              <p:cNvSpPr>
                <a:spLocks noChangeArrowheads="1"/>
              </p:cNvSpPr>
              <p:nvPr/>
            </p:nvSpPr>
            <p:spPr bwMode="auto">
              <a:xfrm>
                <a:off x="3481" y="1713"/>
                <a:ext cx="292" cy="117"/>
              </a:xfrm>
              <a:prstGeom prst="roundRect">
                <a:avLst/>
              </a:prstGeom>
              <a:solidFill>
                <a:srgbClr val="FFFFFF"/>
              </a:solidFill>
              <a:ln w="12700" cap="rnd">
                <a:solidFill>
                  <a:srgbClr val="EFB4AE"/>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採血②</a:t>
                </a:r>
              </a:p>
            </p:txBody>
          </p:sp>
          <p:sp>
            <p:nvSpPr>
              <p:cNvPr id="135" name="Rectangle 64">
                <a:extLst>
                  <a:ext uri="{FF2B5EF4-FFF2-40B4-BE49-F238E27FC236}">
                    <a16:creationId xmlns:a16="http://schemas.microsoft.com/office/drawing/2014/main" id="{715BE664-4814-4314-60C3-082A5DAC1A04}"/>
                  </a:ext>
                </a:extLst>
              </p:cNvPr>
              <p:cNvSpPr>
                <a:spLocks noChangeArrowheads="1"/>
              </p:cNvSpPr>
              <p:nvPr/>
            </p:nvSpPr>
            <p:spPr bwMode="auto">
              <a:xfrm>
                <a:off x="3846" y="1713"/>
                <a:ext cx="292" cy="117"/>
              </a:xfrm>
              <a:prstGeom prst="roundRect">
                <a:avLst/>
              </a:prstGeom>
              <a:solidFill>
                <a:srgbClr val="FFFFFF"/>
              </a:solidFill>
              <a:ln w="12700" cap="rnd">
                <a:solidFill>
                  <a:srgbClr val="EFB4AE"/>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採血③</a:t>
                </a:r>
              </a:p>
            </p:txBody>
          </p:sp>
          <p:sp>
            <p:nvSpPr>
              <p:cNvPr id="136" name="Rectangle 64">
                <a:extLst>
                  <a:ext uri="{FF2B5EF4-FFF2-40B4-BE49-F238E27FC236}">
                    <a16:creationId xmlns:a16="http://schemas.microsoft.com/office/drawing/2014/main" id="{DD581549-E229-9054-0C43-E5A64D661631}"/>
                  </a:ext>
                </a:extLst>
              </p:cNvPr>
              <p:cNvSpPr>
                <a:spLocks noChangeArrowheads="1"/>
              </p:cNvSpPr>
              <p:nvPr/>
            </p:nvSpPr>
            <p:spPr bwMode="auto">
              <a:xfrm>
                <a:off x="4749" y="1713"/>
                <a:ext cx="292" cy="117"/>
              </a:xfrm>
              <a:prstGeom prst="roundRect">
                <a:avLst/>
              </a:prstGeom>
              <a:solidFill>
                <a:srgbClr val="FFFFFF"/>
              </a:solidFill>
              <a:ln w="12700" cap="rnd">
                <a:solidFill>
                  <a:srgbClr val="EFB4AE"/>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採血④</a:t>
                </a:r>
              </a:p>
            </p:txBody>
          </p:sp>
          <p:sp>
            <p:nvSpPr>
              <p:cNvPr id="137" name="Rectangle 68">
                <a:extLst>
                  <a:ext uri="{FF2B5EF4-FFF2-40B4-BE49-F238E27FC236}">
                    <a16:creationId xmlns:a16="http://schemas.microsoft.com/office/drawing/2014/main" id="{CAAE751E-B4C2-C00E-F33E-5A07C3343D7A}"/>
                  </a:ext>
                </a:extLst>
              </p:cNvPr>
              <p:cNvSpPr>
                <a:spLocks noChangeArrowheads="1"/>
              </p:cNvSpPr>
              <p:nvPr/>
            </p:nvSpPr>
            <p:spPr bwMode="auto">
              <a:xfrm>
                <a:off x="3481" y="2303"/>
                <a:ext cx="292" cy="117"/>
              </a:xfrm>
              <a:prstGeom prst="roundRect">
                <a:avLst/>
              </a:prstGeom>
              <a:solidFill>
                <a:srgbClr val="FFFFFF"/>
              </a:solidFill>
              <a:ln w="12700" cap="rnd">
                <a:solidFill>
                  <a:srgbClr val="FFE9A9"/>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採血②</a:t>
                </a:r>
              </a:p>
            </p:txBody>
          </p:sp>
          <p:sp>
            <p:nvSpPr>
              <p:cNvPr id="138" name="Rectangle 68">
                <a:extLst>
                  <a:ext uri="{FF2B5EF4-FFF2-40B4-BE49-F238E27FC236}">
                    <a16:creationId xmlns:a16="http://schemas.microsoft.com/office/drawing/2014/main" id="{2EF4233B-E942-B238-9487-EB5F010596BE}"/>
                  </a:ext>
                </a:extLst>
              </p:cNvPr>
              <p:cNvSpPr>
                <a:spLocks noChangeArrowheads="1"/>
              </p:cNvSpPr>
              <p:nvPr/>
            </p:nvSpPr>
            <p:spPr bwMode="auto">
              <a:xfrm>
                <a:off x="3846" y="2303"/>
                <a:ext cx="292" cy="117"/>
              </a:xfrm>
              <a:prstGeom prst="roundRect">
                <a:avLst/>
              </a:prstGeom>
              <a:solidFill>
                <a:srgbClr val="FFFFFF"/>
              </a:solidFill>
              <a:ln w="12700" cap="rnd">
                <a:solidFill>
                  <a:srgbClr val="FFE9A9"/>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採血③</a:t>
                </a:r>
              </a:p>
            </p:txBody>
          </p:sp>
          <p:sp>
            <p:nvSpPr>
              <p:cNvPr id="139" name="Rectangle 68">
                <a:extLst>
                  <a:ext uri="{FF2B5EF4-FFF2-40B4-BE49-F238E27FC236}">
                    <a16:creationId xmlns:a16="http://schemas.microsoft.com/office/drawing/2014/main" id="{85487ED1-4BD6-31C1-D53E-4914648530EF}"/>
                  </a:ext>
                </a:extLst>
              </p:cNvPr>
              <p:cNvSpPr>
                <a:spLocks noChangeArrowheads="1"/>
              </p:cNvSpPr>
              <p:nvPr/>
            </p:nvSpPr>
            <p:spPr bwMode="auto">
              <a:xfrm>
                <a:off x="4749" y="2303"/>
                <a:ext cx="292" cy="117"/>
              </a:xfrm>
              <a:prstGeom prst="roundRect">
                <a:avLst/>
              </a:prstGeom>
              <a:solidFill>
                <a:srgbClr val="FFFFFF"/>
              </a:solidFill>
              <a:ln w="12700" cap="rnd">
                <a:solidFill>
                  <a:srgbClr val="FFE9A9"/>
                </a:solidFill>
                <a:prstDash val="solid"/>
                <a:round/>
                <a:headEnd/>
                <a:tailEnd/>
              </a:ln>
            </p:spPr>
            <p:txBody>
              <a:bodyPr vert="horz" wrap="square" lIns="0" tIns="0" rIns="0" bIns="0" numCol="1" anchor="ctr" anchorCtr="0" compatLnSpc="1">
                <a:prstTxWarp prst="textNoShape">
                  <a:avLst/>
                </a:prstTxWarp>
              </a:bodyPr>
              <a:lstStyle/>
              <a:p>
                <a:pPr algn="ctr"/>
                <a:r>
                  <a:rPr lang="ja-JP" altLang="en-US" sz="900" dirty="0"/>
                  <a:t>採血④</a:t>
                </a:r>
              </a:p>
            </p:txBody>
          </p:sp>
          <p:sp>
            <p:nvSpPr>
              <p:cNvPr id="140" name="Rectangle 67">
                <a:extLst>
                  <a:ext uri="{FF2B5EF4-FFF2-40B4-BE49-F238E27FC236}">
                    <a16:creationId xmlns:a16="http://schemas.microsoft.com/office/drawing/2014/main" id="{A8753157-32F2-9C99-20CC-A561D379F221}"/>
                  </a:ext>
                </a:extLst>
              </p:cNvPr>
              <p:cNvSpPr>
                <a:spLocks noChangeArrowheads="1"/>
              </p:cNvSpPr>
              <p:nvPr/>
            </p:nvSpPr>
            <p:spPr bwMode="auto">
              <a:xfrm>
                <a:off x="2192" y="1890"/>
                <a:ext cx="351" cy="214"/>
              </a:xfrm>
              <a:prstGeom prst="roundRect">
                <a:avLst/>
              </a:prstGeom>
              <a:solidFill>
                <a:srgbClr val="FFFFFF"/>
              </a:solidFill>
              <a:ln w="12700" cap="rnd">
                <a:solidFill>
                  <a:srgbClr val="EFB4AE"/>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ゴービック②</a:t>
                </a:r>
              </a:p>
            </p:txBody>
          </p:sp>
          <p:sp>
            <p:nvSpPr>
              <p:cNvPr id="142" name="Rectangle 67">
                <a:extLst>
                  <a:ext uri="{FF2B5EF4-FFF2-40B4-BE49-F238E27FC236}">
                    <a16:creationId xmlns:a16="http://schemas.microsoft.com/office/drawing/2014/main" id="{CEDF8F93-8EAE-B320-89BB-DAB7B60130E2}"/>
                  </a:ext>
                </a:extLst>
              </p:cNvPr>
              <p:cNvSpPr>
                <a:spLocks noChangeArrowheads="1"/>
              </p:cNvSpPr>
              <p:nvPr/>
            </p:nvSpPr>
            <p:spPr bwMode="auto">
              <a:xfrm>
                <a:off x="2782" y="1890"/>
                <a:ext cx="351" cy="214"/>
              </a:xfrm>
              <a:prstGeom prst="roundRect">
                <a:avLst/>
              </a:prstGeom>
              <a:solidFill>
                <a:srgbClr val="FFFFFF"/>
              </a:solidFill>
              <a:ln w="12700" cap="rnd">
                <a:solidFill>
                  <a:srgbClr val="EFB4AE"/>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ゴービック③</a:t>
                </a:r>
              </a:p>
            </p:txBody>
          </p:sp>
          <p:sp>
            <p:nvSpPr>
              <p:cNvPr id="144" name="Rectangle 67">
                <a:extLst>
                  <a:ext uri="{FF2B5EF4-FFF2-40B4-BE49-F238E27FC236}">
                    <a16:creationId xmlns:a16="http://schemas.microsoft.com/office/drawing/2014/main" id="{1C5C9B2B-8CBB-79C0-3E33-1C465DD4EE07}"/>
                  </a:ext>
                </a:extLst>
              </p:cNvPr>
              <p:cNvSpPr>
                <a:spLocks noChangeArrowheads="1"/>
              </p:cNvSpPr>
              <p:nvPr/>
            </p:nvSpPr>
            <p:spPr bwMode="auto">
              <a:xfrm>
                <a:off x="4046" y="1890"/>
                <a:ext cx="351" cy="214"/>
              </a:xfrm>
              <a:prstGeom prst="roundRect">
                <a:avLst/>
              </a:prstGeom>
              <a:solidFill>
                <a:srgbClr val="FFFFFF"/>
              </a:solidFill>
              <a:ln w="12700" cap="rnd">
                <a:solidFill>
                  <a:srgbClr val="EFB4AE"/>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ゴービック④</a:t>
                </a:r>
              </a:p>
            </p:txBody>
          </p:sp>
          <p:sp>
            <p:nvSpPr>
              <p:cNvPr id="146" name="Rectangle 70">
                <a:extLst>
                  <a:ext uri="{FF2B5EF4-FFF2-40B4-BE49-F238E27FC236}">
                    <a16:creationId xmlns:a16="http://schemas.microsoft.com/office/drawing/2014/main" id="{5BC7673D-D704-CD59-300D-D4578D550247}"/>
                  </a:ext>
                </a:extLst>
              </p:cNvPr>
              <p:cNvSpPr>
                <a:spLocks noChangeArrowheads="1"/>
              </p:cNvSpPr>
              <p:nvPr/>
            </p:nvSpPr>
            <p:spPr bwMode="auto">
              <a:xfrm>
                <a:off x="2195" y="2479"/>
                <a:ext cx="351" cy="214"/>
              </a:xfrm>
              <a:prstGeom prst="roundRect">
                <a:avLst/>
              </a:prstGeom>
              <a:solidFill>
                <a:srgbClr val="FFFFFF"/>
              </a:solidFill>
              <a:ln w="12700" cap="rnd">
                <a:solidFill>
                  <a:srgbClr val="FFE9A9"/>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対照</a:t>
                </a:r>
                <a:endParaRPr lang="en-US" altLang="ja-JP" sz="900" dirty="0"/>
              </a:p>
              <a:p>
                <a:pPr algn="ctr">
                  <a:lnSpc>
                    <a:spcPct val="90000"/>
                  </a:lnSpc>
                </a:pPr>
                <a:r>
                  <a:rPr lang="ja-JP" altLang="en-US" sz="900" dirty="0"/>
                  <a:t>②</a:t>
                </a:r>
              </a:p>
            </p:txBody>
          </p:sp>
          <p:sp>
            <p:nvSpPr>
              <p:cNvPr id="148" name="Rectangle 70">
                <a:extLst>
                  <a:ext uri="{FF2B5EF4-FFF2-40B4-BE49-F238E27FC236}">
                    <a16:creationId xmlns:a16="http://schemas.microsoft.com/office/drawing/2014/main" id="{0E58D392-708B-BB59-2710-E189DCF9FE2A}"/>
                  </a:ext>
                </a:extLst>
              </p:cNvPr>
              <p:cNvSpPr>
                <a:spLocks noChangeArrowheads="1"/>
              </p:cNvSpPr>
              <p:nvPr/>
            </p:nvSpPr>
            <p:spPr bwMode="auto">
              <a:xfrm>
                <a:off x="2784" y="2479"/>
                <a:ext cx="351" cy="214"/>
              </a:xfrm>
              <a:prstGeom prst="roundRect">
                <a:avLst/>
              </a:prstGeom>
              <a:solidFill>
                <a:srgbClr val="FFFFFF"/>
              </a:solidFill>
              <a:ln w="12700" cap="rnd">
                <a:solidFill>
                  <a:srgbClr val="FFE9A9"/>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対照</a:t>
                </a:r>
                <a:endParaRPr lang="en-US" altLang="ja-JP" sz="900" dirty="0"/>
              </a:p>
              <a:p>
                <a:pPr algn="ctr">
                  <a:lnSpc>
                    <a:spcPct val="90000"/>
                  </a:lnSpc>
                </a:pPr>
                <a:r>
                  <a:rPr lang="ja-JP" altLang="en-US" sz="900" dirty="0"/>
                  <a:t>③</a:t>
                </a:r>
              </a:p>
            </p:txBody>
          </p:sp>
          <p:sp>
            <p:nvSpPr>
              <p:cNvPr id="150" name="Rectangle 70">
                <a:extLst>
                  <a:ext uri="{FF2B5EF4-FFF2-40B4-BE49-F238E27FC236}">
                    <a16:creationId xmlns:a16="http://schemas.microsoft.com/office/drawing/2014/main" id="{FB987CE3-832D-03C5-1CB8-181C97D21E3B}"/>
                  </a:ext>
                </a:extLst>
              </p:cNvPr>
              <p:cNvSpPr>
                <a:spLocks noChangeArrowheads="1"/>
              </p:cNvSpPr>
              <p:nvPr/>
            </p:nvSpPr>
            <p:spPr bwMode="auto">
              <a:xfrm>
                <a:off x="4047" y="2479"/>
                <a:ext cx="351" cy="214"/>
              </a:xfrm>
              <a:prstGeom prst="roundRect">
                <a:avLst/>
              </a:prstGeom>
              <a:solidFill>
                <a:srgbClr val="FFFFFF"/>
              </a:solidFill>
              <a:ln w="12700" cap="rnd">
                <a:solidFill>
                  <a:srgbClr val="FFE9A9"/>
                </a:solidFill>
                <a:prstDash val="solid"/>
                <a:round/>
                <a:headEnd/>
                <a:tailEnd/>
              </a:ln>
            </p:spPr>
            <p:txBody>
              <a:bodyPr vert="horz" wrap="square" lIns="0" tIns="5400" rIns="0" bIns="0" numCol="1" anchor="ctr" anchorCtr="0" compatLnSpc="1">
                <a:prstTxWarp prst="textNoShape">
                  <a:avLst/>
                </a:prstTxWarp>
              </a:bodyPr>
              <a:lstStyle/>
              <a:p>
                <a:pPr algn="ctr">
                  <a:lnSpc>
                    <a:spcPct val="90000"/>
                  </a:lnSpc>
                </a:pPr>
                <a:r>
                  <a:rPr lang="ja-JP" altLang="en-US" sz="900" dirty="0"/>
                  <a:t>対照</a:t>
                </a:r>
                <a:endParaRPr lang="en-US" altLang="ja-JP" sz="900" dirty="0"/>
              </a:p>
              <a:p>
                <a:pPr algn="ctr">
                  <a:lnSpc>
                    <a:spcPct val="90000"/>
                  </a:lnSpc>
                </a:pPr>
                <a:r>
                  <a:rPr lang="ja-JP" altLang="en-US" sz="900" dirty="0"/>
                  <a:t>④</a:t>
                </a:r>
              </a:p>
            </p:txBody>
          </p:sp>
        </p:grpSp>
        <p:sp>
          <p:nvSpPr>
            <p:cNvPr id="95" name="テキスト ボックス 94">
              <a:extLst>
                <a:ext uri="{FF2B5EF4-FFF2-40B4-BE49-F238E27FC236}">
                  <a16:creationId xmlns:a16="http://schemas.microsoft.com/office/drawing/2014/main" id="{76B1D831-E152-30AE-7042-61E3320FDE0B}"/>
                </a:ext>
              </a:extLst>
            </p:cNvPr>
            <p:cNvSpPr txBox="1"/>
            <p:nvPr/>
          </p:nvSpPr>
          <p:spPr>
            <a:xfrm>
              <a:off x="5287281" y="3735480"/>
              <a:ext cx="611963" cy="158779"/>
            </a:xfrm>
            <a:prstGeom prst="rect">
              <a:avLst/>
            </a:prstGeom>
            <a:noFill/>
          </p:spPr>
          <p:txBody>
            <a:bodyPr wrap="none" lIns="0" tIns="0" rIns="0" bIns="0">
              <a:spAutoFit/>
            </a:bodyPr>
            <a:lstStyle/>
            <a:p>
              <a:pPr algn="ctr"/>
              <a:r>
                <a:rPr lang="ja-JP" altLang="en-US" sz="900" dirty="0"/>
                <a:t>6～13か月</a:t>
              </a:r>
            </a:p>
          </p:txBody>
        </p:sp>
        <p:sp>
          <p:nvSpPr>
            <p:cNvPr id="96" name="テキスト ボックス 95">
              <a:extLst>
                <a:ext uri="{FF2B5EF4-FFF2-40B4-BE49-F238E27FC236}">
                  <a16:creationId xmlns:a16="http://schemas.microsoft.com/office/drawing/2014/main" id="{97C46678-1F8C-D57E-A4D4-82E747840308}"/>
                </a:ext>
              </a:extLst>
            </p:cNvPr>
            <p:cNvSpPr txBox="1"/>
            <p:nvPr/>
          </p:nvSpPr>
          <p:spPr>
            <a:xfrm>
              <a:off x="4847661" y="3960311"/>
              <a:ext cx="540292" cy="158779"/>
            </a:xfrm>
            <a:prstGeom prst="rect">
              <a:avLst/>
            </a:prstGeom>
            <a:noFill/>
          </p:spPr>
          <p:txBody>
            <a:bodyPr wrap="none" lIns="0" tIns="0" rIns="0" bIns="0">
              <a:spAutoFit/>
            </a:bodyPr>
            <a:lstStyle/>
            <a:p>
              <a:pPr algn="ctr"/>
              <a:r>
                <a:rPr lang="ja-JP" altLang="en-US" sz="900" dirty="0"/>
                <a:t>4～6週間</a:t>
              </a:r>
            </a:p>
          </p:txBody>
        </p:sp>
        <p:sp>
          <p:nvSpPr>
            <p:cNvPr id="113" name="テキスト ボックス 112">
              <a:extLst>
                <a:ext uri="{FF2B5EF4-FFF2-40B4-BE49-F238E27FC236}">
                  <a16:creationId xmlns:a16="http://schemas.microsoft.com/office/drawing/2014/main" id="{FAACEBB0-8060-D436-0D4F-94191B933A09}"/>
                </a:ext>
              </a:extLst>
            </p:cNvPr>
            <p:cNvSpPr txBox="1"/>
            <p:nvPr/>
          </p:nvSpPr>
          <p:spPr>
            <a:xfrm>
              <a:off x="2846169" y="3958406"/>
              <a:ext cx="667096" cy="320500"/>
            </a:xfrm>
            <a:prstGeom prst="rect">
              <a:avLst/>
            </a:prstGeom>
            <a:noFill/>
          </p:spPr>
          <p:txBody>
            <a:bodyPr wrap="none" lIns="0" tIns="0" rIns="0" bIns="0">
              <a:spAutoFit/>
            </a:bodyPr>
            <a:lstStyle/>
            <a:p>
              <a:pPr algn="ctr">
                <a:spcAft>
                  <a:spcPts val="225"/>
                </a:spcAft>
              </a:pPr>
              <a:r>
                <a:rPr lang="ja-JP" altLang="en-US" sz="900" dirty="0"/>
                <a:t>3～8週間</a:t>
              </a:r>
            </a:p>
            <a:p>
              <a:pPr algn="ctr">
                <a:spcAft>
                  <a:spcPts val="225"/>
                </a:spcAft>
              </a:pPr>
              <a:r>
                <a:rPr lang="ja-JP" altLang="en-US" sz="750" dirty="0"/>
                <a:t>（標準：4週間）</a:t>
              </a:r>
            </a:p>
          </p:txBody>
        </p:sp>
        <p:sp>
          <p:nvSpPr>
            <p:cNvPr id="114" name="テキスト ボックス 113">
              <a:extLst>
                <a:ext uri="{FF2B5EF4-FFF2-40B4-BE49-F238E27FC236}">
                  <a16:creationId xmlns:a16="http://schemas.microsoft.com/office/drawing/2014/main" id="{63594A9B-2FF0-C161-9CFE-36D30DEE613E}"/>
                </a:ext>
              </a:extLst>
            </p:cNvPr>
            <p:cNvSpPr txBox="1"/>
            <p:nvPr/>
          </p:nvSpPr>
          <p:spPr>
            <a:xfrm>
              <a:off x="3784030" y="3958406"/>
              <a:ext cx="667096" cy="320500"/>
            </a:xfrm>
            <a:prstGeom prst="rect">
              <a:avLst/>
            </a:prstGeom>
            <a:noFill/>
          </p:spPr>
          <p:txBody>
            <a:bodyPr wrap="none" lIns="0" tIns="0" rIns="0" bIns="0">
              <a:spAutoFit/>
            </a:bodyPr>
            <a:lstStyle/>
            <a:p>
              <a:pPr algn="ctr">
                <a:spcAft>
                  <a:spcPts val="225"/>
                </a:spcAft>
              </a:pPr>
              <a:r>
                <a:rPr lang="ja-JP" altLang="en-US" sz="900" dirty="0"/>
                <a:t>3～8週間</a:t>
              </a:r>
            </a:p>
            <a:p>
              <a:pPr algn="ctr">
                <a:spcAft>
                  <a:spcPts val="225"/>
                </a:spcAft>
              </a:pPr>
              <a:r>
                <a:rPr lang="ja-JP" altLang="en-US" sz="750" dirty="0"/>
                <a:t>（標準：4週間）</a:t>
              </a:r>
            </a:p>
          </p:txBody>
        </p:sp>
        <p:sp>
          <p:nvSpPr>
            <p:cNvPr id="117" name="テキスト ボックス 116">
              <a:extLst>
                <a:ext uri="{FF2B5EF4-FFF2-40B4-BE49-F238E27FC236}">
                  <a16:creationId xmlns:a16="http://schemas.microsoft.com/office/drawing/2014/main" id="{B541A8A5-E5A9-8112-A836-639B8164E123}"/>
                </a:ext>
              </a:extLst>
            </p:cNvPr>
            <p:cNvSpPr txBox="1"/>
            <p:nvPr/>
          </p:nvSpPr>
          <p:spPr>
            <a:xfrm>
              <a:off x="4726136" y="6156691"/>
              <a:ext cx="926215" cy="158779"/>
            </a:xfrm>
            <a:prstGeom prst="rect">
              <a:avLst/>
            </a:prstGeom>
            <a:noFill/>
          </p:spPr>
          <p:txBody>
            <a:bodyPr wrap="none" lIns="0" tIns="0" rIns="0" bIns="0">
              <a:spAutoFit/>
            </a:bodyPr>
            <a:lstStyle/>
            <a:p>
              <a:pPr algn="ctr"/>
              <a:r>
                <a:rPr lang="ja-JP" altLang="en-US" sz="900" dirty="0"/>
                <a:t>安全性評価期間</a:t>
              </a:r>
            </a:p>
          </p:txBody>
        </p:sp>
        <p:sp>
          <p:nvSpPr>
            <p:cNvPr id="118" name="テキスト ボックス 117">
              <a:extLst>
                <a:ext uri="{FF2B5EF4-FFF2-40B4-BE49-F238E27FC236}">
                  <a16:creationId xmlns:a16="http://schemas.microsoft.com/office/drawing/2014/main" id="{D3CE8702-E211-1173-ADCA-7299B622B1A0}"/>
                </a:ext>
              </a:extLst>
            </p:cNvPr>
            <p:cNvSpPr txBox="1"/>
            <p:nvPr/>
          </p:nvSpPr>
          <p:spPr>
            <a:xfrm>
              <a:off x="6859023" y="3960311"/>
              <a:ext cx="540292" cy="158779"/>
            </a:xfrm>
            <a:prstGeom prst="rect">
              <a:avLst/>
            </a:prstGeom>
            <a:noFill/>
          </p:spPr>
          <p:txBody>
            <a:bodyPr wrap="none" lIns="0" tIns="0" rIns="0" bIns="0">
              <a:spAutoFit/>
            </a:bodyPr>
            <a:lstStyle/>
            <a:p>
              <a:pPr algn="ctr"/>
              <a:r>
                <a:rPr lang="ja-JP" altLang="en-US" sz="900" dirty="0"/>
                <a:t>4～6週間</a:t>
              </a:r>
            </a:p>
          </p:txBody>
        </p:sp>
        <p:pic>
          <p:nvPicPr>
            <p:cNvPr id="123" name="図 122" descr="黒い背景に白い文字がある&#10;&#10;中程度の精度で自動的に生成された説明">
              <a:extLst>
                <a:ext uri="{FF2B5EF4-FFF2-40B4-BE49-F238E27FC236}">
                  <a16:creationId xmlns:a16="http://schemas.microsoft.com/office/drawing/2014/main" id="{88D3F93A-4CCB-5365-326E-BB98B1E14564}"/>
                </a:ext>
              </a:extLst>
            </p:cNvPr>
            <p:cNvPicPr>
              <a:picLocks noChangeAspect="1"/>
            </p:cNvPicPr>
            <p:nvPr/>
          </p:nvPicPr>
          <p:blipFill rotWithShape="1">
            <a:blip r:embed="rId2">
              <a:extLst>
                <a:ext uri="{28A0092B-C50C-407E-A947-70E740481C1C}">
                  <a14:useLocalDpi xmlns:a14="http://schemas.microsoft.com/office/drawing/2010/main" val="0"/>
                </a:ext>
              </a:extLst>
            </a:blip>
            <a:srcRect b="73426"/>
            <a:stretch/>
          </p:blipFill>
          <p:spPr>
            <a:xfrm>
              <a:off x="2843016" y="4737178"/>
              <a:ext cx="402396" cy="415980"/>
            </a:xfrm>
            <a:prstGeom prst="rect">
              <a:avLst/>
            </a:prstGeom>
          </p:spPr>
        </p:pic>
        <p:pic>
          <p:nvPicPr>
            <p:cNvPr id="124" name="図 123" descr="黒い背景に白い文字がある&#10;&#10;中程度の精度で自動的に生成された説明">
              <a:extLst>
                <a:ext uri="{FF2B5EF4-FFF2-40B4-BE49-F238E27FC236}">
                  <a16:creationId xmlns:a16="http://schemas.microsoft.com/office/drawing/2014/main" id="{D13EFC2B-3472-A71D-8485-4AF5958AF569}"/>
                </a:ext>
              </a:extLst>
            </p:cNvPr>
            <p:cNvPicPr>
              <a:picLocks noChangeAspect="1"/>
            </p:cNvPicPr>
            <p:nvPr/>
          </p:nvPicPr>
          <p:blipFill rotWithShape="1">
            <a:blip r:embed="rId2">
              <a:extLst>
                <a:ext uri="{28A0092B-C50C-407E-A947-70E740481C1C}">
                  <a14:useLocalDpi xmlns:a14="http://schemas.microsoft.com/office/drawing/2010/main" val="0"/>
                </a:ext>
              </a:extLst>
            </a:blip>
            <a:srcRect t="62595"/>
            <a:stretch/>
          </p:blipFill>
          <p:spPr>
            <a:xfrm>
              <a:off x="2797874" y="5529803"/>
              <a:ext cx="396795" cy="577388"/>
            </a:xfrm>
            <a:prstGeom prst="rect">
              <a:avLst/>
            </a:prstGeom>
          </p:spPr>
        </p:pic>
        <p:sp>
          <p:nvSpPr>
            <p:cNvPr id="115" name="テキスト ボックス 114">
              <a:extLst>
                <a:ext uri="{FF2B5EF4-FFF2-40B4-BE49-F238E27FC236}">
                  <a16:creationId xmlns:a16="http://schemas.microsoft.com/office/drawing/2014/main" id="{889E917F-E816-8C8A-5A77-2D6B77E95420}"/>
                </a:ext>
              </a:extLst>
            </p:cNvPr>
            <p:cNvSpPr txBox="1"/>
            <p:nvPr/>
          </p:nvSpPr>
          <p:spPr>
            <a:xfrm>
              <a:off x="1100385" y="4559876"/>
              <a:ext cx="953781" cy="383717"/>
            </a:xfrm>
            <a:prstGeom prst="rect">
              <a:avLst/>
            </a:prstGeom>
            <a:noFill/>
          </p:spPr>
          <p:txBody>
            <a:bodyPr wrap="none" lIns="0" tIns="0" rIns="0" bIns="0">
              <a:spAutoFit/>
            </a:bodyPr>
            <a:lstStyle/>
            <a:p>
              <a:r>
                <a:rPr lang="ja-JP" altLang="en-US" sz="825" b="1" dirty="0">
                  <a:solidFill>
                    <a:schemeClr val="bg1"/>
                  </a:solidFill>
                </a:rPr>
                <a:t>ゴービック群</a:t>
              </a:r>
            </a:p>
            <a:p>
              <a:r>
                <a:rPr lang="ja-JP" altLang="en-US" sz="675" dirty="0">
                  <a:solidFill>
                    <a:schemeClr val="bg1"/>
                  </a:solidFill>
                </a:rPr>
                <a:t>有効性解析対象133例</a:t>
              </a:r>
            </a:p>
            <a:p>
              <a:r>
                <a:rPr lang="ja-JP" altLang="en-US" sz="675" dirty="0">
                  <a:solidFill>
                    <a:schemeClr val="bg1"/>
                  </a:solidFill>
                </a:rPr>
                <a:t>安全性解析対象133例</a:t>
              </a:r>
            </a:p>
          </p:txBody>
        </p:sp>
        <p:sp>
          <p:nvSpPr>
            <p:cNvPr id="116" name="テキスト ボックス 115">
              <a:extLst>
                <a:ext uri="{FF2B5EF4-FFF2-40B4-BE49-F238E27FC236}">
                  <a16:creationId xmlns:a16="http://schemas.microsoft.com/office/drawing/2014/main" id="{BD4D5A88-C17E-87BF-94B5-BCC22F128CF9}"/>
                </a:ext>
              </a:extLst>
            </p:cNvPr>
            <p:cNvSpPr txBox="1"/>
            <p:nvPr/>
          </p:nvSpPr>
          <p:spPr>
            <a:xfrm>
              <a:off x="1100385" y="5488673"/>
              <a:ext cx="953781" cy="383717"/>
            </a:xfrm>
            <a:prstGeom prst="rect">
              <a:avLst/>
            </a:prstGeom>
            <a:noFill/>
          </p:spPr>
          <p:txBody>
            <a:bodyPr wrap="none" lIns="0" tIns="0" rIns="0" bIns="0">
              <a:spAutoFit/>
            </a:bodyPr>
            <a:lstStyle/>
            <a:p>
              <a:r>
                <a:rPr lang="ja-JP" altLang="en-US" sz="825" b="1" dirty="0"/>
                <a:t>対照群</a:t>
              </a:r>
            </a:p>
            <a:p>
              <a:r>
                <a:rPr lang="ja-JP" altLang="en-US" sz="675" dirty="0"/>
                <a:t>有効性解析対象133例</a:t>
              </a:r>
            </a:p>
            <a:p>
              <a:r>
                <a:rPr lang="ja-JP" altLang="en-US" sz="675" dirty="0"/>
                <a:t>安全性解析対象134例</a:t>
              </a:r>
            </a:p>
          </p:txBody>
        </p:sp>
        <p:pic>
          <p:nvPicPr>
            <p:cNvPr id="141" name="図 140" descr="黒い背景に白い文字がある&#10;&#10;中程度の精度で自動的に生成された説明">
              <a:extLst>
                <a:ext uri="{FF2B5EF4-FFF2-40B4-BE49-F238E27FC236}">
                  <a16:creationId xmlns:a16="http://schemas.microsoft.com/office/drawing/2014/main" id="{574F5BAC-8AA8-5DA6-68E3-584AED686BA4}"/>
                </a:ext>
              </a:extLst>
            </p:cNvPr>
            <p:cNvPicPr>
              <a:picLocks noChangeAspect="1"/>
            </p:cNvPicPr>
            <p:nvPr/>
          </p:nvPicPr>
          <p:blipFill rotWithShape="1">
            <a:blip r:embed="rId2">
              <a:extLst>
                <a:ext uri="{28A0092B-C50C-407E-A947-70E740481C1C}">
                  <a14:useLocalDpi xmlns:a14="http://schemas.microsoft.com/office/drawing/2010/main" val="0"/>
                </a:ext>
              </a:extLst>
            </a:blip>
            <a:srcRect b="73426"/>
            <a:stretch/>
          </p:blipFill>
          <p:spPr>
            <a:xfrm>
              <a:off x="3773624" y="4737178"/>
              <a:ext cx="402396" cy="415980"/>
            </a:xfrm>
            <a:prstGeom prst="rect">
              <a:avLst/>
            </a:prstGeom>
          </p:spPr>
        </p:pic>
        <p:pic>
          <p:nvPicPr>
            <p:cNvPr id="143" name="図 142" descr="黒い背景に白い文字がある&#10;&#10;中程度の精度で自動的に生成された説明">
              <a:extLst>
                <a:ext uri="{FF2B5EF4-FFF2-40B4-BE49-F238E27FC236}">
                  <a16:creationId xmlns:a16="http://schemas.microsoft.com/office/drawing/2014/main" id="{FDB476B8-24F4-34B7-1780-D4E9A0EBB164}"/>
                </a:ext>
              </a:extLst>
            </p:cNvPr>
            <p:cNvPicPr>
              <a:picLocks noChangeAspect="1"/>
            </p:cNvPicPr>
            <p:nvPr/>
          </p:nvPicPr>
          <p:blipFill rotWithShape="1">
            <a:blip r:embed="rId2">
              <a:extLst>
                <a:ext uri="{28A0092B-C50C-407E-A947-70E740481C1C}">
                  <a14:useLocalDpi xmlns:a14="http://schemas.microsoft.com/office/drawing/2010/main" val="0"/>
                </a:ext>
              </a:extLst>
            </a:blip>
            <a:srcRect b="73426"/>
            <a:stretch/>
          </p:blipFill>
          <p:spPr>
            <a:xfrm>
              <a:off x="4710062" y="4737178"/>
              <a:ext cx="402396" cy="415980"/>
            </a:xfrm>
            <a:prstGeom prst="rect">
              <a:avLst/>
            </a:prstGeom>
          </p:spPr>
        </p:pic>
        <p:pic>
          <p:nvPicPr>
            <p:cNvPr id="145" name="図 144" descr="黒い背景に白い文字がある&#10;&#10;中程度の精度で自動的に生成された説明">
              <a:extLst>
                <a:ext uri="{FF2B5EF4-FFF2-40B4-BE49-F238E27FC236}">
                  <a16:creationId xmlns:a16="http://schemas.microsoft.com/office/drawing/2014/main" id="{071C0248-3B43-8347-47CE-9B67673718D5}"/>
                </a:ext>
              </a:extLst>
            </p:cNvPr>
            <p:cNvPicPr>
              <a:picLocks noChangeAspect="1"/>
            </p:cNvPicPr>
            <p:nvPr/>
          </p:nvPicPr>
          <p:blipFill rotWithShape="1">
            <a:blip r:embed="rId2">
              <a:extLst>
                <a:ext uri="{28A0092B-C50C-407E-A947-70E740481C1C}">
                  <a14:useLocalDpi xmlns:a14="http://schemas.microsoft.com/office/drawing/2010/main" val="0"/>
                </a:ext>
              </a:extLst>
            </a:blip>
            <a:srcRect b="73426"/>
            <a:stretch/>
          </p:blipFill>
          <p:spPr>
            <a:xfrm>
              <a:off x="6714759" y="4737178"/>
              <a:ext cx="402396" cy="415980"/>
            </a:xfrm>
            <a:prstGeom prst="rect">
              <a:avLst/>
            </a:prstGeom>
          </p:spPr>
        </p:pic>
        <p:pic>
          <p:nvPicPr>
            <p:cNvPr id="147" name="図 146" descr="黒い背景に白い文字がある&#10;&#10;中程度の精度で自動的に生成された説明">
              <a:extLst>
                <a:ext uri="{FF2B5EF4-FFF2-40B4-BE49-F238E27FC236}">
                  <a16:creationId xmlns:a16="http://schemas.microsoft.com/office/drawing/2014/main" id="{D4CF6203-68C7-56CD-F06A-577CE24EFB7B}"/>
                </a:ext>
              </a:extLst>
            </p:cNvPr>
            <p:cNvPicPr>
              <a:picLocks noChangeAspect="1"/>
            </p:cNvPicPr>
            <p:nvPr/>
          </p:nvPicPr>
          <p:blipFill rotWithShape="1">
            <a:blip r:embed="rId2">
              <a:extLst>
                <a:ext uri="{28A0092B-C50C-407E-A947-70E740481C1C}">
                  <a14:useLocalDpi xmlns:a14="http://schemas.microsoft.com/office/drawing/2010/main" val="0"/>
                </a:ext>
              </a:extLst>
            </a:blip>
            <a:srcRect t="62595"/>
            <a:stretch/>
          </p:blipFill>
          <p:spPr>
            <a:xfrm>
              <a:off x="3737061" y="5529803"/>
              <a:ext cx="396795" cy="577388"/>
            </a:xfrm>
            <a:prstGeom prst="rect">
              <a:avLst/>
            </a:prstGeom>
          </p:spPr>
        </p:pic>
        <p:pic>
          <p:nvPicPr>
            <p:cNvPr id="149" name="図 148" descr="黒い背景に白い文字がある&#10;&#10;中程度の精度で自動的に生成された説明">
              <a:extLst>
                <a:ext uri="{FF2B5EF4-FFF2-40B4-BE49-F238E27FC236}">
                  <a16:creationId xmlns:a16="http://schemas.microsoft.com/office/drawing/2014/main" id="{59CDED91-11AA-65A8-D480-0A3A82114560}"/>
                </a:ext>
              </a:extLst>
            </p:cNvPr>
            <p:cNvPicPr>
              <a:picLocks noChangeAspect="1"/>
            </p:cNvPicPr>
            <p:nvPr/>
          </p:nvPicPr>
          <p:blipFill rotWithShape="1">
            <a:blip r:embed="rId2">
              <a:extLst>
                <a:ext uri="{28A0092B-C50C-407E-A947-70E740481C1C}">
                  <a14:useLocalDpi xmlns:a14="http://schemas.microsoft.com/office/drawing/2010/main" val="0"/>
                </a:ext>
              </a:extLst>
            </a:blip>
            <a:srcRect t="62595"/>
            <a:stretch/>
          </p:blipFill>
          <p:spPr>
            <a:xfrm>
              <a:off x="4673948" y="5529803"/>
              <a:ext cx="396795" cy="577388"/>
            </a:xfrm>
            <a:prstGeom prst="rect">
              <a:avLst/>
            </a:prstGeom>
          </p:spPr>
        </p:pic>
        <p:pic>
          <p:nvPicPr>
            <p:cNvPr id="151" name="図 150" descr="黒い背景に白い文字がある&#10;&#10;中程度の精度で自動的に生成された説明">
              <a:extLst>
                <a:ext uri="{FF2B5EF4-FFF2-40B4-BE49-F238E27FC236}">
                  <a16:creationId xmlns:a16="http://schemas.microsoft.com/office/drawing/2014/main" id="{57547BA6-076A-7EDF-386E-B1969D45498D}"/>
                </a:ext>
              </a:extLst>
            </p:cNvPr>
            <p:cNvPicPr>
              <a:picLocks noChangeAspect="1"/>
            </p:cNvPicPr>
            <p:nvPr/>
          </p:nvPicPr>
          <p:blipFill rotWithShape="1">
            <a:blip r:embed="rId2">
              <a:extLst>
                <a:ext uri="{28A0092B-C50C-407E-A947-70E740481C1C}">
                  <a14:useLocalDpi xmlns:a14="http://schemas.microsoft.com/office/drawing/2010/main" val="0"/>
                </a:ext>
              </a:extLst>
            </a:blip>
            <a:srcRect t="62595"/>
            <a:stretch/>
          </p:blipFill>
          <p:spPr>
            <a:xfrm>
              <a:off x="6680193" y="5529803"/>
              <a:ext cx="396795" cy="577388"/>
            </a:xfrm>
            <a:prstGeom prst="rect">
              <a:avLst/>
            </a:prstGeom>
          </p:spPr>
        </p:pic>
      </p:grpSp>
      <p:sp>
        <p:nvSpPr>
          <p:cNvPr id="3" name="テキスト ボックス 2">
            <a:extLst>
              <a:ext uri="{FF2B5EF4-FFF2-40B4-BE49-F238E27FC236}">
                <a16:creationId xmlns:a16="http://schemas.microsoft.com/office/drawing/2014/main" id="{9BA8B6EE-C4B5-347C-8E6E-3EAC06D9AA1A}"/>
              </a:ext>
            </a:extLst>
          </p:cNvPr>
          <p:cNvSpPr txBox="1"/>
          <p:nvPr/>
        </p:nvSpPr>
        <p:spPr>
          <a:xfrm>
            <a:off x="1466793" y="6337664"/>
            <a:ext cx="6453918" cy="296901"/>
          </a:xfrm>
          <a:prstGeom prst="rect">
            <a:avLst/>
          </a:prstGeom>
          <a:noFill/>
          <a:ln w="12700">
            <a:solidFill>
              <a:schemeClr val="tx1"/>
            </a:solidFill>
          </a:ln>
        </p:spPr>
        <p:txBody>
          <a:bodyPr wrap="square" lIns="54000" tIns="27000" rIns="54000" bIns="27000">
            <a:spAutoFit/>
          </a:bodyPr>
          <a:lstStyle/>
          <a:p>
            <a:pPr algn="just"/>
            <a:r>
              <a:rPr lang="ja-JP" altLang="en-US" sz="525" b="1" dirty="0">
                <a:solidFill>
                  <a:srgbClr val="000000"/>
                </a:solidFill>
                <a:latin typeface="+mn-ea"/>
              </a:rPr>
              <a:t>＜ゴービック水性懸濁注シリンジ 電子添文一部抜粋＞</a:t>
            </a:r>
          </a:p>
          <a:p>
            <a:pPr marL="133350" indent="-133350" algn="just"/>
            <a:r>
              <a:rPr lang="en-US" altLang="ja-JP" sz="525" b="1" dirty="0">
                <a:solidFill>
                  <a:srgbClr val="000000"/>
                </a:solidFill>
                <a:latin typeface="+mn-ea"/>
              </a:rPr>
              <a:t>6.	</a:t>
            </a:r>
            <a:r>
              <a:rPr lang="ja-JP" altLang="en-US" sz="525" b="1" dirty="0">
                <a:solidFill>
                  <a:srgbClr val="000000"/>
                </a:solidFill>
                <a:latin typeface="+mn-ea"/>
              </a:rPr>
              <a:t>用法及び用量　</a:t>
            </a:r>
          </a:p>
          <a:p>
            <a:pPr marL="133350" indent="-133350" algn="just"/>
            <a:r>
              <a:rPr lang="en-US" altLang="ja-JP" sz="525" dirty="0">
                <a:solidFill>
                  <a:srgbClr val="000000"/>
                </a:solidFill>
                <a:latin typeface="+mn-ea"/>
              </a:rPr>
              <a:t>	</a:t>
            </a:r>
            <a:r>
              <a:rPr lang="ja-JP" altLang="en-US" sz="525" dirty="0">
                <a:solidFill>
                  <a:srgbClr val="000000"/>
                </a:solidFill>
                <a:latin typeface="+mn-ea"/>
              </a:rPr>
              <a:t>初回免疫：小児に通常、</a:t>
            </a:r>
            <a:r>
              <a:rPr lang="en-US" altLang="ja-JP" sz="525" dirty="0">
                <a:solidFill>
                  <a:srgbClr val="000000"/>
                </a:solidFill>
                <a:latin typeface="+mn-ea"/>
              </a:rPr>
              <a:t>1</a:t>
            </a:r>
            <a:r>
              <a:rPr lang="ja-JP" altLang="en-US" sz="525" dirty="0">
                <a:solidFill>
                  <a:srgbClr val="000000"/>
                </a:solidFill>
                <a:latin typeface="+mn-ea"/>
              </a:rPr>
              <a:t>回</a:t>
            </a:r>
            <a:r>
              <a:rPr lang="en-US" altLang="ja-JP" sz="525" dirty="0">
                <a:solidFill>
                  <a:srgbClr val="000000"/>
                </a:solidFill>
                <a:latin typeface="+mn-ea"/>
              </a:rPr>
              <a:t>0.5mL</a:t>
            </a:r>
            <a:r>
              <a:rPr lang="ja-JP" altLang="en-US" sz="525" dirty="0">
                <a:solidFill>
                  <a:srgbClr val="000000"/>
                </a:solidFill>
                <a:latin typeface="+mn-ea"/>
              </a:rPr>
              <a:t>ずつを</a:t>
            </a:r>
            <a:r>
              <a:rPr lang="en-US" altLang="ja-JP" sz="525" dirty="0">
                <a:solidFill>
                  <a:srgbClr val="000000"/>
                </a:solidFill>
                <a:latin typeface="+mn-ea"/>
              </a:rPr>
              <a:t>3</a:t>
            </a:r>
            <a:r>
              <a:rPr lang="ja-JP" altLang="en-US" sz="525" dirty="0">
                <a:solidFill>
                  <a:srgbClr val="000000"/>
                </a:solidFill>
                <a:latin typeface="+mn-ea"/>
              </a:rPr>
              <a:t>回、いずれも</a:t>
            </a:r>
            <a:r>
              <a:rPr lang="en-US" altLang="ja-JP" sz="525" dirty="0">
                <a:solidFill>
                  <a:srgbClr val="000000"/>
                </a:solidFill>
                <a:latin typeface="+mn-ea"/>
              </a:rPr>
              <a:t>20</a:t>
            </a:r>
            <a:r>
              <a:rPr lang="ja-JP" altLang="en-US" sz="525" dirty="0">
                <a:solidFill>
                  <a:srgbClr val="000000"/>
                </a:solidFill>
                <a:latin typeface="+mn-ea"/>
              </a:rPr>
              <a:t>日以上の間隔をおいて皮下又は筋肉内に接種する。　追加免疫：小児に通常、初回免疫後</a:t>
            </a:r>
            <a:r>
              <a:rPr lang="en-US" altLang="ja-JP" sz="525" dirty="0">
                <a:solidFill>
                  <a:srgbClr val="000000"/>
                </a:solidFill>
                <a:latin typeface="+mn-ea"/>
              </a:rPr>
              <a:t>6</a:t>
            </a:r>
            <a:r>
              <a:rPr lang="ja-JP" altLang="en-US" sz="525" dirty="0">
                <a:solidFill>
                  <a:srgbClr val="000000"/>
                </a:solidFill>
                <a:latin typeface="+mn-ea"/>
              </a:rPr>
              <a:t>か月以上の間隔をおいて、</a:t>
            </a:r>
            <a:r>
              <a:rPr lang="en-US" altLang="ja-JP" sz="525" dirty="0">
                <a:solidFill>
                  <a:srgbClr val="000000"/>
                </a:solidFill>
                <a:latin typeface="+mn-ea"/>
              </a:rPr>
              <a:t>0.5mL</a:t>
            </a:r>
            <a:r>
              <a:rPr lang="ja-JP" altLang="en-US" sz="525" dirty="0">
                <a:solidFill>
                  <a:srgbClr val="000000"/>
                </a:solidFill>
                <a:latin typeface="+mn-ea"/>
              </a:rPr>
              <a:t>を</a:t>
            </a:r>
            <a:r>
              <a:rPr lang="en-US" altLang="ja-JP" sz="525" dirty="0">
                <a:solidFill>
                  <a:srgbClr val="000000"/>
                </a:solidFill>
                <a:latin typeface="+mn-ea"/>
              </a:rPr>
              <a:t>1</a:t>
            </a:r>
            <a:r>
              <a:rPr lang="ja-JP" altLang="en-US" sz="525" dirty="0">
                <a:solidFill>
                  <a:srgbClr val="000000"/>
                </a:solidFill>
                <a:latin typeface="+mn-ea"/>
              </a:rPr>
              <a:t>回皮下又は筋肉内に接種する。</a:t>
            </a:r>
            <a:endParaRPr lang="ja-JP" altLang="en-US" sz="1200" dirty="0">
              <a:latin typeface="+mn-ea"/>
            </a:endParaRPr>
          </a:p>
        </p:txBody>
      </p:sp>
      <p:sp>
        <p:nvSpPr>
          <p:cNvPr id="4" name="Footer Placeholder 2">
            <a:extLst>
              <a:ext uri="{FF2B5EF4-FFF2-40B4-BE49-F238E27FC236}">
                <a16:creationId xmlns:a16="http://schemas.microsoft.com/office/drawing/2014/main" id="{18A41F56-CFB8-9C0E-661A-3F3376253A6D}"/>
              </a:ext>
            </a:extLst>
          </p:cNvPr>
          <p:cNvSpPr txBox="1">
            <a:spLocks/>
          </p:cNvSpPr>
          <p:nvPr/>
        </p:nvSpPr>
        <p:spPr>
          <a:xfrm>
            <a:off x="283364" y="6622145"/>
            <a:ext cx="8784717" cy="196208"/>
          </a:xfrm>
          <a:prstGeom prst="rect">
            <a:avLst/>
          </a:prstGeom>
        </p:spPr>
        <p:txBody>
          <a:bodyPr wrap="square" anchor="b" anchorCtr="0">
            <a:spAutoFit/>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hangingPunct="0">
              <a:spcAft>
                <a:spcPts val="225"/>
              </a:spcAft>
              <a:buClr>
                <a:schemeClr val="accent3"/>
              </a:buClr>
            </a:pPr>
            <a:r>
              <a:rPr lang="ja-JP" altLang="en-US" sz="675">
                <a:latin typeface="+mn-ea"/>
              </a:rPr>
              <a:t>一般財団法人阪大微生物病研究会：健康乳幼児を対象とした検証的試験（</a:t>
            </a:r>
            <a:r>
              <a:rPr lang="en-US" altLang="ja-JP" sz="675">
                <a:latin typeface="+mn-ea"/>
              </a:rPr>
              <a:t>CTD2.7.6.2</a:t>
            </a:r>
            <a:r>
              <a:rPr lang="ja-JP" altLang="en-US" sz="675">
                <a:latin typeface="+mn-ea"/>
              </a:rPr>
              <a:t>）（承認時評価資料）</a:t>
            </a:r>
            <a:endParaRPr lang="en-US" altLang="ja-JP" sz="675" dirty="0">
              <a:latin typeface="+mn-ea"/>
            </a:endParaRPr>
          </a:p>
        </p:txBody>
      </p:sp>
      <p:sp>
        <p:nvSpPr>
          <p:cNvPr id="5" name="テキスト ボックス 4">
            <a:extLst>
              <a:ext uri="{FF2B5EF4-FFF2-40B4-BE49-F238E27FC236}">
                <a16:creationId xmlns:a16="http://schemas.microsoft.com/office/drawing/2014/main" id="{BA0E42DA-AAEF-E076-2F25-4AFEFBC8092D}"/>
              </a:ext>
            </a:extLst>
          </p:cNvPr>
          <p:cNvSpPr txBox="1"/>
          <p:nvPr/>
        </p:nvSpPr>
        <p:spPr>
          <a:xfrm>
            <a:off x="358777" y="857252"/>
            <a:ext cx="6275687" cy="230832"/>
          </a:xfrm>
          <a:prstGeom prst="rect">
            <a:avLst/>
          </a:prstGeom>
          <a:noFill/>
        </p:spPr>
        <p:txBody>
          <a:bodyPr wrap="square" lIns="0">
            <a:spAutoFit/>
          </a:bodyPr>
          <a:lstStyle/>
          <a:p>
            <a:r>
              <a:rPr lang="zh-TW" altLang="en-US" sz="900" b="1" u="sng" dirty="0">
                <a:solidFill>
                  <a:schemeClr val="bg1"/>
                </a:solidFill>
                <a:latin typeface="+mj-ea"/>
                <a:ea typeface="+mj-ea"/>
              </a:rPr>
              <a:t>国内第</a:t>
            </a:r>
            <a:r>
              <a:rPr lang="en-US" altLang="zh-TW" sz="900" b="1" u="sng" dirty="0">
                <a:solidFill>
                  <a:schemeClr val="bg1"/>
                </a:solidFill>
                <a:latin typeface="+mj-ea"/>
                <a:ea typeface="+mj-ea"/>
              </a:rPr>
              <a:t>Ⅲ</a:t>
            </a:r>
            <a:r>
              <a:rPr lang="zh-TW" altLang="en-US" sz="900" b="1" u="sng" dirty="0">
                <a:solidFill>
                  <a:schemeClr val="bg1"/>
                </a:solidFill>
                <a:latin typeface="+mj-ea"/>
                <a:ea typeface="+mj-ea"/>
              </a:rPr>
              <a:t>相臨床試験（皮下接種）（</a:t>
            </a:r>
            <a:r>
              <a:rPr lang="en-US" altLang="zh-TW" sz="900" b="1" u="sng" dirty="0">
                <a:solidFill>
                  <a:schemeClr val="bg1"/>
                </a:solidFill>
                <a:latin typeface="+mj-ea"/>
                <a:ea typeface="+mj-ea"/>
              </a:rPr>
              <a:t>BK1310-J03</a:t>
            </a:r>
            <a:r>
              <a:rPr lang="zh-TW" altLang="en-US" sz="900" b="1" u="sng" dirty="0">
                <a:solidFill>
                  <a:schemeClr val="bg1"/>
                </a:solidFill>
                <a:latin typeface="+mj-ea"/>
                <a:ea typeface="+mj-ea"/>
              </a:rPr>
              <a:t>試験）</a:t>
            </a:r>
            <a:endParaRPr lang="ja-JP" altLang="en-US" sz="900" b="1" u="sng" dirty="0">
              <a:solidFill>
                <a:schemeClr val="bg1"/>
              </a:solidFill>
              <a:latin typeface="+mj-ea"/>
              <a:ea typeface="+mj-ea"/>
            </a:endParaRPr>
          </a:p>
        </p:txBody>
      </p:sp>
      <p:sp>
        <p:nvSpPr>
          <p:cNvPr id="6" name="日付プレースホルダー 2">
            <a:extLst>
              <a:ext uri="{FF2B5EF4-FFF2-40B4-BE49-F238E27FC236}">
                <a16:creationId xmlns:a16="http://schemas.microsoft.com/office/drawing/2014/main" id="{61FC786F-6466-8F02-CA2C-6D3023AC8E93}"/>
              </a:ext>
            </a:extLst>
          </p:cNvPr>
          <p:cNvSpPr txBox="1">
            <a:spLocks/>
          </p:cNvSpPr>
          <p:nvPr/>
        </p:nvSpPr>
        <p:spPr bwMode="auto">
          <a:xfrm>
            <a:off x="283364" y="6610953"/>
            <a:ext cx="770313" cy="174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ja-JP"/>
            </a:defPPr>
            <a:lvl1pPr algn="l" rtl="0" eaLnBrk="1" fontAlgn="base" hangingPunct="1">
              <a:spcBef>
                <a:spcPct val="0"/>
              </a:spcBef>
              <a:spcAft>
                <a:spcPct val="0"/>
              </a:spcAft>
              <a:defRPr kumimoji="1" sz="1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sz="28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sz="28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sz="28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sz="2800" kern="1200">
                <a:solidFill>
                  <a:schemeClr val="tx1"/>
                </a:solidFill>
                <a:latin typeface="Arial" charset="0"/>
                <a:ea typeface="ＭＳ Ｐゴシック" charset="-128"/>
                <a:cs typeface="+mn-cs"/>
              </a:defRPr>
            </a:lvl5pPr>
            <a:lvl6pPr marL="2286000" algn="l" defTabSz="914400" rtl="0" eaLnBrk="1" latinLnBrk="0" hangingPunct="1">
              <a:defRPr sz="2800" kern="1200">
                <a:solidFill>
                  <a:schemeClr val="tx1"/>
                </a:solidFill>
                <a:latin typeface="Arial" charset="0"/>
                <a:ea typeface="ＭＳ Ｐゴシック" charset="-128"/>
                <a:cs typeface="+mn-cs"/>
              </a:defRPr>
            </a:lvl6pPr>
            <a:lvl7pPr marL="2743200" algn="l" defTabSz="914400" rtl="0" eaLnBrk="1" latinLnBrk="0" hangingPunct="1">
              <a:defRPr sz="2800" kern="1200">
                <a:solidFill>
                  <a:schemeClr val="tx1"/>
                </a:solidFill>
                <a:latin typeface="Arial" charset="0"/>
                <a:ea typeface="ＭＳ Ｐゴシック" charset="-128"/>
                <a:cs typeface="+mn-cs"/>
              </a:defRPr>
            </a:lvl7pPr>
            <a:lvl8pPr marL="3200400" algn="l" defTabSz="914400" rtl="0" eaLnBrk="1" latinLnBrk="0" hangingPunct="1">
              <a:defRPr sz="2800" kern="1200">
                <a:solidFill>
                  <a:schemeClr val="tx1"/>
                </a:solidFill>
                <a:latin typeface="Arial" charset="0"/>
                <a:ea typeface="ＭＳ Ｐゴシック" charset="-128"/>
                <a:cs typeface="+mn-cs"/>
              </a:defRPr>
            </a:lvl8pPr>
            <a:lvl9pPr marL="3657600" algn="l" defTabSz="914400" rtl="0" eaLnBrk="1" latinLnBrk="0" hangingPunct="1">
              <a:defRPr sz="2800" kern="1200">
                <a:solidFill>
                  <a:schemeClr val="tx1"/>
                </a:solidFill>
                <a:latin typeface="Arial" charset="0"/>
                <a:ea typeface="ＭＳ Ｐゴシック" charset="-128"/>
                <a:cs typeface="+mn-cs"/>
              </a:defRPr>
            </a:lvl9pPr>
          </a:lstStyle>
          <a:p>
            <a:pPr defTabSz="685800">
              <a:defRPr/>
            </a:pPr>
            <a:r>
              <a:rPr lang="en-US" altLang="ja-JP" sz="675" dirty="0">
                <a:solidFill>
                  <a:srgbClr val="393939"/>
                </a:solidFill>
                <a:latin typeface="Meiryo UI" panose="020B0604030504040204" pitchFamily="50" charset="-128"/>
                <a:ea typeface="Meiryo UI" panose="020B0604030504040204" pitchFamily="50" charset="-128"/>
              </a:rPr>
              <a:t>【E】23Ⅴ039</a:t>
            </a:r>
          </a:p>
        </p:txBody>
      </p:sp>
    </p:spTree>
    <p:extLst>
      <p:ext uri="{BB962C8B-B14F-4D97-AF65-F5344CB8AC3E}">
        <p14:creationId xmlns:p14="http://schemas.microsoft.com/office/powerpoint/2010/main" val="262339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13C929A4-62A9-4293-B0A9-92D59801C4E4}"/>
              </a:ext>
            </a:extLst>
          </p:cNvPr>
          <p:cNvSpPr>
            <a:spLocks noGrp="1" noChangeArrowheads="1"/>
          </p:cNvSpPr>
          <p:nvPr>
            <p:ph type="title" idx="4294967295"/>
          </p:nvPr>
        </p:nvSpPr>
        <p:spPr>
          <a:xfrm>
            <a:off x="1143000" y="85725"/>
            <a:ext cx="7793038" cy="657225"/>
          </a:xfrm>
        </p:spPr>
        <p:txBody>
          <a:bodyPr anchor="ctr">
            <a:spAutoFit/>
          </a:bodyPr>
          <a:lstStyle/>
          <a:p>
            <a:pPr eaLnBrk="1" hangingPunct="1"/>
            <a:r>
              <a:rPr lang="ja-JP" altLang="en-US" sz="2400" b="1" dirty="0">
                <a:latin typeface="Meiryo UI" panose="020B0604030504040204" pitchFamily="50" charset="-128"/>
                <a:ea typeface="Meiryo UI" panose="020B0604030504040204" pitchFamily="50" charset="-128"/>
              </a:rPr>
              <a:t>日本での</a:t>
            </a:r>
            <a:r>
              <a:rPr lang="en-US" altLang="ja-JP" sz="2400" b="1" dirty="0">
                <a:latin typeface="Meiryo UI" panose="020B0604030504040204" pitchFamily="50" charset="-128"/>
                <a:ea typeface="Meiryo UI" panose="020B0604030504040204" pitchFamily="50" charset="-128"/>
              </a:rPr>
              <a:t>D,T,P</a:t>
            </a:r>
            <a:r>
              <a:rPr lang="ja-JP" altLang="en-US" sz="2400" b="1" dirty="0">
                <a:latin typeface="Meiryo UI" panose="020B0604030504040204" pitchFamily="50" charset="-128"/>
                <a:ea typeface="Meiryo UI" panose="020B0604030504040204" pitchFamily="50" charset="-128"/>
              </a:rPr>
              <a:t>の定期予防接種の変遷</a:t>
            </a:r>
            <a:endParaRPr lang="ja-JP" altLang="en-US" dirty="0"/>
          </a:p>
        </p:txBody>
      </p:sp>
      <p:sp>
        <p:nvSpPr>
          <p:cNvPr id="40963" name="Rectangle 3">
            <a:extLst>
              <a:ext uri="{FF2B5EF4-FFF2-40B4-BE49-F238E27FC236}">
                <a16:creationId xmlns:a16="http://schemas.microsoft.com/office/drawing/2014/main" id="{48B94441-ABC6-40EA-986D-3CFD131BBB4D}"/>
              </a:ext>
            </a:extLst>
          </p:cNvPr>
          <p:cNvSpPr>
            <a:spLocks noGrp="1" noChangeArrowheads="1"/>
          </p:cNvSpPr>
          <p:nvPr>
            <p:ph type="body" idx="4294967295"/>
          </p:nvPr>
        </p:nvSpPr>
        <p:spPr>
          <a:xfrm>
            <a:off x="685800" y="1077913"/>
            <a:ext cx="7772400" cy="5780087"/>
          </a:xfrm>
        </p:spPr>
        <p:txBody>
          <a:bodyPr/>
          <a:lstStyle/>
          <a:p>
            <a:pPr eaLnBrk="1" hangingPunct="1"/>
            <a:r>
              <a:rPr lang="en-US" altLang="ja-JP"/>
              <a:t>1948 </a:t>
            </a:r>
            <a:r>
              <a:rPr lang="ja-JP" altLang="en-US"/>
              <a:t>予防接種法制定</a:t>
            </a:r>
          </a:p>
          <a:p>
            <a:pPr eaLnBrk="1" hangingPunct="1"/>
            <a:r>
              <a:rPr lang="en-US" altLang="ja-JP"/>
              <a:t>1950 D</a:t>
            </a:r>
            <a:r>
              <a:rPr lang="ja-JP" altLang="en-US"/>
              <a:t>と</a:t>
            </a:r>
            <a:r>
              <a:rPr lang="en-US" altLang="ja-JP"/>
              <a:t>wP</a:t>
            </a:r>
            <a:r>
              <a:rPr lang="ja-JP" altLang="en-US"/>
              <a:t>開始</a:t>
            </a:r>
          </a:p>
          <a:p>
            <a:pPr eaLnBrk="1" hangingPunct="1"/>
            <a:r>
              <a:rPr lang="en-US" altLang="ja-JP"/>
              <a:t>1958 DwP2</a:t>
            </a:r>
            <a:r>
              <a:rPr lang="ja-JP" altLang="en-US"/>
              <a:t>種混合ワクチン開始</a:t>
            </a:r>
          </a:p>
          <a:p>
            <a:pPr eaLnBrk="1" hangingPunct="1"/>
            <a:r>
              <a:rPr lang="en-US" altLang="ja-JP"/>
              <a:t>1968 DPT(DTwP)3</a:t>
            </a:r>
            <a:r>
              <a:rPr lang="ja-JP" altLang="en-US"/>
              <a:t>種混合ワクチン開始</a:t>
            </a:r>
          </a:p>
          <a:p>
            <a:pPr eaLnBrk="1" hangingPunct="1"/>
            <a:r>
              <a:rPr lang="en-US" altLang="ja-JP"/>
              <a:t>1975 1</a:t>
            </a:r>
            <a:r>
              <a:rPr lang="ja-JP" altLang="en-US"/>
              <a:t>月 副反応問題で</a:t>
            </a:r>
            <a:r>
              <a:rPr lang="en-US" altLang="ja-JP"/>
              <a:t>wP</a:t>
            </a:r>
            <a:r>
              <a:rPr lang="ja-JP" altLang="en-US"/>
              <a:t>中止 </a:t>
            </a:r>
          </a:p>
          <a:p>
            <a:pPr eaLnBrk="1" hangingPunct="1"/>
            <a:r>
              <a:rPr lang="ja-JP" altLang="en-US"/>
              <a:t>　　　　</a:t>
            </a:r>
            <a:r>
              <a:rPr lang="en-US" altLang="ja-JP"/>
              <a:t>4</a:t>
            </a:r>
            <a:r>
              <a:rPr lang="ja-JP" altLang="en-US"/>
              <a:t>月 </a:t>
            </a:r>
            <a:r>
              <a:rPr lang="en-US" altLang="ja-JP"/>
              <a:t>wP24</a:t>
            </a:r>
            <a:r>
              <a:rPr lang="ja-JP" altLang="en-US"/>
              <a:t>ヵ月齢以上で再開</a:t>
            </a:r>
          </a:p>
          <a:p>
            <a:pPr eaLnBrk="1" hangingPunct="1"/>
            <a:r>
              <a:rPr lang="en-US" altLang="ja-JP"/>
              <a:t>1981 10</a:t>
            </a:r>
            <a:r>
              <a:rPr lang="ja-JP" altLang="en-US"/>
              <a:t>月 </a:t>
            </a:r>
            <a:r>
              <a:rPr lang="en-US" altLang="ja-JP"/>
              <a:t>DTaP</a:t>
            </a:r>
            <a:r>
              <a:rPr lang="ja-JP" altLang="en-US"/>
              <a:t>に変更</a:t>
            </a:r>
          </a:p>
          <a:p>
            <a:pPr eaLnBrk="1" hangingPunct="1"/>
            <a:r>
              <a:rPr lang="en-US" altLang="ja-JP"/>
              <a:t>1988 DTaP</a:t>
            </a:r>
            <a:r>
              <a:rPr lang="ja-JP" altLang="en-US"/>
              <a:t>　</a:t>
            </a:r>
            <a:r>
              <a:rPr lang="en-US" altLang="ja-JP"/>
              <a:t>3</a:t>
            </a:r>
            <a:r>
              <a:rPr lang="ja-JP" altLang="en-US"/>
              <a:t>ｶ月齢以上に変更。</a:t>
            </a:r>
          </a:p>
          <a:p>
            <a:pPr eaLnBrk="1" hangingPunct="1"/>
            <a:r>
              <a:rPr lang="en-US" altLang="ja-JP"/>
              <a:t>2012 DTaP-IPV</a:t>
            </a:r>
            <a:r>
              <a:rPr lang="ja-JP" altLang="en-US"/>
              <a:t>への切替</a:t>
            </a:r>
          </a:p>
          <a:p>
            <a:pPr eaLnBrk="1" hangingPunct="1"/>
            <a:endParaRPr lang="en-US" altLang="ja-JP"/>
          </a:p>
        </p:txBody>
      </p:sp>
      <p:sp>
        <p:nvSpPr>
          <p:cNvPr id="40964" name="正方形/長方形 3">
            <a:extLst>
              <a:ext uri="{FF2B5EF4-FFF2-40B4-BE49-F238E27FC236}">
                <a16:creationId xmlns:a16="http://schemas.microsoft.com/office/drawing/2014/main" id="{48EAECFC-AFDA-4DE4-BCDE-E071053709CE}"/>
              </a:ext>
            </a:extLst>
          </p:cNvPr>
          <p:cNvSpPr>
            <a:spLocks noChangeArrowheads="1"/>
          </p:cNvSpPr>
          <p:nvPr/>
        </p:nvSpPr>
        <p:spPr bwMode="auto">
          <a:xfrm>
            <a:off x="6848476" y="6596063"/>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dirty="0">
                <a:latin typeface="MS-PGothic"/>
              </a:rPr>
              <a:t>名鉄病院予防接種センター作成</a:t>
            </a:r>
            <a:endParaRPr lang="ja-JP" altLang="en-US" sz="1100" dirty="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BE351B-6747-ECFB-0AE7-7238D4492C03}"/>
              </a:ext>
            </a:extLst>
          </p:cNvPr>
          <p:cNvSpPr>
            <a:spLocks noGrp="1"/>
          </p:cNvSpPr>
          <p:nvPr>
            <p:ph type="title"/>
          </p:nvPr>
        </p:nvSpPr>
        <p:spPr/>
        <p:txBody>
          <a:bodyPr/>
          <a:lstStyle/>
          <a:p>
            <a:pPr>
              <a:tabLst>
                <a:tab pos="1700213" algn="l"/>
              </a:tabLst>
            </a:pPr>
            <a:r>
              <a:rPr kumimoji="1" lang="ja-JP" altLang="en-US" dirty="0"/>
              <a:t>破傷風　抗体保有率　</a:t>
            </a:r>
          </a:p>
        </p:txBody>
      </p:sp>
      <p:sp>
        <p:nvSpPr>
          <p:cNvPr id="3" name="コンテンツ プレースホルダー 2">
            <a:extLst>
              <a:ext uri="{FF2B5EF4-FFF2-40B4-BE49-F238E27FC236}">
                <a16:creationId xmlns:a16="http://schemas.microsoft.com/office/drawing/2014/main" id="{50CF7E99-E952-8A2E-151D-FADDA745C555}"/>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CCCE9838-D3D8-A59A-1CCB-1A0F7C219C16}"/>
              </a:ext>
            </a:extLst>
          </p:cNvPr>
          <p:cNvPicPr>
            <a:picLocks noChangeAspect="1"/>
          </p:cNvPicPr>
          <p:nvPr/>
        </p:nvPicPr>
        <p:blipFill>
          <a:blip r:embed="rId2"/>
          <a:stretch>
            <a:fillRect/>
          </a:stretch>
        </p:blipFill>
        <p:spPr>
          <a:xfrm>
            <a:off x="2876297" y="953310"/>
            <a:ext cx="6235430" cy="5038928"/>
          </a:xfrm>
          <a:prstGeom prst="rect">
            <a:avLst/>
          </a:prstGeom>
        </p:spPr>
      </p:pic>
      <p:pic>
        <p:nvPicPr>
          <p:cNvPr id="7" name="図 6">
            <a:extLst>
              <a:ext uri="{FF2B5EF4-FFF2-40B4-BE49-F238E27FC236}">
                <a16:creationId xmlns:a16="http://schemas.microsoft.com/office/drawing/2014/main" id="{FB5A1235-86B1-B66A-1C92-491769C39EA4}"/>
              </a:ext>
            </a:extLst>
          </p:cNvPr>
          <p:cNvPicPr>
            <a:picLocks noChangeAspect="1"/>
          </p:cNvPicPr>
          <p:nvPr/>
        </p:nvPicPr>
        <p:blipFill>
          <a:blip r:embed="rId3"/>
          <a:stretch>
            <a:fillRect/>
          </a:stretch>
        </p:blipFill>
        <p:spPr>
          <a:xfrm>
            <a:off x="2947481" y="5992238"/>
            <a:ext cx="6196519" cy="865762"/>
          </a:xfrm>
          <a:prstGeom prst="rect">
            <a:avLst/>
          </a:prstGeom>
        </p:spPr>
      </p:pic>
    </p:spTree>
    <p:extLst>
      <p:ext uri="{BB962C8B-B14F-4D97-AF65-F5344CB8AC3E}">
        <p14:creationId xmlns:p14="http://schemas.microsoft.com/office/powerpoint/2010/main" val="2973065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A1FB27-D23E-4389-E8AB-ACB9D925F90E}"/>
              </a:ext>
            </a:extLst>
          </p:cNvPr>
          <p:cNvSpPr>
            <a:spLocks noGrp="1"/>
          </p:cNvSpPr>
          <p:nvPr>
            <p:ph type="title"/>
          </p:nvPr>
        </p:nvSpPr>
        <p:spPr/>
        <p:txBody>
          <a:bodyPr/>
          <a:lstStyle/>
          <a:p>
            <a:r>
              <a:rPr kumimoji="1" lang="ja-JP" altLang="en-US" dirty="0"/>
              <a:t>ジフテリア　抗体保有率</a:t>
            </a:r>
          </a:p>
        </p:txBody>
      </p:sp>
      <p:sp>
        <p:nvSpPr>
          <p:cNvPr id="3" name="コンテンツ プレースホルダー 2">
            <a:extLst>
              <a:ext uri="{FF2B5EF4-FFF2-40B4-BE49-F238E27FC236}">
                <a16:creationId xmlns:a16="http://schemas.microsoft.com/office/drawing/2014/main" id="{8B2E9A4E-A814-215B-00EC-280EACF5BE84}"/>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C5D2BD2C-7B9A-0D12-E7C2-34098CFB0FE9}"/>
              </a:ext>
            </a:extLst>
          </p:cNvPr>
          <p:cNvPicPr>
            <a:picLocks noChangeAspect="1"/>
          </p:cNvPicPr>
          <p:nvPr/>
        </p:nvPicPr>
        <p:blipFill>
          <a:blip r:embed="rId2"/>
          <a:stretch>
            <a:fillRect/>
          </a:stretch>
        </p:blipFill>
        <p:spPr>
          <a:xfrm>
            <a:off x="2833570" y="939611"/>
            <a:ext cx="6215974" cy="4941651"/>
          </a:xfrm>
          <a:prstGeom prst="rect">
            <a:avLst/>
          </a:prstGeom>
        </p:spPr>
      </p:pic>
      <p:pic>
        <p:nvPicPr>
          <p:cNvPr id="7" name="図 6">
            <a:extLst>
              <a:ext uri="{FF2B5EF4-FFF2-40B4-BE49-F238E27FC236}">
                <a16:creationId xmlns:a16="http://schemas.microsoft.com/office/drawing/2014/main" id="{1E16A95E-2532-B638-6703-2E075E2CB619}"/>
              </a:ext>
            </a:extLst>
          </p:cNvPr>
          <p:cNvPicPr>
            <a:picLocks noChangeAspect="1"/>
          </p:cNvPicPr>
          <p:nvPr/>
        </p:nvPicPr>
        <p:blipFill>
          <a:blip r:embed="rId3"/>
          <a:stretch>
            <a:fillRect/>
          </a:stretch>
        </p:blipFill>
        <p:spPr>
          <a:xfrm>
            <a:off x="2889115" y="5855468"/>
            <a:ext cx="6254885" cy="982494"/>
          </a:xfrm>
          <a:prstGeom prst="rect">
            <a:avLst/>
          </a:prstGeom>
        </p:spPr>
      </p:pic>
    </p:spTree>
    <p:extLst>
      <p:ext uri="{BB962C8B-B14F-4D97-AF65-F5344CB8AC3E}">
        <p14:creationId xmlns:p14="http://schemas.microsoft.com/office/powerpoint/2010/main" val="26876950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3326E8-3AD9-112D-2513-CB79BC8DFB8B}"/>
              </a:ext>
            </a:extLst>
          </p:cNvPr>
          <p:cNvSpPr>
            <a:spLocks noGrp="1"/>
          </p:cNvSpPr>
          <p:nvPr>
            <p:ph type="title"/>
          </p:nvPr>
        </p:nvSpPr>
        <p:spPr/>
        <p:txBody>
          <a:bodyPr/>
          <a:lstStyle/>
          <a:p>
            <a:r>
              <a:rPr kumimoji="1" lang="ja-JP" altLang="en-US" dirty="0"/>
              <a:t>百日咳　抗体保有率</a:t>
            </a:r>
          </a:p>
        </p:txBody>
      </p:sp>
      <p:pic>
        <p:nvPicPr>
          <p:cNvPr id="7" name="コンテンツ プレースホルダー 6">
            <a:extLst>
              <a:ext uri="{FF2B5EF4-FFF2-40B4-BE49-F238E27FC236}">
                <a16:creationId xmlns:a16="http://schemas.microsoft.com/office/drawing/2014/main" id="{5284B6D3-CAEB-8EC7-05F0-4E59F276171E}"/>
              </a:ext>
            </a:extLst>
          </p:cNvPr>
          <p:cNvPicPr>
            <a:picLocks noGrp="1" noChangeAspect="1"/>
          </p:cNvPicPr>
          <p:nvPr>
            <p:ph idx="1"/>
          </p:nvPr>
        </p:nvPicPr>
        <p:blipFill>
          <a:blip r:embed="rId2"/>
          <a:stretch>
            <a:fillRect/>
          </a:stretch>
        </p:blipFill>
        <p:spPr>
          <a:xfrm>
            <a:off x="4552447" y="2780928"/>
            <a:ext cx="4591553" cy="2998565"/>
          </a:xfrm>
        </p:spPr>
      </p:pic>
      <p:pic>
        <p:nvPicPr>
          <p:cNvPr id="5" name="図 4">
            <a:extLst>
              <a:ext uri="{FF2B5EF4-FFF2-40B4-BE49-F238E27FC236}">
                <a16:creationId xmlns:a16="http://schemas.microsoft.com/office/drawing/2014/main" id="{84AA0AC6-45C0-448F-7619-718AFB3499A6}"/>
              </a:ext>
            </a:extLst>
          </p:cNvPr>
          <p:cNvPicPr>
            <a:picLocks noChangeAspect="1"/>
          </p:cNvPicPr>
          <p:nvPr/>
        </p:nvPicPr>
        <p:blipFill>
          <a:blip r:embed="rId3"/>
          <a:stretch>
            <a:fillRect/>
          </a:stretch>
        </p:blipFill>
        <p:spPr>
          <a:xfrm>
            <a:off x="121017" y="2204864"/>
            <a:ext cx="4431430" cy="3429000"/>
          </a:xfrm>
          <a:prstGeom prst="rect">
            <a:avLst/>
          </a:prstGeom>
        </p:spPr>
      </p:pic>
      <p:pic>
        <p:nvPicPr>
          <p:cNvPr id="9" name="図 8">
            <a:extLst>
              <a:ext uri="{FF2B5EF4-FFF2-40B4-BE49-F238E27FC236}">
                <a16:creationId xmlns:a16="http://schemas.microsoft.com/office/drawing/2014/main" id="{E3C0C171-82CE-DC2A-323A-A911D7E9039D}"/>
              </a:ext>
            </a:extLst>
          </p:cNvPr>
          <p:cNvPicPr>
            <a:picLocks noChangeAspect="1"/>
          </p:cNvPicPr>
          <p:nvPr/>
        </p:nvPicPr>
        <p:blipFill>
          <a:blip r:embed="rId4"/>
          <a:stretch>
            <a:fillRect/>
          </a:stretch>
        </p:blipFill>
        <p:spPr>
          <a:xfrm>
            <a:off x="4860032" y="5942831"/>
            <a:ext cx="4283968" cy="426398"/>
          </a:xfrm>
          <a:prstGeom prst="rect">
            <a:avLst/>
          </a:prstGeom>
        </p:spPr>
      </p:pic>
    </p:spTree>
    <p:extLst>
      <p:ext uri="{BB962C8B-B14F-4D97-AF65-F5344CB8AC3E}">
        <p14:creationId xmlns:p14="http://schemas.microsoft.com/office/powerpoint/2010/main" val="36314918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77235A3-2327-4AEE-B3CA-0A83703436B0}"/>
              </a:ext>
            </a:extLst>
          </p:cNvPr>
          <p:cNvSpPr>
            <a:spLocks noGrp="1" noChangeArrowheads="1"/>
          </p:cNvSpPr>
          <p:nvPr>
            <p:ph type="title"/>
          </p:nvPr>
        </p:nvSpPr>
        <p:spPr/>
        <p:txBody>
          <a:bodyPr/>
          <a:lstStyle/>
          <a:p>
            <a:pPr eaLnBrk="1" hangingPunct="1"/>
            <a:r>
              <a:rPr lang="ja-JP" altLang="en-US" dirty="0"/>
              <a:t>ワクチンの話題</a:t>
            </a:r>
          </a:p>
        </p:txBody>
      </p:sp>
      <p:sp>
        <p:nvSpPr>
          <p:cNvPr id="7171" name="Rectangle 3">
            <a:extLst>
              <a:ext uri="{FF2B5EF4-FFF2-40B4-BE49-F238E27FC236}">
                <a16:creationId xmlns:a16="http://schemas.microsoft.com/office/drawing/2014/main" id="{756F99CA-EE11-44D5-9A72-27ECE1E82E2A}"/>
              </a:ext>
            </a:extLst>
          </p:cNvPr>
          <p:cNvSpPr>
            <a:spLocks noGrp="1" noChangeArrowheads="1"/>
          </p:cNvSpPr>
          <p:nvPr>
            <p:ph type="body" idx="1"/>
          </p:nvPr>
        </p:nvSpPr>
        <p:spPr>
          <a:xfrm>
            <a:off x="386749" y="1002217"/>
            <a:ext cx="8726488" cy="5562600"/>
          </a:xfrm>
        </p:spPr>
        <p:txBody>
          <a:bodyPr/>
          <a:lstStyle/>
          <a:p>
            <a:pPr eaLnBrk="1" hangingPunct="1"/>
            <a:r>
              <a:rPr lang="en-US" altLang="ja-JP" sz="2000" dirty="0"/>
              <a:t>2020</a:t>
            </a:r>
            <a:r>
              <a:rPr lang="ja-JP" altLang="en-US" sz="2000" dirty="0"/>
              <a:t>年</a:t>
            </a:r>
            <a:r>
              <a:rPr lang="en-US" altLang="ja-JP" sz="2000" dirty="0"/>
              <a:t>2</a:t>
            </a:r>
            <a:r>
              <a:rPr lang="ja-JP" altLang="en-US" sz="2000" dirty="0"/>
              <a:t>月　帯状疱疹不活化ワクチン</a:t>
            </a:r>
            <a:r>
              <a:rPr lang="en-US" altLang="ja-JP" sz="2000" dirty="0"/>
              <a:t>(</a:t>
            </a:r>
            <a:r>
              <a:rPr lang="ja-JP" altLang="en-US" sz="2000" dirty="0"/>
              <a:t>シングリックス</a:t>
            </a:r>
            <a:r>
              <a:rPr lang="en-US" altLang="ja-JP" sz="2000" dirty="0"/>
              <a:t>(R))</a:t>
            </a:r>
            <a:r>
              <a:rPr lang="ja-JP" altLang="en-US" sz="2000" dirty="0"/>
              <a:t>発売</a:t>
            </a:r>
          </a:p>
          <a:p>
            <a:pPr eaLnBrk="1" hangingPunct="1"/>
            <a:r>
              <a:rPr lang="en-US" altLang="ja-JP" sz="2000" dirty="0"/>
              <a:t>2020</a:t>
            </a:r>
            <a:r>
              <a:rPr lang="ja-JP" altLang="en-US" sz="2000" dirty="0"/>
              <a:t>年</a:t>
            </a:r>
            <a:r>
              <a:rPr lang="en-US" altLang="ja-JP" sz="2000" dirty="0"/>
              <a:t>5</a:t>
            </a:r>
            <a:r>
              <a:rPr lang="ja-JP" altLang="en-US" sz="2000" dirty="0"/>
              <a:t>月　</a:t>
            </a:r>
            <a:r>
              <a:rPr lang="en-US" altLang="ja-JP" sz="2000" dirty="0"/>
              <a:t>13</a:t>
            </a:r>
            <a:r>
              <a:rPr lang="ja-JP" altLang="en-US" sz="2000" dirty="0"/>
              <a:t>価結合型肺炎球菌ワクチン　６～６４才適用拡大</a:t>
            </a:r>
          </a:p>
          <a:p>
            <a:pPr eaLnBrk="1" hangingPunct="1"/>
            <a:r>
              <a:rPr lang="en-US" altLang="ja-JP" sz="2000" dirty="0"/>
              <a:t>2020</a:t>
            </a:r>
            <a:r>
              <a:rPr lang="ja-JP" altLang="en-US" sz="2000" dirty="0"/>
              <a:t>年</a:t>
            </a:r>
            <a:r>
              <a:rPr lang="en-US" altLang="ja-JP" sz="2000" dirty="0"/>
              <a:t>10</a:t>
            </a:r>
            <a:r>
              <a:rPr lang="ja-JP" altLang="en-US" sz="2000" dirty="0"/>
              <a:t>月頃～　インフルエンザ、</a:t>
            </a:r>
            <a:r>
              <a:rPr lang="en-US" altLang="ja-JP" sz="2000" dirty="0"/>
              <a:t>23</a:t>
            </a:r>
            <a:r>
              <a:rPr lang="ja-JP" altLang="en-US" sz="2000" dirty="0"/>
              <a:t>価肺炎球菌、需要↑による全国的不足</a:t>
            </a:r>
          </a:p>
          <a:p>
            <a:pPr eaLnBrk="1" hangingPunct="1"/>
            <a:r>
              <a:rPr lang="en-US" altLang="ja-JP" sz="2000" dirty="0"/>
              <a:t>2020</a:t>
            </a:r>
            <a:r>
              <a:rPr lang="ja-JP" altLang="en-US" sz="2000" dirty="0"/>
              <a:t>年</a:t>
            </a:r>
            <a:r>
              <a:rPr lang="en-US" altLang="ja-JP" sz="2000" dirty="0"/>
              <a:t>10</a:t>
            </a:r>
            <a:r>
              <a:rPr lang="ja-JP" altLang="en-US" sz="2000" dirty="0"/>
              <a:t>月　ロタワクチン定期化</a:t>
            </a:r>
          </a:p>
          <a:p>
            <a:pPr eaLnBrk="1" hangingPunct="1"/>
            <a:r>
              <a:rPr lang="en-US" altLang="ja-JP" sz="2000" dirty="0"/>
              <a:t>2020</a:t>
            </a:r>
            <a:r>
              <a:rPr lang="ja-JP" altLang="en-US" sz="2000" dirty="0"/>
              <a:t>年</a:t>
            </a:r>
            <a:r>
              <a:rPr lang="en-US" altLang="ja-JP" sz="2000" dirty="0"/>
              <a:t>10</a:t>
            </a:r>
            <a:r>
              <a:rPr lang="ja-JP" altLang="en-US" sz="2000" dirty="0"/>
              <a:t>月　異種ワクチン接種間隔ルール、日本独自から国際標準に</a:t>
            </a:r>
            <a:endParaRPr lang="en-US" altLang="ja-JP" sz="2000" dirty="0"/>
          </a:p>
          <a:p>
            <a:pPr eaLnBrk="1" hangingPunct="1"/>
            <a:r>
              <a:rPr lang="en-US" altLang="ja-JP" sz="2000" dirty="0"/>
              <a:t>2021</a:t>
            </a:r>
            <a:r>
              <a:rPr lang="ja-JP" altLang="en-US" sz="2000" dirty="0"/>
              <a:t>年２月末頃　</a:t>
            </a:r>
            <a:r>
              <a:rPr lang="en-US" altLang="ja-JP" sz="2000" dirty="0"/>
              <a:t>COVID-19</a:t>
            </a:r>
            <a:r>
              <a:rPr lang="ja-JP" altLang="en-US" sz="2000" dirty="0"/>
              <a:t>ワクチン接種開始</a:t>
            </a:r>
            <a:endParaRPr lang="en-US" altLang="ja-JP" sz="2000" dirty="0"/>
          </a:p>
          <a:p>
            <a:pPr eaLnBrk="1" hangingPunct="1"/>
            <a:r>
              <a:rPr lang="en-US" altLang="ja-JP" sz="2000" dirty="0"/>
              <a:t>2021</a:t>
            </a:r>
            <a:r>
              <a:rPr lang="ja-JP" altLang="en-US" sz="2000" dirty="0"/>
              <a:t>年３月頃　</a:t>
            </a:r>
            <a:r>
              <a:rPr lang="en-US" altLang="ja-JP" sz="2000" dirty="0"/>
              <a:t>HPV9</a:t>
            </a:r>
            <a:r>
              <a:rPr lang="ja-JP" altLang="en-US" sz="2000" dirty="0"/>
              <a:t>市販開始</a:t>
            </a:r>
            <a:endParaRPr lang="en-US" altLang="ja-JP" sz="2000" dirty="0"/>
          </a:p>
          <a:p>
            <a:pPr eaLnBrk="1" hangingPunct="1"/>
            <a:r>
              <a:rPr lang="en-US" altLang="ja-JP" sz="2000" dirty="0"/>
              <a:t>2021</a:t>
            </a:r>
            <a:r>
              <a:rPr lang="ja-JP" altLang="en-US" sz="2000" dirty="0"/>
              <a:t>年３月頃～　日本脳炎ワクチン供給不足</a:t>
            </a:r>
            <a:endParaRPr lang="en-US" altLang="ja-JP" sz="2000" dirty="0"/>
          </a:p>
          <a:p>
            <a:pPr eaLnBrk="1" hangingPunct="1"/>
            <a:r>
              <a:rPr lang="en-US" altLang="ja-JP" sz="2000" dirty="0"/>
              <a:t>2023</a:t>
            </a:r>
            <a:r>
              <a:rPr lang="ja-JP" altLang="en-US" sz="2000" dirty="0"/>
              <a:t>年　</a:t>
            </a:r>
            <a:r>
              <a:rPr lang="en-US" altLang="ja-JP" sz="2000" dirty="0"/>
              <a:t>MCV-TT(</a:t>
            </a:r>
            <a:r>
              <a:rPr lang="ja-JP" altLang="en-US" sz="2000" dirty="0"/>
              <a:t>メンクアッドフィ</a:t>
            </a:r>
            <a:r>
              <a:rPr lang="en-US" altLang="ja-JP" sz="2000" dirty="0"/>
              <a:t>(R)) MCV-CRM(</a:t>
            </a:r>
            <a:r>
              <a:rPr lang="ja-JP" altLang="en-US" sz="2000" dirty="0"/>
              <a:t>メナクトラ</a:t>
            </a:r>
            <a:r>
              <a:rPr lang="en-US" altLang="ja-JP" sz="2000" dirty="0"/>
              <a:t>(R))</a:t>
            </a:r>
            <a:r>
              <a:rPr lang="ja-JP" altLang="en-US" sz="2000" dirty="0"/>
              <a:t>からの変更</a:t>
            </a:r>
            <a:endParaRPr lang="en-US" altLang="ja-JP" sz="2000" dirty="0"/>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PCV15(</a:t>
            </a:r>
            <a:r>
              <a:rPr lang="ja-JP" altLang="en-US" sz="2000" dirty="0">
                <a:solidFill>
                  <a:srgbClr val="FF0000"/>
                </a:solidFill>
              </a:rPr>
              <a:t>バクニュバンス</a:t>
            </a:r>
            <a:r>
              <a:rPr lang="en-US" altLang="ja-JP" sz="2000" dirty="0">
                <a:solidFill>
                  <a:srgbClr val="FF0000"/>
                </a:solidFill>
              </a:rPr>
              <a:t>(R)</a:t>
            </a:r>
            <a:r>
              <a:rPr lang="en-US" altLang="ja-JP" sz="2000" dirty="0"/>
              <a:t>)  2</a:t>
            </a:r>
            <a:r>
              <a:rPr lang="ja-JP" altLang="en-US" sz="2000" dirty="0"/>
              <a:t>ヵ月齢以上の全年齢に適用</a:t>
            </a:r>
            <a:endParaRPr lang="en-US" altLang="ja-JP" sz="2000" dirty="0"/>
          </a:p>
          <a:p>
            <a:pPr eaLnBrk="1" hangingPunct="1"/>
            <a:r>
              <a:rPr lang="en-US" altLang="ja-JP" sz="2000" dirty="0"/>
              <a:t>2023</a:t>
            </a:r>
            <a:r>
              <a:rPr lang="ja-JP" altLang="en-US" sz="2000" dirty="0"/>
              <a:t>年</a:t>
            </a:r>
            <a:r>
              <a:rPr lang="en-US" altLang="ja-JP" sz="2000" dirty="0"/>
              <a:t>3</a:t>
            </a:r>
            <a:r>
              <a:rPr lang="ja-JP" altLang="en-US" sz="2000" dirty="0"/>
              <a:t>月　</a:t>
            </a:r>
            <a:r>
              <a:rPr lang="en-US" altLang="ja-JP" sz="2000" dirty="0">
                <a:solidFill>
                  <a:srgbClr val="FF0000"/>
                </a:solidFill>
              </a:rPr>
              <a:t>5</a:t>
            </a:r>
            <a:r>
              <a:rPr lang="ja-JP" altLang="en-US" sz="2000" dirty="0">
                <a:solidFill>
                  <a:srgbClr val="FF0000"/>
                </a:solidFill>
              </a:rPr>
              <a:t>種混合ワクチン</a:t>
            </a:r>
            <a:r>
              <a:rPr lang="en-US" altLang="ja-JP" sz="2000" dirty="0">
                <a:solidFill>
                  <a:srgbClr val="FF0000"/>
                </a:solidFill>
              </a:rPr>
              <a:t>(DPT-IPV-Hib) </a:t>
            </a:r>
            <a:r>
              <a:rPr lang="ja-JP" altLang="en-US" sz="2000" dirty="0">
                <a:solidFill>
                  <a:srgbClr val="FF0000"/>
                </a:solidFill>
              </a:rPr>
              <a:t>ゴービック</a:t>
            </a:r>
            <a:r>
              <a:rPr lang="en-US" altLang="ja-JP" sz="2000" dirty="0">
                <a:solidFill>
                  <a:srgbClr val="FF0000"/>
                </a:solidFill>
              </a:rPr>
              <a:t>(R)</a:t>
            </a:r>
            <a:r>
              <a:rPr lang="ja-JP" altLang="en-US" sz="2000" dirty="0"/>
              <a:t>承認</a:t>
            </a:r>
            <a:endParaRPr lang="en-US" altLang="ja-JP" sz="2000" dirty="0"/>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HPV9</a:t>
            </a:r>
            <a:r>
              <a:rPr lang="ja-JP" altLang="en-US" sz="2000" dirty="0">
                <a:solidFill>
                  <a:srgbClr val="FF0000"/>
                </a:solidFill>
              </a:rPr>
              <a:t>の定期接種導入、</a:t>
            </a:r>
            <a:r>
              <a:rPr lang="en-US" altLang="ja-JP" sz="2000" dirty="0">
                <a:solidFill>
                  <a:srgbClr val="FF0000"/>
                </a:solidFill>
              </a:rPr>
              <a:t>2</a:t>
            </a:r>
            <a:r>
              <a:rPr lang="ja-JP" altLang="en-US" sz="2000" dirty="0">
                <a:solidFill>
                  <a:srgbClr val="FF0000"/>
                </a:solidFill>
              </a:rPr>
              <a:t>回接種法導入</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4</a:t>
            </a:r>
            <a:r>
              <a:rPr lang="ja-JP" altLang="en-US" sz="2000" dirty="0"/>
              <a:t>月　</a:t>
            </a:r>
            <a:r>
              <a:rPr lang="en-US" altLang="ja-JP" sz="2000" dirty="0">
                <a:solidFill>
                  <a:srgbClr val="FF0000"/>
                </a:solidFill>
              </a:rPr>
              <a:t>DPT-IPV</a:t>
            </a:r>
            <a:r>
              <a:rPr lang="ja-JP" altLang="en-US" sz="2000" dirty="0">
                <a:solidFill>
                  <a:srgbClr val="FF0000"/>
                </a:solidFill>
              </a:rPr>
              <a:t>の接種</a:t>
            </a:r>
            <a:r>
              <a:rPr lang="en-US" altLang="ja-JP" sz="2000" dirty="0">
                <a:solidFill>
                  <a:srgbClr val="FF0000"/>
                </a:solidFill>
              </a:rPr>
              <a:t>2</a:t>
            </a:r>
            <a:r>
              <a:rPr lang="ja-JP" altLang="en-US" sz="2000" dirty="0">
                <a:solidFill>
                  <a:srgbClr val="FF0000"/>
                </a:solidFill>
              </a:rPr>
              <a:t>か月齢以上にひきさげ</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6</a:t>
            </a:r>
            <a:r>
              <a:rPr lang="ja-JP" altLang="en-US" sz="2000" dirty="0"/>
              <a:t>月　シングリックス　１８才以上のハイリスク者に適用拡大</a:t>
            </a:r>
            <a:endParaRPr lang="en-US" altLang="ja-JP" sz="2000" dirty="0"/>
          </a:p>
          <a:p>
            <a:pPr eaLnBrk="1" hangingPunct="1"/>
            <a:r>
              <a:rPr lang="en-US" altLang="ja-JP" sz="2000" dirty="0"/>
              <a:t>2023</a:t>
            </a:r>
            <a:r>
              <a:rPr lang="ja-JP" altLang="en-US" sz="2000" dirty="0"/>
              <a:t>年</a:t>
            </a:r>
            <a:r>
              <a:rPr lang="en-US" altLang="ja-JP" sz="2000" dirty="0"/>
              <a:t>6</a:t>
            </a:r>
            <a:r>
              <a:rPr lang="ja-JP" altLang="en-US" sz="2000" dirty="0"/>
              <a:t>月　アクトヒブ　</a:t>
            </a:r>
            <a:r>
              <a:rPr lang="en-US" altLang="ja-JP" sz="2000" dirty="0"/>
              <a:t>2</a:t>
            </a:r>
            <a:r>
              <a:rPr lang="ja-JP" altLang="en-US" sz="2000" dirty="0"/>
              <a:t>ヵ月齢以上</a:t>
            </a:r>
            <a:r>
              <a:rPr lang="en-US" altLang="ja-JP" sz="2000" dirty="0"/>
              <a:t>j</a:t>
            </a:r>
            <a:r>
              <a:rPr lang="ja-JP" altLang="en-US" sz="2000" dirty="0"/>
              <a:t>の全年齢に適用拡大</a:t>
            </a:r>
            <a:endParaRPr lang="en-US" altLang="ja-JP" sz="2000" dirty="0">
              <a:solidFill>
                <a:srgbClr val="FF0000"/>
              </a:solidFill>
            </a:endParaRPr>
          </a:p>
          <a:p>
            <a:pPr eaLnBrk="1" hangingPunct="1"/>
            <a:r>
              <a:rPr lang="en-US" altLang="ja-JP" sz="2000" dirty="0"/>
              <a:t>2023</a:t>
            </a:r>
            <a:r>
              <a:rPr lang="ja-JP" altLang="en-US" sz="2000" dirty="0"/>
              <a:t>年</a:t>
            </a:r>
            <a:r>
              <a:rPr lang="en-US" altLang="ja-JP" sz="2000" dirty="0"/>
              <a:t>9</a:t>
            </a:r>
            <a:r>
              <a:rPr lang="ja-JP" altLang="en-US" sz="2000" dirty="0"/>
              <a:t>月　</a:t>
            </a:r>
            <a:r>
              <a:rPr lang="en-US" altLang="ja-JP" sz="2000" dirty="0">
                <a:solidFill>
                  <a:srgbClr val="FF0000"/>
                </a:solidFill>
              </a:rPr>
              <a:t> 5</a:t>
            </a:r>
            <a:r>
              <a:rPr lang="ja-JP" altLang="en-US" sz="2000" dirty="0">
                <a:solidFill>
                  <a:srgbClr val="FF0000"/>
                </a:solidFill>
              </a:rPr>
              <a:t>種混合ワクチン</a:t>
            </a:r>
            <a:r>
              <a:rPr lang="en-US" altLang="ja-JP" sz="2000" dirty="0">
                <a:solidFill>
                  <a:srgbClr val="FF0000"/>
                </a:solidFill>
              </a:rPr>
              <a:t>(DPT-IPV-Hib)</a:t>
            </a:r>
            <a:r>
              <a:rPr lang="ja-JP" altLang="en-US" sz="2000" dirty="0">
                <a:solidFill>
                  <a:srgbClr val="FF0000"/>
                </a:solidFill>
              </a:rPr>
              <a:t>　クイントバック</a:t>
            </a:r>
            <a:r>
              <a:rPr lang="en-US" altLang="ja-JP" sz="2000" dirty="0">
                <a:solidFill>
                  <a:srgbClr val="FF0000"/>
                </a:solidFill>
              </a:rPr>
              <a:t>(R)</a:t>
            </a:r>
            <a:r>
              <a:rPr lang="ja-JP" altLang="en-US" sz="2000" dirty="0"/>
              <a:t>承認</a:t>
            </a:r>
            <a:endParaRPr lang="en-US" altLang="ja-JP" sz="2000" dirty="0"/>
          </a:p>
        </p:txBody>
      </p:sp>
      <p:sp>
        <p:nvSpPr>
          <p:cNvPr id="7172" name="テキスト ボックス 4">
            <a:extLst>
              <a:ext uri="{FF2B5EF4-FFF2-40B4-BE49-F238E27FC236}">
                <a16:creationId xmlns:a16="http://schemas.microsoft.com/office/drawing/2014/main" id="{F1210321-FBE9-4176-9207-9EFD356A2523}"/>
              </a:ext>
            </a:extLst>
          </p:cNvPr>
          <p:cNvSpPr txBox="1">
            <a:spLocks noChangeArrowheads="1"/>
          </p:cNvSpPr>
          <p:nvPr/>
        </p:nvSpPr>
        <p:spPr bwMode="auto">
          <a:xfrm>
            <a:off x="6876256" y="6564817"/>
            <a:ext cx="350661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ahoma" panose="020B0604030504040204" pitchFamily="34" charset="0"/>
                <a:ea typeface="ＭＳ Ｐゴシック" panose="020B0600070205080204" pitchFamily="50" charset="-128"/>
              </a:defRPr>
            </a:lvl1pPr>
            <a:lvl2pPr marL="742950" indent="-285750">
              <a:defRPr kumimoji="1" sz="2800">
                <a:solidFill>
                  <a:schemeClr val="tx1"/>
                </a:solidFill>
                <a:latin typeface="Tahoma" panose="020B0604030504040204" pitchFamily="34" charset="0"/>
                <a:ea typeface="ＭＳ Ｐゴシック" panose="020B0600070205080204" pitchFamily="50" charset="-128"/>
              </a:defRPr>
            </a:lvl2pPr>
            <a:lvl3pPr marL="1143000" indent="-228600">
              <a:defRPr kumimoji="1" sz="2800">
                <a:solidFill>
                  <a:schemeClr val="tx1"/>
                </a:solidFill>
                <a:latin typeface="Tahoma" panose="020B0604030504040204" pitchFamily="34" charset="0"/>
                <a:ea typeface="ＭＳ Ｐゴシック" panose="020B0600070205080204" pitchFamily="50" charset="-128"/>
              </a:defRPr>
            </a:lvl3pPr>
            <a:lvl4pPr marL="1600200" indent="-228600">
              <a:defRPr kumimoji="1" sz="2800">
                <a:solidFill>
                  <a:schemeClr val="tx1"/>
                </a:solidFill>
                <a:latin typeface="Tahoma" panose="020B0604030504040204" pitchFamily="34" charset="0"/>
                <a:ea typeface="ＭＳ Ｐゴシック" panose="020B0600070205080204" pitchFamily="50" charset="-128"/>
              </a:defRPr>
            </a:lvl4pPr>
            <a:lvl5pPr marL="2057400" indent="-228600">
              <a:defRPr kumimoji="1" sz="28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r>
              <a:rPr lang="ja-JP" altLang="en-US" sz="1100" dirty="0"/>
              <a:t>名鉄病院予防接種センター作成</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0826B5-83FE-6C09-0B94-99F90C9BF30F}"/>
              </a:ext>
            </a:extLst>
          </p:cNvPr>
          <p:cNvSpPr>
            <a:spLocks noGrp="1"/>
          </p:cNvSpPr>
          <p:nvPr>
            <p:ph type="title"/>
          </p:nvPr>
        </p:nvSpPr>
        <p:spPr/>
        <p:txBody>
          <a:bodyPr/>
          <a:lstStyle/>
          <a:p>
            <a:r>
              <a:rPr kumimoji="1" lang="ja-JP" altLang="en-US" dirty="0"/>
              <a:t>ポリオ　抗体保有率</a:t>
            </a:r>
          </a:p>
        </p:txBody>
      </p:sp>
      <p:sp>
        <p:nvSpPr>
          <p:cNvPr id="3" name="コンテンツ プレースホルダー 2">
            <a:extLst>
              <a:ext uri="{FF2B5EF4-FFF2-40B4-BE49-F238E27FC236}">
                <a16:creationId xmlns:a16="http://schemas.microsoft.com/office/drawing/2014/main" id="{487C9B4B-CF3A-1726-714A-287B84466FD8}"/>
              </a:ext>
            </a:extLst>
          </p:cNvPr>
          <p:cNvSpPr>
            <a:spLocks noGrp="1"/>
          </p:cNvSpPr>
          <p:nvPr>
            <p:ph idx="1"/>
          </p:nvPr>
        </p:nvSpPr>
        <p:spPr/>
        <p:txBody>
          <a:bodyPr/>
          <a:lstStyle/>
          <a:p>
            <a:endParaRPr kumimoji="1" lang="ja-JP" altLang="en-US"/>
          </a:p>
        </p:txBody>
      </p:sp>
      <p:pic>
        <p:nvPicPr>
          <p:cNvPr id="8" name="図 7">
            <a:extLst>
              <a:ext uri="{FF2B5EF4-FFF2-40B4-BE49-F238E27FC236}">
                <a16:creationId xmlns:a16="http://schemas.microsoft.com/office/drawing/2014/main" id="{B8CCD3A7-D3D7-3326-2CD9-494B838D9623}"/>
              </a:ext>
            </a:extLst>
          </p:cNvPr>
          <p:cNvPicPr>
            <a:picLocks noChangeAspect="1"/>
          </p:cNvPicPr>
          <p:nvPr/>
        </p:nvPicPr>
        <p:blipFill>
          <a:blip r:embed="rId2"/>
          <a:stretch>
            <a:fillRect/>
          </a:stretch>
        </p:blipFill>
        <p:spPr>
          <a:xfrm>
            <a:off x="171186" y="3212976"/>
            <a:ext cx="4334847" cy="3086620"/>
          </a:xfrm>
          <a:prstGeom prst="rect">
            <a:avLst/>
          </a:prstGeom>
        </p:spPr>
      </p:pic>
      <p:pic>
        <p:nvPicPr>
          <p:cNvPr id="10" name="図 9">
            <a:extLst>
              <a:ext uri="{FF2B5EF4-FFF2-40B4-BE49-F238E27FC236}">
                <a16:creationId xmlns:a16="http://schemas.microsoft.com/office/drawing/2014/main" id="{88B2A425-931A-422B-ACD3-CD7FCB64C1BD}"/>
              </a:ext>
            </a:extLst>
          </p:cNvPr>
          <p:cNvPicPr>
            <a:picLocks noChangeAspect="1"/>
          </p:cNvPicPr>
          <p:nvPr/>
        </p:nvPicPr>
        <p:blipFill>
          <a:blip r:embed="rId3"/>
          <a:stretch>
            <a:fillRect/>
          </a:stretch>
        </p:blipFill>
        <p:spPr>
          <a:xfrm>
            <a:off x="4778189" y="1412775"/>
            <a:ext cx="4374533" cy="5460261"/>
          </a:xfrm>
          <a:prstGeom prst="rect">
            <a:avLst/>
          </a:prstGeom>
        </p:spPr>
      </p:pic>
    </p:spTree>
    <p:extLst>
      <p:ext uri="{BB962C8B-B14F-4D97-AF65-F5344CB8AC3E}">
        <p14:creationId xmlns:p14="http://schemas.microsoft.com/office/powerpoint/2010/main" val="3549910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601F3B-B688-22CF-39F3-E98EDA0BDD5D}"/>
              </a:ext>
            </a:extLst>
          </p:cNvPr>
          <p:cNvSpPr>
            <a:spLocks noGrp="1"/>
          </p:cNvSpPr>
          <p:nvPr>
            <p:ph type="title"/>
          </p:nvPr>
        </p:nvSpPr>
        <p:spPr/>
        <p:txBody>
          <a:bodyPr/>
          <a:lstStyle/>
          <a:p>
            <a:r>
              <a:rPr kumimoji="1" lang="ja-JP" altLang="en-US" dirty="0"/>
              <a:t>破傷風トキソイド　抗体価推移</a:t>
            </a:r>
          </a:p>
        </p:txBody>
      </p:sp>
      <p:pic>
        <p:nvPicPr>
          <p:cNvPr id="9" name="コンテンツ プレースホルダー 8">
            <a:extLst>
              <a:ext uri="{FF2B5EF4-FFF2-40B4-BE49-F238E27FC236}">
                <a16:creationId xmlns:a16="http://schemas.microsoft.com/office/drawing/2014/main" id="{E75D5916-7AB4-AD88-98DC-A78083917592}"/>
              </a:ext>
            </a:extLst>
          </p:cNvPr>
          <p:cNvPicPr>
            <a:picLocks noGrp="1" noChangeAspect="1"/>
          </p:cNvPicPr>
          <p:nvPr>
            <p:ph idx="1"/>
          </p:nvPr>
        </p:nvPicPr>
        <p:blipFill>
          <a:blip r:embed="rId3"/>
          <a:stretch>
            <a:fillRect/>
          </a:stretch>
        </p:blipFill>
        <p:spPr>
          <a:xfrm>
            <a:off x="5925225" y="1209963"/>
            <a:ext cx="3041910" cy="3959360"/>
          </a:xfrm>
        </p:spPr>
      </p:pic>
      <p:pic>
        <p:nvPicPr>
          <p:cNvPr id="5" name="図 4">
            <a:extLst>
              <a:ext uri="{FF2B5EF4-FFF2-40B4-BE49-F238E27FC236}">
                <a16:creationId xmlns:a16="http://schemas.microsoft.com/office/drawing/2014/main" id="{103D82A0-13C0-DE35-C12A-B6B5E8E6603F}"/>
              </a:ext>
            </a:extLst>
          </p:cNvPr>
          <p:cNvPicPr>
            <a:picLocks noChangeAspect="1"/>
          </p:cNvPicPr>
          <p:nvPr/>
        </p:nvPicPr>
        <p:blipFill>
          <a:blip r:embed="rId4"/>
          <a:stretch>
            <a:fillRect/>
          </a:stretch>
        </p:blipFill>
        <p:spPr>
          <a:xfrm>
            <a:off x="2140447" y="1068616"/>
            <a:ext cx="3517399" cy="2776734"/>
          </a:xfrm>
          <a:prstGeom prst="rect">
            <a:avLst/>
          </a:prstGeom>
        </p:spPr>
      </p:pic>
      <p:pic>
        <p:nvPicPr>
          <p:cNvPr id="7" name="図 6">
            <a:extLst>
              <a:ext uri="{FF2B5EF4-FFF2-40B4-BE49-F238E27FC236}">
                <a16:creationId xmlns:a16="http://schemas.microsoft.com/office/drawing/2014/main" id="{B2EBB549-232C-5DD5-361E-02E66E7EE9AD}"/>
              </a:ext>
            </a:extLst>
          </p:cNvPr>
          <p:cNvPicPr>
            <a:picLocks noChangeAspect="1"/>
          </p:cNvPicPr>
          <p:nvPr/>
        </p:nvPicPr>
        <p:blipFill>
          <a:blip r:embed="rId5"/>
          <a:stretch>
            <a:fillRect/>
          </a:stretch>
        </p:blipFill>
        <p:spPr>
          <a:xfrm>
            <a:off x="2326683" y="4190416"/>
            <a:ext cx="3343663" cy="2569469"/>
          </a:xfrm>
          <a:prstGeom prst="rect">
            <a:avLst/>
          </a:prstGeom>
        </p:spPr>
      </p:pic>
      <p:sp>
        <p:nvSpPr>
          <p:cNvPr id="12" name="テキスト ボックス 11">
            <a:extLst>
              <a:ext uri="{FF2B5EF4-FFF2-40B4-BE49-F238E27FC236}">
                <a16:creationId xmlns:a16="http://schemas.microsoft.com/office/drawing/2014/main" id="{5AD523AE-A7F1-D811-2549-5396764108E1}"/>
              </a:ext>
            </a:extLst>
          </p:cNvPr>
          <p:cNvSpPr txBox="1"/>
          <p:nvPr/>
        </p:nvSpPr>
        <p:spPr>
          <a:xfrm>
            <a:off x="3524527" y="913719"/>
            <a:ext cx="1440160" cy="261610"/>
          </a:xfrm>
          <a:prstGeom prst="rect">
            <a:avLst/>
          </a:prstGeom>
          <a:noFill/>
        </p:spPr>
        <p:txBody>
          <a:bodyPr wrap="square" rtlCol="0">
            <a:spAutoFit/>
          </a:bodyPr>
          <a:lstStyle/>
          <a:p>
            <a:r>
              <a:rPr lang="ja-JP" altLang="en-US" sz="1100" b="1" dirty="0"/>
              <a:t>ゴービック治験</a:t>
            </a:r>
            <a:endParaRPr kumimoji="1" lang="ja-JP" altLang="en-US" sz="1100" b="1" dirty="0"/>
          </a:p>
        </p:txBody>
      </p:sp>
      <p:sp>
        <p:nvSpPr>
          <p:cNvPr id="13" name="テキスト ボックス 12">
            <a:extLst>
              <a:ext uri="{FF2B5EF4-FFF2-40B4-BE49-F238E27FC236}">
                <a16:creationId xmlns:a16="http://schemas.microsoft.com/office/drawing/2014/main" id="{0E3FE5E6-AE43-1543-DED3-28B214540188}"/>
              </a:ext>
            </a:extLst>
          </p:cNvPr>
          <p:cNvSpPr txBox="1"/>
          <p:nvPr/>
        </p:nvSpPr>
        <p:spPr>
          <a:xfrm>
            <a:off x="3524527" y="4000247"/>
            <a:ext cx="1440160" cy="261610"/>
          </a:xfrm>
          <a:prstGeom prst="rect">
            <a:avLst/>
          </a:prstGeom>
          <a:noFill/>
        </p:spPr>
        <p:txBody>
          <a:bodyPr wrap="square" rtlCol="0">
            <a:spAutoFit/>
          </a:bodyPr>
          <a:lstStyle/>
          <a:p>
            <a:r>
              <a:rPr lang="ja-JP" altLang="en-US" sz="1100" b="1" dirty="0"/>
              <a:t>５混</a:t>
            </a:r>
            <a:r>
              <a:rPr kumimoji="1" lang="ja-JP" altLang="en-US" sz="1100" b="1" dirty="0"/>
              <a:t>　筋注</a:t>
            </a:r>
          </a:p>
        </p:txBody>
      </p:sp>
      <p:sp>
        <p:nvSpPr>
          <p:cNvPr id="14" name="テキスト ボックス 13">
            <a:extLst>
              <a:ext uri="{FF2B5EF4-FFF2-40B4-BE49-F238E27FC236}">
                <a16:creationId xmlns:a16="http://schemas.microsoft.com/office/drawing/2014/main" id="{3D40640F-9DA4-DDC2-598F-52FB1E16379F}"/>
              </a:ext>
            </a:extLst>
          </p:cNvPr>
          <p:cNvSpPr txBox="1"/>
          <p:nvPr/>
        </p:nvSpPr>
        <p:spPr>
          <a:xfrm>
            <a:off x="6607626" y="1068616"/>
            <a:ext cx="1440160" cy="261610"/>
          </a:xfrm>
          <a:prstGeom prst="rect">
            <a:avLst/>
          </a:prstGeom>
          <a:noFill/>
        </p:spPr>
        <p:txBody>
          <a:bodyPr wrap="square" rtlCol="0">
            <a:spAutoFit/>
          </a:bodyPr>
          <a:lstStyle/>
          <a:p>
            <a:r>
              <a:rPr lang="ja-JP" altLang="en-US" sz="1100" b="1" dirty="0"/>
              <a:t>テトラビック治験</a:t>
            </a:r>
            <a:endParaRPr kumimoji="1" lang="ja-JP" altLang="en-US" sz="1100" b="1" dirty="0"/>
          </a:p>
        </p:txBody>
      </p:sp>
      <p:sp>
        <p:nvSpPr>
          <p:cNvPr id="3" name="テキスト ボックス 2">
            <a:extLst>
              <a:ext uri="{FF2B5EF4-FFF2-40B4-BE49-F238E27FC236}">
                <a16:creationId xmlns:a16="http://schemas.microsoft.com/office/drawing/2014/main" id="{EB703090-34C6-C3ED-ACEB-F3717BFD32ED}"/>
              </a:ext>
            </a:extLst>
          </p:cNvPr>
          <p:cNvSpPr txBox="1"/>
          <p:nvPr/>
        </p:nvSpPr>
        <p:spPr>
          <a:xfrm>
            <a:off x="3675284" y="1433393"/>
            <a:ext cx="1656184" cy="253916"/>
          </a:xfrm>
          <a:prstGeom prst="rect">
            <a:avLst/>
          </a:prstGeom>
          <a:noFill/>
        </p:spPr>
        <p:txBody>
          <a:bodyPr wrap="square" rtlCol="0">
            <a:spAutoFit/>
          </a:bodyPr>
          <a:lstStyle/>
          <a:p>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4" name="テキスト ボックス 3">
            <a:extLst>
              <a:ext uri="{FF2B5EF4-FFF2-40B4-BE49-F238E27FC236}">
                <a16:creationId xmlns:a16="http://schemas.microsoft.com/office/drawing/2014/main" id="{CB7875E8-EFDE-D6A0-12D5-ADB3B3F783A5}"/>
              </a:ext>
            </a:extLst>
          </p:cNvPr>
          <p:cNvSpPr txBox="1"/>
          <p:nvPr/>
        </p:nvSpPr>
        <p:spPr>
          <a:xfrm>
            <a:off x="3596535" y="1584548"/>
            <a:ext cx="1656184" cy="415498"/>
          </a:xfrm>
          <a:prstGeom prst="rect">
            <a:avLst/>
          </a:prstGeom>
          <a:noFill/>
        </p:spPr>
        <p:txBody>
          <a:bodyPr wrap="square" rtlCol="0">
            <a:spAutoFit/>
          </a:bodyPr>
          <a:lstStyle/>
          <a:p>
            <a:r>
              <a:rPr kumimoji="1" lang="ja-JP" altLang="en-US" sz="1050" dirty="0"/>
              <a:t>テトラビック＋</a:t>
            </a:r>
            <a:r>
              <a:rPr kumimoji="1" lang="en-US" altLang="ja-JP" sz="1050" dirty="0"/>
              <a:t>Hib</a:t>
            </a:r>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6" name="Footer Placeholder 2">
            <a:extLst>
              <a:ext uri="{FF2B5EF4-FFF2-40B4-BE49-F238E27FC236}">
                <a16:creationId xmlns:a16="http://schemas.microsoft.com/office/drawing/2014/main" id="{A27CAF2A-2429-F5C7-2EAD-7BE240406CE8}"/>
              </a:ext>
            </a:extLst>
          </p:cNvPr>
          <p:cNvSpPr txBox="1">
            <a:spLocks/>
          </p:cNvSpPr>
          <p:nvPr/>
        </p:nvSpPr>
        <p:spPr>
          <a:xfrm>
            <a:off x="283364" y="6622145"/>
            <a:ext cx="8784717" cy="196208"/>
          </a:xfrm>
          <a:prstGeom prst="rect">
            <a:avLst/>
          </a:prstGeom>
        </p:spPr>
        <p:txBody>
          <a:bodyPr wrap="square" anchor="b" anchorCtr="0">
            <a:spAutoFit/>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hangingPunct="0">
              <a:spcAft>
                <a:spcPts val="225"/>
              </a:spcAft>
              <a:buClr>
                <a:schemeClr val="accent3"/>
              </a:buClr>
            </a:pPr>
            <a:r>
              <a:rPr lang="ja-JP" altLang="en-US" sz="675" dirty="0">
                <a:latin typeface="+mn-ea"/>
              </a:rPr>
              <a:t>一般財団法人阪大微生物病研究会：（テトラビック、ゴービック承認時評価資料）</a:t>
            </a:r>
            <a:endParaRPr lang="en-US" altLang="ja-JP" sz="675" dirty="0">
              <a:latin typeface="+mn-ea"/>
            </a:endParaRPr>
          </a:p>
        </p:txBody>
      </p:sp>
    </p:spTree>
    <p:extLst>
      <p:ext uri="{BB962C8B-B14F-4D97-AF65-F5344CB8AC3E}">
        <p14:creationId xmlns:p14="http://schemas.microsoft.com/office/powerpoint/2010/main" val="3946131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E4C350C7-0D36-5A9F-7654-5AE19DAF80FC}"/>
              </a:ext>
            </a:extLst>
          </p:cNvPr>
          <p:cNvPicPr>
            <a:picLocks noChangeAspect="1"/>
          </p:cNvPicPr>
          <p:nvPr/>
        </p:nvPicPr>
        <p:blipFill>
          <a:blip r:embed="rId3"/>
          <a:stretch>
            <a:fillRect/>
          </a:stretch>
        </p:blipFill>
        <p:spPr>
          <a:xfrm>
            <a:off x="191533" y="1868984"/>
            <a:ext cx="4530031" cy="5149354"/>
          </a:xfrm>
          <a:prstGeom prst="rect">
            <a:avLst/>
          </a:prstGeom>
        </p:spPr>
      </p:pic>
      <p:pic>
        <p:nvPicPr>
          <p:cNvPr id="10" name="図 9">
            <a:extLst>
              <a:ext uri="{FF2B5EF4-FFF2-40B4-BE49-F238E27FC236}">
                <a16:creationId xmlns:a16="http://schemas.microsoft.com/office/drawing/2014/main" id="{D8E6B3B4-F421-1B85-AEBD-CE853C46BF52}"/>
              </a:ext>
            </a:extLst>
          </p:cNvPr>
          <p:cNvPicPr>
            <a:picLocks noChangeAspect="1"/>
          </p:cNvPicPr>
          <p:nvPr/>
        </p:nvPicPr>
        <p:blipFill>
          <a:blip r:embed="rId4"/>
          <a:stretch>
            <a:fillRect/>
          </a:stretch>
        </p:blipFill>
        <p:spPr>
          <a:xfrm>
            <a:off x="4758631" y="3283266"/>
            <a:ext cx="4412848" cy="3119084"/>
          </a:xfrm>
          <a:prstGeom prst="rect">
            <a:avLst/>
          </a:prstGeom>
        </p:spPr>
      </p:pic>
      <p:sp>
        <p:nvSpPr>
          <p:cNvPr id="2" name="タイトル 1">
            <a:extLst>
              <a:ext uri="{FF2B5EF4-FFF2-40B4-BE49-F238E27FC236}">
                <a16:creationId xmlns:a16="http://schemas.microsoft.com/office/drawing/2014/main" id="{1E921A6D-B9E2-D1E4-9077-3F9F3E62E1B1}"/>
              </a:ext>
            </a:extLst>
          </p:cNvPr>
          <p:cNvSpPr>
            <a:spLocks noGrp="1"/>
          </p:cNvSpPr>
          <p:nvPr>
            <p:ph type="title"/>
          </p:nvPr>
        </p:nvSpPr>
        <p:spPr/>
        <p:txBody>
          <a:bodyPr/>
          <a:lstStyle/>
          <a:p>
            <a:r>
              <a:rPr kumimoji="1" lang="en-US" altLang="ja-JP" dirty="0"/>
              <a:t>Hib</a:t>
            </a:r>
            <a:r>
              <a:rPr kumimoji="1" lang="ja-JP" altLang="en-US" dirty="0"/>
              <a:t>　抗体価推移</a:t>
            </a:r>
          </a:p>
        </p:txBody>
      </p:sp>
      <p:sp>
        <p:nvSpPr>
          <p:cNvPr id="4" name="テキスト ボックス 3">
            <a:extLst>
              <a:ext uri="{FF2B5EF4-FFF2-40B4-BE49-F238E27FC236}">
                <a16:creationId xmlns:a16="http://schemas.microsoft.com/office/drawing/2014/main" id="{68E1F10E-85F7-87E1-25AB-16536D1AA1B9}"/>
              </a:ext>
            </a:extLst>
          </p:cNvPr>
          <p:cNvSpPr txBox="1"/>
          <p:nvPr/>
        </p:nvSpPr>
        <p:spPr>
          <a:xfrm>
            <a:off x="1488653" y="1712530"/>
            <a:ext cx="1440160" cy="261610"/>
          </a:xfrm>
          <a:prstGeom prst="rect">
            <a:avLst/>
          </a:prstGeom>
          <a:noFill/>
        </p:spPr>
        <p:txBody>
          <a:bodyPr wrap="square" rtlCol="0">
            <a:spAutoFit/>
          </a:bodyPr>
          <a:lstStyle/>
          <a:p>
            <a:r>
              <a:rPr kumimoji="1" lang="ja-JP" altLang="en-US" sz="1100" b="1" dirty="0"/>
              <a:t>皮下注</a:t>
            </a:r>
          </a:p>
        </p:txBody>
      </p:sp>
      <p:sp>
        <p:nvSpPr>
          <p:cNvPr id="5" name="テキスト ボックス 4">
            <a:extLst>
              <a:ext uri="{FF2B5EF4-FFF2-40B4-BE49-F238E27FC236}">
                <a16:creationId xmlns:a16="http://schemas.microsoft.com/office/drawing/2014/main" id="{6C0AC13C-5065-FF17-88D3-65264E69B6F8}"/>
              </a:ext>
            </a:extLst>
          </p:cNvPr>
          <p:cNvSpPr txBox="1"/>
          <p:nvPr/>
        </p:nvSpPr>
        <p:spPr>
          <a:xfrm>
            <a:off x="5908281" y="2708919"/>
            <a:ext cx="1440160" cy="261610"/>
          </a:xfrm>
          <a:prstGeom prst="rect">
            <a:avLst/>
          </a:prstGeom>
          <a:noFill/>
        </p:spPr>
        <p:txBody>
          <a:bodyPr wrap="square" rtlCol="0">
            <a:spAutoFit/>
          </a:bodyPr>
          <a:lstStyle/>
          <a:p>
            <a:r>
              <a:rPr kumimoji="1" lang="ja-JP" altLang="en-US" sz="1100" b="1" dirty="0"/>
              <a:t>筋注</a:t>
            </a:r>
          </a:p>
        </p:txBody>
      </p:sp>
      <p:sp>
        <p:nvSpPr>
          <p:cNvPr id="13" name="コンテンツ プレースホルダー 12">
            <a:extLst>
              <a:ext uri="{FF2B5EF4-FFF2-40B4-BE49-F238E27FC236}">
                <a16:creationId xmlns:a16="http://schemas.microsoft.com/office/drawing/2014/main" id="{2BF3BAD1-E427-C240-167F-8947728BDA3B}"/>
              </a:ext>
            </a:extLst>
          </p:cNvPr>
          <p:cNvSpPr>
            <a:spLocks noGrp="1"/>
          </p:cNvSpPr>
          <p:nvPr>
            <p:ph idx="1"/>
          </p:nvPr>
        </p:nvSpPr>
        <p:spPr/>
        <p:txBody>
          <a:bodyPr/>
          <a:lstStyle/>
          <a:p>
            <a:r>
              <a:rPr kumimoji="1" lang="ja-JP" altLang="en-US" dirty="0"/>
              <a:t>対照群はテトラビック＋</a:t>
            </a:r>
            <a:r>
              <a:rPr kumimoji="1" lang="en-US" altLang="ja-JP" dirty="0"/>
              <a:t>Hib</a:t>
            </a:r>
            <a:endParaRPr kumimoji="1" lang="ja-JP" altLang="en-US" dirty="0"/>
          </a:p>
        </p:txBody>
      </p:sp>
      <p:sp>
        <p:nvSpPr>
          <p:cNvPr id="7" name="テキスト ボックス 6">
            <a:extLst>
              <a:ext uri="{FF2B5EF4-FFF2-40B4-BE49-F238E27FC236}">
                <a16:creationId xmlns:a16="http://schemas.microsoft.com/office/drawing/2014/main" id="{E807D6E7-A4C2-BE9A-CDE3-18435D33D72D}"/>
              </a:ext>
            </a:extLst>
          </p:cNvPr>
          <p:cNvSpPr txBox="1"/>
          <p:nvPr/>
        </p:nvSpPr>
        <p:spPr>
          <a:xfrm>
            <a:off x="2216447" y="2785708"/>
            <a:ext cx="1656184" cy="253916"/>
          </a:xfrm>
          <a:prstGeom prst="rect">
            <a:avLst/>
          </a:prstGeom>
          <a:noFill/>
        </p:spPr>
        <p:txBody>
          <a:bodyPr wrap="square" rtlCol="0">
            <a:spAutoFit/>
          </a:bodyPr>
          <a:lstStyle/>
          <a:p>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9" name="テキスト ボックス 8">
            <a:extLst>
              <a:ext uri="{FF2B5EF4-FFF2-40B4-BE49-F238E27FC236}">
                <a16:creationId xmlns:a16="http://schemas.microsoft.com/office/drawing/2014/main" id="{41D116DB-5F81-6F38-5C17-36BB283D7E50}"/>
              </a:ext>
            </a:extLst>
          </p:cNvPr>
          <p:cNvSpPr txBox="1"/>
          <p:nvPr/>
        </p:nvSpPr>
        <p:spPr>
          <a:xfrm>
            <a:off x="2137698" y="2936863"/>
            <a:ext cx="1656184" cy="415498"/>
          </a:xfrm>
          <a:prstGeom prst="rect">
            <a:avLst/>
          </a:prstGeom>
          <a:noFill/>
        </p:spPr>
        <p:txBody>
          <a:bodyPr wrap="square" rtlCol="0">
            <a:spAutoFit/>
          </a:bodyPr>
          <a:lstStyle/>
          <a:p>
            <a:r>
              <a:rPr kumimoji="1" lang="ja-JP" altLang="en-US" sz="1050" dirty="0"/>
              <a:t>テトラビック＋</a:t>
            </a:r>
            <a:r>
              <a:rPr kumimoji="1" lang="en-US" altLang="ja-JP" sz="1050" dirty="0"/>
              <a:t>Hib</a:t>
            </a:r>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3" name="Footer Placeholder 2">
            <a:extLst>
              <a:ext uri="{FF2B5EF4-FFF2-40B4-BE49-F238E27FC236}">
                <a16:creationId xmlns:a16="http://schemas.microsoft.com/office/drawing/2014/main" id="{94052A0F-33DA-D985-F508-097EB27B0BE5}"/>
              </a:ext>
            </a:extLst>
          </p:cNvPr>
          <p:cNvSpPr txBox="1">
            <a:spLocks/>
          </p:cNvSpPr>
          <p:nvPr/>
        </p:nvSpPr>
        <p:spPr>
          <a:xfrm>
            <a:off x="283364" y="6622145"/>
            <a:ext cx="8784717" cy="196208"/>
          </a:xfrm>
          <a:prstGeom prst="rect">
            <a:avLst/>
          </a:prstGeom>
        </p:spPr>
        <p:txBody>
          <a:bodyPr wrap="square" anchor="b" anchorCtr="0">
            <a:spAutoFit/>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hangingPunct="0">
              <a:spcAft>
                <a:spcPts val="225"/>
              </a:spcAft>
              <a:buClr>
                <a:schemeClr val="accent3"/>
              </a:buClr>
            </a:pPr>
            <a:r>
              <a:rPr lang="ja-JP" altLang="en-US" sz="675" dirty="0">
                <a:latin typeface="+mn-ea"/>
              </a:rPr>
              <a:t>一般財団法人阪大微生物病研究会：（テトラビック、ゴービック承認時評価資料）</a:t>
            </a:r>
            <a:endParaRPr lang="en-US" altLang="ja-JP" sz="675" dirty="0">
              <a:latin typeface="+mn-ea"/>
            </a:endParaRPr>
          </a:p>
        </p:txBody>
      </p:sp>
    </p:spTree>
    <p:extLst>
      <p:ext uri="{BB962C8B-B14F-4D97-AF65-F5344CB8AC3E}">
        <p14:creationId xmlns:p14="http://schemas.microsoft.com/office/powerpoint/2010/main" val="377746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8A3E277-8AB3-1D79-491D-98D0AF2BED6D}"/>
              </a:ext>
            </a:extLst>
          </p:cNvPr>
          <p:cNvSpPr>
            <a:spLocks noGrp="1"/>
          </p:cNvSpPr>
          <p:nvPr>
            <p:ph type="title"/>
          </p:nvPr>
        </p:nvSpPr>
        <p:spPr/>
        <p:txBody>
          <a:bodyPr/>
          <a:lstStyle/>
          <a:p>
            <a:r>
              <a:rPr kumimoji="1" lang="ja-JP" altLang="en-US" dirty="0"/>
              <a:t>ジフテリア　抗体価推移</a:t>
            </a:r>
          </a:p>
        </p:txBody>
      </p:sp>
      <p:sp>
        <p:nvSpPr>
          <p:cNvPr id="3" name="コンテンツ プレースホルダー 2">
            <a:extLst>
              <a:ext uri="{FF2B5EF4-FFF2-40B4-BE49-F238E27FC236}">
                <a16:creationId xmlns:a16="http://schemas.microsoft.com/office/drawing/2014/main" id="{40C558BA-AEE4-A6C0-03D3-544B4D5F9CF7}"/>
              </a:ext>
            </a:extLst>
          </p:cNvPr>
          <p:cNvSpPr>
            <a:spLocks noGrp="1"/>
          </p:cNvSpPr>
          <p:nvPr>
            <p:ph idx="1"/>
          </p:nvPr>
        </p:nvSpPr>
        <p:spPr/>
        <p:txBody>
          <a:bodyPr/>
          <a:lstStyle/>
          <a:p>
            <a:endParaRPr kumimoji="1" lang="ja-JP" altLang="en-US" dirty="0"/>
          </a:p>
        </p:txBody>
      </p:sp>
      <p:pic>
        <p:nvPicPr>
          <p:cNvPr id="5" name="図 4">
            <a:extLst>
              <a:ext uri="{FF2B5EF4-FFF2-40B4-BE49-F238E27FC236}">
                <a16:creationId xmlns:a16="http://schemas.microsoft.com/office/drawing/2014/main" id="{5FCB3B12-3907-2928-7C9C-09894F66E4B4}"/>
              </a:ext>
            </a:extLst>
          </p:cNvPr>
          <p:cNvPicPr>
            <a:picLocks noChangeAspect="1"/>
          </p:cNvPicPr>
          <p:nvPr/>
        </p:nvPicPr>
        <p:blipFill>
          <a:blip r:embed="rId3"/>
          <a:stretch>
            <a:fillRect/>
          </a:stretch>
        </p:blipFill>
        <p:spPr>
          <a:xfrm>
            <a:off x="2123728" y="1315495"/>
            <a:ext cx="3505207" cy="2648717"/>
          </a:xfrm>
          <a:prstGeom prst="rect">
            <a:avLst/>
          </a:prstGeom>
        </p:spPr>
      </p:pic>
      <p:pic>
        <p:nvPicPr>
          <p:cNvPr id="7" name="図 6">
            <a:extLst>
              <a:ext uri="{FF2B5EF4-FFF2-40B4-BE49-F238E27FC236}">
                <a16:creationId xmlns:a16="http://schemas.microsoft.com/office/drawing/2014/main" id="{81E2D0F1-81D5-F469-F903-8BD850B8EEA6}"/>
              </a:ext>
            </a:extLst>
          </p:cNvPr>
          <p:cNvPicPr>
            <a:picLocks noChangeAspect="1"/>
          </p:cNvPicPr>
          <p:nvPr/>
        </p:nvPicPr>
        <p:blipFill>
          <a:blip r:embed="rId4"/>
          <a:stretch>
            <a:fillRect/>
          </a:stretch>
        </p:blipFill>
        <p:spPr>
          <a:xfrm>
            <a:off x="2437588" y="4325290"/>
            <a:ext cx="3331471" cy="2569469"/>
          </a:xfrm>
          <a:prstGeom prst="rect">
            <a:avLst/>
          </a:prstGeom>
        </p:spPr>
      </p:pic>
      <p:pic>
        <p:nvPicPr>
          <p:cNvPr id="9" name="図 8">
            <a:extLst>
              <a:ext uri="{FF2B5EF4-FFF2-40B4-BE49-F238E27FC236}">
                <a16:creationId xmlns:a16="http://schemas.microsoft.com/office/drawing/2014/main" id="{F906AF96-FEAD-3FA6-8059-127B19F1BAA9}"/>
              </a:ext>
            </a:extLst>
          </p:cNvPr>
          <p:cNvPicPr>
            <a:picLocks noChangeAspect="1"/>
          </p:cNvPicPr>
          <p:nvPr/>
        </p:nvPicPr>
        <p:blipFill>
          <a:blip r:embed="rId5"/>
          <a:stretch>
            <a:fillRect/>
          </a:stretch>
        </p:blipFill>
        <p:spPr>
          <a:xfrm>
            <a:off x="5986266" y="1337234"/>
            <a:ext cx="3157734" cy="3794768"/>
          </a:xfrm>
          <a:prstGeom prst="rect">
            <a:avLst/>
          </a:prstGeom>
        </p:spPr>
      </p:pic>
      <p:sp>
        <p:nvSpPr>
          <p:cNvPr id="10" name="テキスト ボックス 9">
            <a:extLst>
              <a:ext uri="{FF2B5EF4-FFF2-40B4-BE49-F238E27FC236}">
                <a16:creationId xmlns:a16="http://schemas.microsoft.com/office/drawing/2014/main" id="{6D26C744-4FAE-8EBB-8B8C-565A2FC25949}"/>
              </a:ext>
            </a:extLst>
          </p:cNvPr>
          <p:cNvSpPr txBox="1"/>
          <p:nvPr/>
        </p:nvSpPr>
        <p:spPr>
          <a:xfrm>
            <a:off x="3491880" y="1044524"/>
            <a:ext cx="1440160" cy="261610"/>
          </a:xfrm>
          <a:prstGeom prst="rect">
            <a:avLst/>
          </a:prstGeom>
          <a:noFill/>
        </p:spPr>
        <p:txBody>
          <a:bodyPr wrap="square" rtlCol="0">
            <a:spAutoFit/>
          </a:bodyPr>
          <a:lstStyle/>
          <a:p>
            <a:r>
              <a:rPr lang="ja-JP" altLang="en-US" sz="1100" b="1" dirty="0"/>
              <a:t>５混</a:t>
            </a:r>
            <a:r>
              <a:rPr kumimoji="1" lang="ja-JP" altLang="en-US" sz="1100" b="1" dirty="0"/>
              <a:t>　皮下注</a:t>
            </a:r>
          </a:p>
        </p:txBody>
      </p:sp>
      <p:sp>
        <p:nvSpPr>
          <p:cNvPr id="11" name="テキスト ボックス 10">
            <a:extLst>
              <a:ext uri="{FF2B5EF4-FFF2-40B4-BE49-F238E27FC236}">
                <a16:creationId xmlns:a16="http://schemas.microsoft.com/office/drawing/2014/main" id="{1C9478BD-1543-847C-BA9E-9DF5ECF32749}"/>
              </a:ext>
            </a:extLst>
          </p:cNvPr>
          <p:cNvSpPr txBox="1"/>
          <p:nvPr/>
        </p:nvSpPr>
        <p:spPr>
          <a:xfrm>
            <a:off x="3491880" y="4131052"/>
            <a:ext cx="1440160" cy="261610"/>
          </a:xfrm>
          <a:prstGeom prst="rect">
            <a:avLst/>
          </a:prstGeom>
          <a:noFill/>
        </p:spPr>
        <p:txBody>
          <a:bodyPr wrap="square" rtlCol="0">
            <a:spAutoFit/>
          </a:bodyPr>
          <a:lstStyle/>
          <a:p>
            <a:r>
              <a:rPr lang="ja-JP" altLang="en-US" sz="1100" b="1" dirty="0"/>
              <a:t>５混</a:t>
            </a:r>
            <a:r>
              <a:rPr kumimoji="1" lang="ja-JP" altLang="en-US" sz="1100" b="1" dirty="0"/>
              <a:t>　筋注</a:t>
            </a:r>
          </a:p>
        </p:txBody>
      </p:sp>
      <p:sp>
        <p:nvSpPr>
          <p:cNvPr id="12" name="テキスト ボックス 11">
            <a:extLst>
              <a:ext uri="{FF2B5EF4-FFF2-40B4-BE49-F238E27FC236}">
                <a16:creationId xmlns:a16="http://schemas.microsoft.com/office/drawing/2014/main" id="{67827771-45BF-BBFC-8F13-41D84458FCE9}"/>
              </a:ext>
            </a:extLst>
          </p:cNvPr>
          <p:cNvSpPr txBox="1"/>
          <p:nvPr/>
        </p:nvSpPr>
        <p:spPr>
          <a:xfrm>
            <a:off x="6607626" y="1068616"/>
            <a:ext cx="1440160" cy="261610"/>
          </a:xfrm>
          <a:prstGeom prst="rect">
            <a:avLst/>
          </a:prstGeom>
          <a:noFill/>
        </p:spPr>
        <p:txBody>
          <a:bodyPr wrap="square" rtlCol="0">
            <a:spAutoFit/>
          </a:bodyPr>
          <a:lstStyle/>
          <a:p>
            <a:r>
              <a:rPr lang="en-US" altLang="ja-JP" sz="1100" b="1" dirty="0"/>
              <a:t>4</a:t>
            </a:r>
            <a:r>
              <a:rPr lang="ja-JP" altLang="en-US" sz="1100" b="1" dirty="0"/>
              <a:t>混＋</a:t>
            </a:r>
            <a:r>
              <a:rPr lang="en-US" altLang="ja-JP" sz="1100" b="1" dirty="0"/>
              <a:t>Hib</a:t>
            </a:r>
            <a:r>
              <a:rPr kumimoji="1" lang="ja-JP" altLang="en-US" sz="1100" b="1" dirty="0"/>
              <a:t>　皮下注</a:t>
            </a:r>
          </a:p>
        </p:txBody>
      </p:sp>
      <p:sp>
        <p:nvSpPr>
          <p:cNvPr id="4" name="テキスト ボックス 3">
            <a:extLst>
              <a:ext uri="{FF2B5EF4-FFF2-40B4-BE49-F238E27FC236}">
                <a16:creationId xmlns:a16="http://schemas.microsoft.com/office/drawing/2014/main" id="{DC95817C-AFF0-1923-7894-1C8CE31AAE0B}"/>
              </a:ext>
            </a:extLst>
          </p:cNvPr>
          <p:cNvSpPr txBox="1"/>
          <p:nvPr/>
        </p:nvSpPr>
        <p:spPr>
          <a:xfrm>
            <a:off x="3642637" y="1564198"/>
            <a:ext cx="1656184" cy="253916"/>
          </a:xfrm>
          <a:prstGeom prst="rect">
            <a:avLst/>
          </a:prstGeom>
          <a:noFill/>
        </p:spPr>
        <p:txBody>
          <a:bodyPr wrap="square" rtlCol="0">
            <a:spAutoFit/>
          </a:bodyPr>
          <a:lstStyle/>
          <a:p>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6" name="テキスト ボックス 5">
            <a:extLst>
              <a:ext uri="{FF2B5EF4-FFF2-40B4-BE49-F238E27FC236}">
                <a16:creationId xmlns:a16="http://schemas.microsoft.com/office/drawing/2014/main" id="{14EB7C54-60E2-57C3-0B05-84BED0D409FB}"/>
              </a:ext>
            </a:extLst>
          </p:cNvPr>
          <p:cNvSpPr txBox="1"/>
          <p:nvPr/>
        </p:nvSpPr>
        <p:spPr>
          <a:xfrm>
            <a:off x="3563888" y="1715353"/>
            <a:ext cx="1656184" cy="415498"/>
          </a:xfrm>
          <a:prstGeom prst="rect">
            <a:avLst/>
          </a:prstGeom>
          <a:noFill/>
        </p:spPr>
        <p:txBody>
          <a:bodyPr wrap="square" rtlCol="0">
            <a:spAutoFit/>
          </a:bodyPr>
          <a:lstStyle/>
          <a:p>
            <a:r>
              <a:rPr kumimoji="1" lang="ja-JP" altLang="en-US" sz="1050" dirty="0"/>
              <a:t>テトラビック＋</a:t>
            </a:r>
            <a:r>
              <a:rPr kumimoji="1" lang="en-US" altLang="ja-JP" sz="1050" dirty="0"/>
              <a:t>Hib</a:t>
            </a:r>
            <a:r>
              <a:rPr kumimoji="1" lang="ja-JP" altLang="en-US" sz="1050" dirty="0"/>
              <a:t>＋</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8" name="テキスト ボックス 7">
            <a:extLst>
              <a:ext uri="{FF2B5EF4-FFF2-40B4-BE49-F238E27FC236}">
                <a16:creationId xmlns:a16="http://schemas.microsoft.com/office/drawing/2014/main" id="{DE311CEC-5C24-F06B-5DDE-C9D91484AC06}"/>
              </a:ext>
            </a:extLst>
          </p:cNvPr>
          <p:cNvSpPr txBox="1"/>
          <p:nvPr/>
        </p:nvSpPr>
        <p:spPr>
          <a:xfrm>
            <a:off x="3743908" y="4813488"/>
            <a:ext cx="1656184" cy="415498"/>
          </a:xfrm>
          <a:prstGeom prst="rect">
            <a:avLst/>
          </a:prstGeom>
          <a:noFill/>
        </p:spPr>
        <p:txBody>
          <a:bodyPr wrap="square" rtlCol="0">
            <a:spAutoFit/>
          </a:bodyPr>
          <a:lstStyle/>
          <a:p>
            <a:r>
              <a:rPr kumimoji="1" lang="ja-JP" altLang="en-US" sz="1050" dirty="0"/>
              <a:t>ゴービック＋</a:t>
            </a:r>
            <a:r>
              <a:rPr kumimoji="1" lang="en-US" altLang="ja-JP" sz="1050" dirty="0"/>
              <a:t>PCV</a:t>
            </a:r>
            <a:r>
              <a:rPr kumimoji="1" lang="ja-JP" altLang="en-US" sz="1050" dirty="0"/>
              <a:t>＋</a:t>
            </a:r>
            <a:r>
              <a:rPr kumimoji="1" lang="en-US" altLang="ja-JP" sz="1050" dirty="0"/>
              <a:t>Rota</a:t>
            </a:r>
            <a:r>
              <a:rPr kumimoji="1" lang="ja-JP" altLang="en-US" sz="1050" dirty="0"/>
              <a:t>＋</a:t>
            </a:r>
            <a:r>
              <a:rPr kumimoji="1" lang="en-US" altLang="ja-JP" sz="1050" dirty="0"/>
              <a:t>HB</a:t>
            </a:r>
            <a:endParaRPr kumimoji="1" lang="ja-JP" altLang="en-US" sz="1050" dirty="0"/>
          </a:p>
        </p:txBody>
      </p:sp>
      <p:sp>
        <p:nvSpPr>
          <p:cNvPr id="13" name="テキスト ボックス 12">
            <a:extLst>
              <a:ext uri="{FF2B5EF4-FFF2-40B4-BE49-F238E27FC236}">
                <a16:creationId xmlns:a16="http://schemas.microsoft.com/office/drawing/2014/main" id="{3B9915A7-51B6-A0CE-52DE-D94DA521D98B}"/>
              </a:ext>
            </a:extLst>
          </p:cNvPr>
          <p:cNvSpPr txBox="1"/>
          <p:nvPr/>
        </p:nvSpPr>
        <p:spPr>
          <a:xfrm>
            <a:off x="7565133" y="2003893"/>
            <a:ext cx="864096" cy="253916"/>
          </a:xfrm>
          <a:prstGeom prst="rect">
            <a:avLst/>
          </a:prstGeom>
          <a:noFill/>
        </p:spPr>
        <p:txBody>
          <a:bodyPr wrap="square" rtlCol="0">
            <a:spAutoFit/>
          </a:bodyPr>
          <a:lstStyle/>
          <a:p>
            <a:r>
              <a:rPr kumimoji="1" lang="en-US" altLang="ja-JP" sz="1050" dirty="0"/>
              <a:t>DPT</a:t>
            </a:r>
            <a:r>
              <a:rPr kumimoji="1" lang="ja-JP" altLang="en-US" sz="1050" dirty="0"/>
              <a:t>＋</a:t>
            </a:r>
            <a:r>
              <a:rPr lang="en-US" altLang="ja-JP" sz="1050" dirty="0"/>
              <a:t>OPV</a:t>
            </a:r>
            <a:endParaRPr kumimoji="1" lang="ja-JP" altLang="en-US" sz="1050" dirty="0"/>
          </a:p>
        </p:txBody>
      </p:sp>
      <p:sp>
        <p:nvSpPr>
          <p:cNvPr id="14" name="Footer Placeholder 2">
            <a:extLst>
              <a:ext uri="{FF2B5EF4-FFF2-40B4-BE49-F238E27FC236}">
                <a16:creationId xmlns:a16="http://schemas.microsoft.com/office/drawing/2014/main" id="{8945FA46-4854-9416-8D5F-58857E9E623E}"/>
              </a:ext>
            </a:extLst>
          </p:cNvPr>
          <p:cNvSpPr txBox="1">
            <a:spLocks/>
          </p:cNvSpPr>
          <p:nvPr/>
        </p:nvSpPr>
        <p:spPr>
          <a:xfrm>
            <a:off x="283364" y="6622145"/>
            <a:ext cx="8784717" cy="196208"/>
          </a:xfrm>
          <a:prstGeom prst="rect">
            <a:avLst/>
          </a:prstGeom>
        </p:spPr>
        <p:txBody>
          <a:bodyPr wrap="square" anchor="b" anchorCtr="0">
            <a:spAutoFit/>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hangingPunct="0">
              <a:spcAft>
                <a:spcPts val="225"/>
              </a:spcAft>
              <a:buClr>
                <a:schemeClr val="accent3"/>
              </a:buClr>
            </a:pPr>
            <a:r>
              <a:rPr lang="ja-JP" altLang="en-US" sz="675" dirty="0">
                <a:latin typeface="+mn-ea"/>
              </a:rPr>
              <a:t>一般財団法人阪大微生物病研究会：（テトラビック、ゴービック承認時評価資料）</a:t>
            </a:r>
            <a:endParaRPr lang="en-US" altLang="ja-JP" sz="675" dirty="0">
              <a:latin typeface="+mn-ea"/>
            </a:endParaRPr>
          </a:p>
        </p:txBody>
      </p:sp>
    </p:spTree>
    <p:extLst>
      <p:ext uri="{BB962C8B-B14F-4D97-AF65-F5344CB8AC3E}">
        <p14:creationId xmlns:p14="http://schemas.microsoft.com/office/powerpoint/2010/main" val="593943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188D2D-D8A0-259A-2807-C2B59E9933EB}"/>
              </a:ext>
            </a:extLst>
          </p:cNvPr>
          <p:cNvSpPr>
            <a:spLocks noGrp="1"/>
          </p:cNvSpPr>
          <p:nvPr>
            <p:ph type="title"/>
          </p:nvPr>
        </p:nvSpPr>
        <p:spPr/>
        <p:txBody>
          <a:bodyPr/>
          <a:lstStyle/>
          <a:p>
            <a:r>
              <a:rPr kumimoji="1" lang="ja-JP" altLang="en-US" dirty="0"/>
              <a:t>百日咳　抗体価推移</a:t>
            </a:r>
          </a:p>
        </p:txBody>
      </p:sp>
      <p:pic>
        <p:nvPicPr>
          <p:cNvPr id="9" name="コンテンツ プレースホルダー 8">
            <a:extLst>
              <a:ext uri="{FF2B5EF4-FFF2-40B4-BE49-F238E27FC236}">
                <a16:creationId xmlns:a16="http://schemas.microsoft.com/office/drawing/2014/main" id="{15E84B61-E9E1-1E9E-B02D-D51CE5567BBD}"/>
              </a:ext>
            </a:extLst>
          </p:cNvPr>
          <p:cNvPicPr>
            <a:picLocks noGrp="1" noChangeAspect="1"/>
          </p:cNvPicPr>
          <p:nvPr>
            <p:ph idx="1"/>
          </p:nvPr>
        </p:nvPicPr>
        <p:blipFill>
          <a:blip r:embed="rId2"/>
          <a:stretch>
            <a:fillRect/>
          </a:stretch>
        </p:blipFill>
        <p:spPr>
          <a:xfrm>
            <a:off x="4787756" y="1268760"/>
            <a:ext cx="3240031" cy="3761240"/>
          </a:xfrm>
        </p:spPr>
      </p:pic>
      <p:pic>
        <p:nvPicPr>
          <p:cNvPr id="5" name="図 4">
            <a:extLst>
              <a:ext uri="{FF2B5EF4-FFF2-40B4-BE49-F238E27FC236}">
                <a16:creationId xmlns:a16="http://schemas.microsoft.com/office/drawing/2014/main" id="{A65D82FC-6F24-4781-471B-A985B4E4166B}"/>
              </a:ext>
            </a:extLst>
          </p:cNvPr>
          <p:cNvPicPr>
            <a:picLocks noChangeAspect="1"/>
          </p:cNvPicPr>
          <p:nvPr/>
        </p:nvPicPr>
        <p:blipFill>
          <a:blip r:embed="rId3"/>
          <a:stretch>
            <a:fillRect/>
          </a:stretch>
        </p:blipFill>
        <p:spPr>
          <a:xfrm>
            <a:off x="1331640" y="1196752"/>
            <a:ext cx="3389383" cy="2974854"/>
          </a:xfrm>
          <a:prstGeom prst="rect">
            <a:avLst/>
          </a:prstGeom>
        </p:spPr>
      </p:pic>
      <p:pic>
        <p:nvPicPr>
          <p:cNvPr id="7" name="図 6">
            <a:extLst>
              <a:ext uri="{FF2B5EF4-FFF2-40B4-BE49-F238E27FC236}">
                <a16:creationId xmlns:a16="http://schemas.microsoft.com/office/drawing/2014/main" id="{69AD08F2-B015-3101-BC2C-C44B1050B820}"/>
              </a:ext>
            </a:extLst>
          </p:cNvPr>
          <p:cNvPicPr>
            <a:picLocks noChangeAspect="1"/>
          </p:cNvPicPr>
          <p:nvPr/>
        </p:nvPicPr>
        <p:blipFill>
          <a:blip r:embed="rId4"/>
          <a:stretch>
            <a:fillRect/>
          </a:stretch>
        </p:blipFill>
        <p:spPr>
          <a:xfrm>
            <a:off x="1475656" y="3982618"/>
            <a:ext cx="3471679" cy="2776734"/>
          </a:xfrm>
          <a:prstGeom prst="rect">
            <a:avLst/>
          </a:prstGeom>
        </p:spPr>
      </p:pic>
      <p:sp>
        <p:nvSpPr>
          <p:cNvPr id="10" name="テキスト ボックス 9">
            <a:extLst>
              <a:ext uri="{FF2B5EF4-FFF2-40B4-BE49-F238E27FC236}">
                <a16:creationId xmlns:a16="http://schemas.microsoft.com/office/drawing/2014/main" id="{A08367B9-AF56-67EE-45CC-32EB15634CFA}"/>
              </a:ext>
            </a:extLst>
          </p:cNvPr>
          <p:cNvSpPr txBox="1"/>
          <p:nvPr/>
        </p:nvSpPr>
        <p:spPr>
          <a:xfrm>
            <a:off x="2411760" y="972516"/>
            <a:ext cx="1440160" cy="261610"/>
          </a:xfrm>
          <a:prstGeom prst="rect">
            <a:avLst/>
          </a:prstGeom>
          <a:noFill/>
        </p:spPr>
        <p:txBody>
          <a:bodyPr wrap="square" rtlCol="0">
            <a:spAutoFit/>
          </a:bodyPr>
          <a:lstStyle/>
          <a:p>
            <a:r>
              <a:rPr lang="ja-JP" altLang="en-US" sz="1100" b="1" dirty="0"/>
              <a:t>５混</a:t>
            </a:r>
            <a:r>
              <a:rPr kumimoji="1" lang="ja-JP" altLang="en-US" sz="1100" b="1" dirty="0"/>
              <a:t>　皮下注</a:t>
            </a:r>
          </a:p>
        </p:txBody>
      </p:sp>
      <p:sp>
        <p:nvSpPr>
          <p:cNvPr id="11" name="テキスト ボックス 10">
            <a:extLst>
              <a:ext uri="{FF2B5EF4-FFF2-40B4-BE49-F238E27FC236}">
                <a16:creationId xmlns:a16="http://schemas.microsoft.com/office/drawing/2014/main" id="{D30D81B0-3BCD-7D9E-53FC-81C0CF4F4003}"/>
              </a:ext>
            </a:extLst>
          </p:cNvPr>
          <p:cNvSpPr txBox="1"/>
          <p:nvPr/>
        </p:nvSpPr>
        <p:spPr>
          <a:xfrm>
            <a:off x="2411760" y="4059044"/>
            <a:ext cx="1440160" cy="261610"/>
          </a:xfrm>
          <a:prstGeom prst="rect">
            <a:avLst/>
          </a:prstGeom>
          <a:noFill/>
        </p:spPr>
        <p:txBody>
          <a:bodyPr wrap="square" rtlCol="0">
            <a:spAutoFit/>
          </a:bodyPr>
          <a:lstStyle/>
          <a:p>
            <a:r>
              <a:rPr lang="ja-JP" altLang="en-US" sz="1100" b="1" dirty="0"/>
              <a:t>５混</a:t>
            </a:r>
            <a:r>
              <a:rPr kumimoji="1" lang="ja-JP" altLang="en-US" sz="1100" b="1" dirty="0"/>
              <a:t>　筋注</a:t>
            </a:r>
          </a:p>
        </p:txBody>
      </p:sp>
      <p:sp>
        <p:nvSpPr>
          <p:cNvPr id="12" name="テキスト ボックス 11">
            <a:extLst>
              <a:ext uri="{FF2B5EF4-FFF2-40B4-BE49-F238E27FC236}">
                <a16:creationId xmlns:a16="http://schemas.microsoft.com/office/drawing/2014/main" id="{FE283EC0-883C-DB47-965B-B9FFDD47849E}"/>
              </a:ext>
            </a:extLst>
          </p:cNvPr>
          <p:cNvSpPr txBox="1"/>
          <p:nvPr/>
        </p:nvSpPr>
        <p:spPr>
          <a:xfrm>
            <a:off x="5527506" y="996608"/>
            <a:ext cx="1440160" cy="261610"/>
          </a:xfrm>
          <a:prstGeom prst="rect">
            <a:avLst/>
          </a:prstGeom>
          <a:noFill/>
        </p:spPr>
        <p:txBody>
          <a:bodyPr wrap="square" rtlCol="0">
            <a:spAutoFit/>
          </a:bodyPr>
          <a:lstStyle/>
          <a:p>
            <a:r>
              <a:rPr lang="en-US" altLang="ja-JP" sz="1100" b="1" dirty="0"/>
              <a:t>4</a:t>
            </a:r>
            <a:r>
              <a:rPr lang="ja-JP" altLang="en-US" sz="1100" b="1" dirty="0"/>
              <a:t>混＋</a:t>
            </a:r>
            <a:r>
              <a:rPr lang="en-US" altLang="ja-JP" sz="1100" b="1" dirty="0"/>
              <a:t>Hib</a:t>
            </a:r>
            <a:r>
              <a:rPr kumimoji="1" lang="ja-JP" altLang="en-US" sz="1100" b="1" dirty="0"/>
              <a:t>　皮下注</a:t>
            </a:r>
          </a:p>
        </p:txBody>
      </p:sp>
      <p:sp>
        <p:nvSpPr>
          <p:cNvPr id="3" name="Footer Placeholder 2">
            <a:extLst>
              <a:ext uri="{FF2B5EF4-FFF2-40B4-BE49-F238E27FC236}">
                <a16:creationId xmlns:a16="http://schemas.microsoft.com/office/drawing/2014/main" id="{0EC051C6-960E-1FC6-1E12-9437EF533B4A}"/>
              </a:ext>
            </a:extLst>
          </p:cNvPr>
          <p:cNvSpPr txBox="1">
            <a:spLocks/>
          </p:cNvSpPr>
          <p:nvPr/>
        </p:nvSpPr>
        <p:spPr>
          <a:xfrm>
            <a:off x="283364" y="6622145"/>
            <a:ext cx="8784717" cy="196208"/>
          </a:xfrm>
          <a:prstGeom prst="rect">
            <a:avLst/>
          </a:prstGeom>
        </p:spPr>
        <p:txBody>
          <a:bodyPr wrap="square" anchor="b" anchorCtr="0">
            <a:spAutoFit/>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hangingPunct="0">
              <a:spcAft>
                <a:spcPts val="225"/>
              </a:spcAft>
              <a:buClr>
                <a:schemeClr val="accent3"/>
              </a:buClr>
            </a:pPr>
            <a:r>
              <a:rPr lang="ja-JP" altLang="en-US" sz="675" dirty="0">
                <a:latin typeface="+mn-ea"/>
              </a:rPr>
              <a:t>一般財団法人阪大微生物病研究会：（テトラビック、ゴービック承認時評価資料）</a:t>
            </a:r>
            <a:endParaRPr lang="en-US" altLang="ja-JP" sz="675" dirty="0">
              <a:latin typeface="+mn-ea"/>
            </a:endParaRPr>
          </a:p>
        </p:txBody>
      </p:sp>
    </p:spTree>
    <p:extLst>
      <p:ext uri="{BB962C8B-B14F-4D97-AF65-F5344CB8AC3E}">
        <p14:creationId xmlns:p14="http://schemas.microsoft.com/office/powerpoint/2010/main" val="1948939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10CEA7B9-39A8-CC02-6E69-CBFA16594378}"/>
              </a:ext>
            </a:extLst>
          </p:cNvPr>
          <p:cNvPicPr>
            <a:picLocks noChangeAspect="1"/>
          </p:cNvPicPr>
          <p:nvPr/>
        </p:nvPicPr>
        <p:blipFill>
          <a:blip r:embed="rId3"/>
          <a:stretch>
            <a:fillRect/>
          </a:stretch>
        </p:blipFill>
        <p:spPr>
          <a:xfrm>
            <a:off x="1300775" y="828843"/>
            <a:ext cx="3343663" cy="2904750"/>
          </a:xfrm>
          <a:prstGeom prst="rect">
            <a:avLst/>
          </a:prstGeom>
        </p:spPr>
      </p:pic>
      <p:pic>
        <p:nvPicPr>
          <p:cNvPr id="10" name="図 9">
            <a:extLst>
              <a:ext uri="{FF2B5EF4-FFF2-40B4-BE49-F238E27FC236}">
                <a16:creationId xmlns:a16="http://schemas.microsoft.com/office/drawing/2014/main" id="{2F6F0F6C-A8AB-75C3-AD3E-EAE9C8A19409}"/>
              </a:ext>
            </a:extLst>
          </p:cNvPr>
          <p:cNvPicPr>
            <a:picLocks noChangeAspect="1"/>
          </p:cNvPicPr>
          <p:nvPr/>
        </p:nvPicPr>
        <p:blipFill>
          <a:blip r:embed="rId4"/>
          <a:stretch>
            <a:fillRect/>
          </a:stretch>
        </p:blipFill>
        <p:spPr>
          <a:xfrm>
            <a:off x="1337931" y="4002239"/>
            <a:ext cx="3331471" cy="2731014"/>
          </a:xfrm>
          <a:prstGeom prst="rect">
            <a:avLst/>
          </a:prstGeom>
        </p:spPr>
      </p:pic>
      <p:sp>
        <p:nvSpPr>
          <p:cNvPr id="2" name="タイトル 1">
            <a:extLst>
              <a:ext uri="{FF2B5EF4-FFF2-40B4-BE49-F238E27FC236}">
                <a16:creationId xmlns:a16="http://schemas.microsoft.com/office/drawing/2014/main" id="{679DAFF4-A6D5-E20F-8D14-7526171B98D5}"/>
              </a:ext>
            </a:extLst>
          </p:cNvPr>
          <p:cNvSpPr>
            <a:spLocks noGrp="1"/>
          </p:cNvSpPr>
          <p:nvPr>
            <p:ph type="title"/>
          </p:nvPr>
        </p:nvSpPr>
        <p:spPr>
          <a:xfrm>
            <a:off x="1143000" y="1"/>
            <a:ext cx="7793038" cy="615504"/>
          </a:xfrm>
        </p:spPr>
        <p:txBody>
          <a:bodyPr/>
          <a:lstStyle/>
          <a:p>
            <a:r>
              <a:rPr kumimoji="1" lang="ja-JP" altLang="en-US" dirty="0"/>
              <a:t>ポリオ抗体価推移</a:t>
            </a:r>
          </a:p>
        </p:txBody>
      </p:sp>
      <p:sp>
        <p:nvSpPr>
          <p:cNvPr id="3" name="コンテンツ プレースホルダー 2">
            <a:extLst>
              <a:ext uri="{FF2B5EF4-FFF2-40B4-BE49-F238E27FC236}">
                <a16:creationId xmlns:a16="http://schemas.microsoft.com/office/drawing/2014/main" id="{004C8B64-64AD-9D1A-CA6A-D113181A3AC0}"/>
              </a:ext>
            </a:extLst>
          </p:cNvPr>
          <p:cNvSpPr>
            <a:spLocks noGrp="1"/>
          </p:cNvSpPr>
          <p:nvPr>
            <p:ph idx="1"/>
          </p:nvPr>
        </p:nvSpPr>
        <p:spPr/>
        <p:txBody>
          <a:bodyPr/>
          <a:lstStyle/>
          <a:p>
            <a:endParaRPr kumimoji="1" lang="ja-JP" altLang="en-US" dirty="0"/>
          </a:p>
        </p:txBody>
      </p:sp>
      <p:sp>
        <p:nvSpPr>
          <p:cNvPr id="4" name="テキスト ボックス 3">
            <a:extLst>
              <a:ext uri="{FF2B5EF4-FFF2-40B4-BE49-F238E27FC236}">
                <a16:creationId xmlns:a16="http://schemas.microsoft.com/office/drawing/2014/main" id="{D670F571-3D7E-C395-0B70-7D2963CF5F81}"/>
              </a:ext>
            </a:extLst>
          </p:cNvPr>
          <p:cNvSpPr txBox="1"/>
          <p:nvPr/>
        </p:nvSpPr>
        <p:spPr>
          <a:xfrm>
            <a:off x="1507069" y="824913"/>
            <a:ext cx="1440160" cy="261610"/>
          </a:xfrm>
          <a:prstGeom prst="rect">
            <a:avLst/>
          </a:prstGeom>
          <a:noFill/>
        </p:spPr>
        <p:txBody>
          <a:bodyPr wrap="square" rtlCol="0">
            <a:spAutoFit/>
          </a:bodyPr>
          <a:lstStyle/>
          <a:p>
            <a:r>
              <a:rPr kumimoji="1" lang="ja-JP" altLang="en-US" sz="1100" b="1" dirty="0"/>
              <a:t>皮下注</a:t>
            </a:r>
          </a:p>
        </p:txBody>
      </p:sp>
      <p:sp>
        <p:nvSpPr>
          <p:cNvPr id="5" name="テキスト ボックス 4">
            <a:extLst>
              <a:ext uri="{FF2B5EF4-FFF2-40B4-BE49-F238E27FC236}">
                <a16:creationId xmlns:a16="http://schemas.microsoft.com/office/drawing/2014/main" id="{A7A3F375-8DB9-337A-3AB6-81CD4D001DBE}"/>
              </a:ext>
            </a:extLst>
          </p:cNvPr>
          <p:cNvSpPr txBox="1"/>
          <p:nvPr/>
        </p:nvSpPr>
        <p:spPr>
          <a:xfrm>
            <a:off x="1679968" y="4047750"/>
            <a:ext cx="1440160" cy="261610"/>
          </a:xfrm>
          <a:prstGeom prst="rect">
            <a:avLst/>
          </a:prstGeom>
          <a:noFill/>
        </p:spPr>
        <p:txBody>
          <a:bodyPr wrap="square" rtlCol="0">
            <a:spAutoFit/>
          </a:bodyPr>
          <a:lstStyle/>
          <a:p>
            <a:r>
              <a:rPr kumimoji="1" lang="ja-JP" altLang="en-US" sz="1100" b="1" dirty="0"/>
              <a:t>筋注</a:t>
            </a:r>
          </a:p>
        </p:txBody>
      </p:sp>
      <p:sp>
        <p:nvSpPr>
          <p:cNvPr id="6" name="テキスト ボックス 5">
            <a:extLst>
              <a:ext uri="{FF2B5EF4-FFF2-40B4-BE49-F238E27FC236}">
                <a16:creationId xmlns:a16="http://schemas.microsoft.com/office/drawing/2014/main" id="{06FFC5F3-B5D3-56ED-9EB3-3C6F6FF5F4B2}"/>
              </a:ext>
            </a:extLst>
          </p:cNvPr>
          <p:cNvSpPr txBox="1"/>
          <p:nvPr/>
        </p:nvSpPr>
        <p:spPr>
          <a:xfrm>
            <a:off x="6084168" y="563303"/>
            <a:ext cx="1440160" cy="261610"/>
          </a:xfrm>
          <a:prstGeom prst="rect">
            <a:avLst/>
          </a:prstGeom>
          <a:noFill/>
        </p:spPr>
        <p:txBody>
          <a:bodyPr wrap="square" rtlCol="0">
            <a:spAutoFit/>
          </a:bodyPr>
          <a:lstStyle/>
          <a:p>
            <a:r>
              <a:rPr kumimoji="1" lang="en-US" altLang="ja-JP" sz="1100" b="1" dirty="0"/>
              <a:t>OPV</a:t>
            </a:r>
            <a:endParaRPr kumimoji="1" lang="ja-JP" altLang="en-US" sz="1100" b="1" dirty="0"/>
          </a:p>
        </p:txBody>
      </p:sp>
      <p:pic>
        <p:nvPicPr>
          <p:cNvPr id="12" name="図 11">
            <a:extLst>
              <a:ext uri="{FF2B5EF4-FFF2-40B4-BE49-F238E27FC236}">
                <a16:creationId xmlns:a16="http://schemas.microsoft.com/office/drawing/2014/main" id="{92D3427D-0448-E425-85EF-FDDADD70B790}"/>
              </a:ext>
            </a:extLst>
          </p:cNvPr>
          <p:cNvPicPr>
            <a:picLocks noChangeAspect="1"/>
          </p:cNvPicPr>
          <p:nvPr/>
        </p:nvPicPr>
        <p:blipFill>
          <a:blip r:embed="rId5"/>
          <a:stretch>
            <a:fillRect/>
          </a:stretch>
        </p:blipFill>
        <p:spPr>
          <a:xfrm>
            <a:off x="5560237" y="865620"/>
            <a:ext cx="3340391" cy="2739522"/>
          </a:xfrm>
          <a:prstGeom prst="rect">
            <a:avLst/>
          </a:prstGeom>
        </p:spPr>
      </p:pic>
      <p:sp>
        <p:nvSpPr>
          <p:cNvPr id="7" name="Footer Placeholder 2">
            <a:extLst>
              <a:ext uri="{FF2B5EF4-FFF2-40B4-BE49-F238E27FC236}">
                <a16:creationId xmlns:a16="http://schemas.microsoft.com/office/drawing/2014/main" id="{FC1F44E9-80DF-CCC7-854C-F4752767C418}"/>
              </a:ext>
            </a:extLst>
          </p:cNvPr>
          <p:cNvSpPr txBox="1">
            <a:spLocks/>
          </p:cNvSpPr>
          <p:nvPr/>
        </p:nvSpPr>
        <p:spPr>
          <a:xfrm>
            <a:off x="283364" y="6622145"/>
            <a:ext cx="8784717" cy="196208"/>
          </a:xfrm>
          <a:prstGeom prst="rect">
            <a:avLst/>
          </a:prstGeom>
        </p:spPr>
        <p:txBody>
          <a:bodyPr wrap="square" anchor="b" anchorCtr="0">
            <a:spAutoFit/>
          </a:bodyPr>
          <a:lstStyle>
            <a:defPPr>
              <a:defRPr lang="en-US"/>
            </a:defPPr>
            <a:lvl1pPr marL="0" algn="r"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hangingPunct="0">
              <a:spcAft>
                <a:spcPts val="225"/>
              </a:spcAft>
              <a:buClr>
                <a:schemeClr val="accent3"/>
              </a:buClr>
            </a:pPr>
            <a:r>
              <a:rPr lang="ja-JP" altLang="en-US" sz="675" dirty="0">
                <a:latin typeface="+mn-ea"/>
              </a:rPr>
              <a:t>一般財団法人阪大微生物病研究会：（テトラビック、ゴービック承認時評価資料）</a:t>
            </a:r>
            <a:endParaRPr lang="en-US" altLang="ja-JP" sz="675" dirty="0">
              <a:latin typeface="+mn-ea"/>
            </a:endParaRPr>
          </a:p>
        </p:txBody>
      </p:sp>
    </p:spTree>
    <p:extLst>
      <p:ext uri="{BB962C8B-B14F-4D97-AF65-F5344CB8AC3E}">
        <p14:creationId xmlns:p14="http://schemas.microsoft.com/office/powerpoint/2010/main" val="27199204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D20C17C-5583-41A1-9BBE-74931F7158E7}"/>
              </a:ext>
            </a:extLst>
          </p:cNvPr>
          <p:cNvSpPr>
            <a:spLocks noGrp="1" noChangeArrowheads="1"/>
          </p:cNvSpPr>
          <p:nvPr>
            <p:ph type="title" idx="4294967295"/>
          </p:nvPr>
        </p:nvSpPr>
        <p:spPr>
          <a:xfrm>
            <a:off x="1143000" y="122745"/>
            <a:ext cx="7793038" cy="584775"/>
          </a:xfrm>
        </p:spPr>
        <p:txBody>
          <a:bodyPr anchor="ctr">
            <a:spAutoFit/>
          </a:bodyPr>
          <a:lstStyle/>
          <a:p>
            <a:pPr eaLnBrk="1" hangingPunct="1"/>
            <a:r>
              <a:rPr lang="en-US" altLang="ja-JP" dirty="0">
                <a:latin typeface="Arial" panose="020B0604020202020204" pitchFamily="34" charset="0"/>
              </a:rPr>
              <a:t> </a:t>
            </a:r>
            <a:r>
              <a:rPr lang="ja-JP" altLang="en-US" dirty="0">
                <a:latin typeface="Arial" panose="020B0604020202020204" pitchFamily="34" charset="0"/>
              </a:rPr>
              <a:t>破傷風含有ワクチン</a:t>
            </a:r>
            <a:endParaRPr lang="ja-JP" altLang="en-US" sz="4800" dirty="0"/>
          </a:p>
        </p:txBody>
      </p:sp>
      <p:sp>
        <p:nvSpPr>
          <p:cNvPr id="48131" name="Rectangle 3">
            <a:extLst>
              <a:ext uri="{FF2B5EF4-FFF2-40B4-BE49-F238E27FC236}">
                <a16:creationId xmlns:a16="http://schemas.microsoft.com/office/drawing/2014/main" id="{C51DBD6A-08E6-4200-8595-CA56BC94332B}"/>
              </a:ext>
            </a:extLst>
          </p:cNvPr>
          <p:cNvSpPr>
            <a:spLocks noGrp="1" noChangeArrowheads="1"/>
          </p:cNvSpPr>
          <p:nvPr>
            <p:ph type="body" idx="4294967295"/>
          </p:nvPr>
        </p:nvSpPr>
        <p:spPr>
          <a:xfrm>
            <a:off x="685800" y="1225550"/>
            <a:ext cx="8350696" cy="5632450"/>
          </a:xfrm>
        </p:spPr>
        <p:txBody>
          <a:bodyPr/>
          <a:lstStyle/>
          <a:p>
            <a:pPr lvl="0"/>
            <a:r>
              <a:rPr lang="ja-JP" altLang="en-US" sz="2000" dirty="0"/>
              <a:t>破傷風トキソイド</a:t>
            </a:r>
            <a:r>
              <a:rPr lang="en-US" altLang="ja-JP" sz="2000" dirty="0"/>
              <a:t>(</a:t>
            </a:r>
            <a:r>
              <a:rPr lang="ja-JP" altLang="en-US" sz="2000" dirty="0"/>
              <a:t>単味</a:t>
            </a:r>
            <a:r>
              <a:rPr lang="en-US" altLang="ja-JP" sz="2000" dirty="0"/>
              <a:t>)</a:t>
            </a:r>
            <a:r>
              <a:rPr lang="ja-JP" altLang="en-US" sz="2000" dirty="0"/>
              <a:t>：　</a:t>
            </a:r>
            <a:r>
              <a:rPr lang="en-US" altLang="ja-JP" sz="2000" dirty="0"/>
              <a:t>TT</a:t>
            </a:r>
            <a:r>
              <a:rPr lang="ja-JP" altLang="en-US" sz="2000" dirty="0"/>
              <a:t>、　外傷後暴露後接種</a:t>
            </a:r>
            <a:endParaRPr lang="en-US" altLang="ja-JP" sz="2000" dirty="0"/>
          </a:p>
          <a:p>
            <a:pPr lvl="0"/>
            <a:r>
              <a:rPr lang="en-US" altLang="ja-JP" sz="2000" dirty="0"/>
              <a:t>DT</a:t>
            </a:r>
          </a:p>
          <a:p>
            <a:pPr lvl="0"/>
            <a:r>
              <a:rPr lang="en-US" altLang="ja-JP" sz="2000" dirty="0"/>
              <a:t>DPT</a:t>
            </a:r>
          </a:p>
          <a:p>
            <a:pPr lvl="0"/>
            <a:r>
              <a:rPr lang="en-US" altLang="ja-JP" sz="2000" dirty="0"/>
              <a:t>DPT-IPV</a:t>
            </a:r>
          </a:p>
          <a:p>
            <a:pPr lvl="0"/>
            <a:r>
              <a:rPr lang="en-US" altLang="ja-JP" sz="2000" dirty="0"/>
              <a:t>DPT-IPV</a:t>
            </a:r>
            <a:r>
              <a:rPr lang="ja-JP" altLang="en-US" sz="2000" dirty="0"/>
              <a:t>－</a:t>
            </a:r>
            <a:r>
              <a:rPr lang="en-US" altLang="ja-JP" sz="2000" dirty="0"/>
              <a:t>Hib</a:t>
            </a:r>
            <a:r>
              <a:rPr lang="ja-JP" altLang="en-US" sz="2000" dirty="0"/>
              <a:t>　（国内既承認、未発売）</a:t>
            </a:r>
            <a:endParaRPr lang="en-US" altLang="ja-JP" sz="2000" dirty="0"/>
          </a:p>
          <a:p>
            <a:pPr lvl="0"/>
            <a:r>
              <a:rPr lang="en-US" altLang="ja-JP" sz="2000" dirty="0"/>
              <a:t>DPT-IPV-HB </a:t>
            </a:r>
            <a:r>
              <a:rPr lang="ja-JP" altLang="en-US" sz="2000" dirty="0"/>
              <a:t>（国内未承認）</a:t>
            </a:r>
            <a:endParaRPr lang="en-US" altLang="ja-JP" sz="2000" dirty="0"/>
          </a:p>
          <a:p>
            <a:pPr lvl="0"/>
            <a:endParaRPr lang="en-US" altLang="ja-JP" sz="2000" dirty="0"/>
          </a:p>
          <a:p>
            <a:pPr lvl="0"/>
            <a:r>
              <a:rPr lang="en-US" altLang="ja-JP" sz="2000" dirty="0"/>
              <a:t>0.5ml</a:t>
            </a:r>
            <a:r>
              <a:rPr lang="ja-JP" altLang="en-US" sz="2000" dirty="0"/>
              <a:t>接種後の副反応</a:t>
            </a:r>
          </a:p>
          <a:p>
            <a:pPr lvl="1" eaLnBrk="1" hangingPunct="1"/>
            <a:r>
              <a:rPr lang="ja-JP" altLang="en-US" sz="1800" dirty="0"/>
              <a:t>前回の</a:t>
            </a:r>
            <a:r>
              <a:rPr lang="en-US" altLang="ja-JP" sz="1800" dirty="0"/>
              <a:t>DPT/DTP-IPV</a:t>
            </a:r>
            <a:r>
              <a:rPr lang="ja-JP" altLang="en-US" sz="1800" dirty="0"/>
              <a:t>接種から４年程度以内の再接種は、接種部位の腫脹疼痛が出やすい。</a:t>
            </a:r>
          </a:p>
          <a:p>
            <a:pPr lvl="1" eaLnBrk="1" hangingPunct="1"/>
            <a:r>
              <a:rPr lang="en-US" altLang="ja-JP" sz="1800" dirty="0"/>
              <a:t>5</a:t>
            </a:r>
            <a:r>
              <a:rPr lang="ja-JP" altLang="en-US" sz="1800" dirty="0"/>
              <a:t>年程度以上空けるのが望ましい。</a:t>
            </a:r>
          </a:p>
          <a:p>
            <a:pPr lvl="1" eaLnBrk="1" hangingPunct="1"/>
            <a:r>
              <a:rPr lang="ja-JP" altLang="en-US" sz="1800" dirty="0"/>
              <a:t>ジフテリア、百日咳の免疫があるため、免疫反応が強く起きるためと考えられる。</a:t>
            </a:r>
          </a:p>
          <a:p>
            <a:pPr lvl="1" eaLnBrk="1" hangingPunct="1"/>
            <a:r>
              <a:rPr lang="ja-JP" altLang="en-US" sz="1800" dirty="0"/>
              <a:t>定期で</a:t>
            </a:r>
            <a:r>
              <a:rPr lang="en-US" altLang="ja-JP" sz="1800" dirty="0"/>
              <a:t>DPT/DPT-IPV4</a:t>
            </a:r>
            <a:r>
              <a:rPr lang="ja-JP" altLang="en-US" sz="1800" dirty="0"/>
              <a:t>回目を</a:t>
            </a:r>
            <a:r>
              <a:rPr lang="en-US" altLang="ja-JP" sz="1800" dirty="0"/>
              <a:t>1</a:t>
            </a:r>
            <a:r>
              <a:rPr lang="ja-JP" altLang="en-US" sz="1800" dirty="0"/>
              <a:t>才</a:t>
            </a:r>
            <a:r>
              <a:rPr lang="en-US" altLang="ja-JP" sz="1800" dirty="0"/>
              <a:t>6</a:t>
            </a:r>
            <a:r>
              <a:rPr lang="ja-JP" altLang="en-US" sz="1800" dirty="0"/>
              <a:t>か月で接種すると、追加接種は</a:t>
            </a:r>
            <a:r>
              <a:rPr lang="en-US" altLang="ja-JP" sz="1800" dirty="0"/>
              <a:t>6</a:t>
            </a:r>
            <a:r>
              <a:rPr lang="ja-JP" altLang="en-US" sz="1800" dirty="0"/>
              <a:t>才半頃が推奨。</a:t>
            </a:r>
            <a:endParaRPr lang="en-US" altLang="ja-JP" sz="1800" dirty="0"/>
          </a:p>
          <a:p>
            <a:pPr lvl="1" eaLnBrk="1" hangingPunct="1"/>
            <a:r>
              <a:rPr lang="ja-JP" altLang="en-US" sz="1800" dirty="0"/>
              <a:t>腫れて熱が出るだけなので、必要なら接種できる。</a:t>
            </a:r>
          </a:p>
        </p:txBody>
      </p:sp>
      <p:sp>
        <p:nvSpPr>
          <p:cNvPr id="48132" name="正方形/長方形 3">
            <a:extLst>
              <a:ext uri="{FF2B5EF4-FFF2-40B4-BE49-F238E27FC236}">
                <a16:creationId xmlns:a16="http://schemas.microsoft.com/office/drawing/2014/main" id="{6CC67291-5F5B-4A60-B165-F707012DB8AE}"/>
              </a:ext>
            </a:extLst>
          </p:cNvPr>
          <p:cNvSpPr>
            <a:spLocks noChangeArrowheads="1"/>
          </p:cNvSpPr>
          <p:nvPr/>
        </p:nvSpPr>
        <p:spPr bwMode="auto">
          <a:xfrm>
            <a:off x="6848476" y="6580742"/>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dirty="0">
                <a:latin typeface="MS-PGothic"/>
              </a:rPr>
              <a:t>名鉄病院予防接種センター作成</a:t>
            </a:r>
            <a:endParaRPr lang="ja-JP" altLang="en-US" sz="11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A6D19C1-4B3A-ACEB-AE27-7FEBF8293AED}"/>
              </a:ext>
            </a:extLst>
          </p:cNvPr>
          <p:cNvSpPr>
            <a:spLocks noGrp="1" noChangeArrowheads="1"/>
          </p:cNvSpPr>
          <p:nvPr>
            <p:ph type="title"/>
          </p:nvPr>
        </p:nvSpPr>
        <p:spPr/>
        <p:txBody>
          <a:bodyPr/>
          <a:lstStyle/>
          <a:p>
            <a:r>
              <a:rPr lang="ja-JP" altLang="en-US" sz="3600" dirty="0">
                <a:solidFill>
                  <a:schemeClr val="tx1"/>
                </a:solidFill>
              </a:rPr>
              <a:t>破傷風菌 と トキソイド</a:t>
            </a:r>
          </a:p>
        </p:txBody>
      </p:sp>
      <p:sp>
        <p:nvSpPr>
          <p:cNvPr id="60419" name="Rectangle 3">
            <a:extLst>
              <a:ext uri="{FF2B5EF4-FFF2-40B4-BE49-F238E27FC236}">
                <a16:creationId xmlns:a16="http://schemas.microsoft.com/office/drawing/2014/main" id="{9A43D59B-9A96-C92C-7A58-0E68D96F3E9C}"/>
              </a:ext>
            </a:extLst>
          </p:cNvPr>
          <p:cNvSpPr>
            <a:spLocks noGrp="1" noChangeArrowheads="1"/>
          </p:cNvSpPr>
          <p:nvPr>
            <p:ph type="body" idx="1"/>
          </p:nvPr>
        </p:nvSpPr>
        <p:spPr>
          <a:xfrm>
            <a:off x="609600" y="1143000"/>
            <a:ext cx="7924800" cy="5715000"/>
          </a:xfrm>
        </p:spPr>
        <p:txBody>
          <a:bodyPr/>
          <a:lstStyle/>
          <a:p>
            <a:r>
              <a:rPr lang="ja-JP" altLang="en-US" sz="2400" dirty="0">
                <a:latin typeface="ＭＳ ゴシック" panose="020B0609070205080204" pitchFamily="49" charset="-128"/>
                <a:ea typeface="ＭＳ ゴシック" panose="020B0609070205080204" pitchFamily="49" charset="-128"/>
              </a:rPr>
              <a:t>破傷風菌は外傷で傷口から入り、傷口が閉じた後に嫌気的に増殖し、破傷風毒素を分泌</a:t>
            </a:r>
          </a:p>
          <a:p>
            <a:r>
              <a:rPr lang="ja-JP" altLang="en-US" sz="2400" u="sng" dirty="0">
                <a:latin typeface="ＭＳ ゴシック" panose="020B0609070205080204" pitchFamily="49" charset="-128"/>
                <a:ea typeface="ＭＳ ゴシック" panose="020B0609070205080204" pitchFamily="49" charset="-128"/>
              </a:rPr>
              <a:t>暴露前接種：</a:t>
            </a:r>
            <a:endParaRPr lang="en-US" altLang="ja-JP" sz="2400" u="sng" dirty="0">
              <a:latin typeface="ＭＳ ゴシック" panose="020B0609070205080204" pitchFamily="49" charset="-128"/>
              <a:ea typeface="ＭＳ ゴシック" panose="020B0609070205080204" pitchFamily="49" charset="-128"/>
            </a:endParaRPr>
          </a:p>
          <a:p>
            <a:pPr lvl="1"/>
            <a:r>
              <a:rPr lang="ja-JP" altLang="en-US" sz="2000" u="sng" dirty="0">
                <a:latin typeface="ＭＳ ゴシック" panose="020B0609070205080204" pitchFamily="49" charset="-128"/>
                <a:ea typeface="ＭＳ ゴシック" panose="020B0609070205080204" pitchFamily="49" charset="-128"/>
              </a:rPr>
              <a:t>外傷後の安全な治療を期待できない滞在</a:t>
            </a:r>
            <a:r>
              <a:rPr lang="ja-JP" altLang="en-US" sz="2000" dirty="0">
                <a:latin typeface="ＭＳ ゴシック" panose="020B0609070205080204" pitchFamily="49" charset="-128"/>
                <a:ea typeface="ＭＳ ゴシック" panose="020B0609070205080204" pitchFamily="49" charset="-128"/>
              </a:rPr>
              <a:t>ですすめる。</a:t>
            </a:r>
          </a:p>
          <a:p>
            <a:pPr lvl="1"/>
            <a:r>
              <a:rPr lang="ja-JP" altLang="en-US" sz="2000" dirty="0">
                <a:latin typeface="ＭＳ ゴシック" panose="020B0609070205080204" pitchFamily="49" charset="-128"/>
                <a:ea typeface="ＭＳ ゴシック" panose="020B0609070205080204" pitchFamily="49" charset="-128"/>
              </a:rPr>
              <a:t>基礎接種　</a:t>
            </a:r>
            <a:r>
              <a:rPr lang="en-US" altLang="ja-JP" sz="2000" dirty="0">
                <a:latin typeface="ＭＳ ゴシック" panose="020B0609070205080204" pitchFamily="49" charset="-128"/>
                <a:ea typeface="ＭＳ ゴシック" panose="020B0609070205080204" pitchFamily="49" charset="-128"/>
              </a:rPr>
              <a:t>0,3</a:t>
            </a:r>
            <a:r>
              <a:rPr lang="ja-JP" altLang="en-US" sz="2000" dirty="0">
                <a:latin typeface="ＭＳ ゴシック" panose="020B0609070205080204" pitchFamily="49" charset="-128"/>
                <a:ea typeface="ＭＳ ゴシック" panose="020B0609070205080204" pitchFamily="49" charset="-128"/>
              </a:rPr>
              <a:t>～</a:t>
            </a:r>
            <a:r>
              <a:rPr lang="en-US" altLang="ja-JP" sz="2000" dirty="0">
                <a:latin typeface="ＭＳ ゴシック" panose="020B0609070205080204" pitchFamily="49" charset="-128"/>
                <a:ea typeface="ＭＳ ゴシック" panose="020B0609070205080204" pitchFamily="49" charset="-128"/>
              </a:rPr>
              <a:t>8wk, 6</a:t>
            </a:r>
            <a:r>
              <a:rPr lang="ja-JP" altLang="en-US" sz="2000" dirty="0">
                <a:latin typeface="ＭＳ ゴシック" panose="020B0609070205080204" pitchFamily="49" charset="-128"/>
                <a:ea typeface="ＭＳ ゴシック" panose="020B0609070205080204" pitchFamily="49" charset="-128"/>
              </a:rPr>
              <a:t>～</a:t>
            </a:r>
            <a:r>
              <a:rPr lang="en-US" altLang="ja-JP" sz="2000" dirty="0">
                <a:latin typeface="ＭＳ ゴシック" panose="020B0609070205080204" pitchFamily="49" charset="-128"/>
                <a:ea typeface="ＭＳ ゴシック" panose="020B0609070205080204" pitchFamily="49" charset="-128"/>
              </a:rPr>
              <a:t>18M</a:t>
            </a:r>
            <a:r>
              <a:rPr lang="ja-JP" altLang="en-US" sz="2000" dirty="0">
                <a:latin typeface="ＭＳ ゴシック" panose="020B0609070205080204" pitchFamily="49" charset="-128"/>
                <a:ea typeface="ＭＳ ゴシック" panose="020B0609070205080204" pitchFamily="49" charset="-128"/>
              </a:rPr>
              <a:t>。</a:t>
            </a:r>
          </a:p>
          <a:p>
            <a:pPr lvl="1"/>
            <a:r>
              <a:rPr lang="ja-JP" altLang="en-US" sz="2000" dirty="0">
                <a:latin typeface="ＭＳ ゴシック" panose="020B0609070205080204" pitchFamily="49" charset="-128"/>
                <a:ea typeface="ＭＳ ゴシック" panose="020B0609070205080204" pitchFamily="49" charset="-128"/>
              </a:rPr>
              <a:t>追加接種　</a:t>
            </a:r>
            <a:r>
              <a:rPr lang="en-US" altLang="ja-JP" sz="2000" dirty="0">
                <a:latin typeface="ＭＳ ゴシック" panose="020B0609070205080204" pitchFamily="49" charset="-128"/>
                <a:ea typeface="ＭＳ ゴシック" panose="020B0609070205080204" pitchFamily="49" charset="-128"/>
              </a:rPr>
              <a:t>10</a:t>
            </a:r>
            <a:r>
              <a:rPr lang="ja-JP" altLang="en-US" sz="2000" dirty="0">
                <a:latin typeface="ＭＳ ゴシック" panose="020B0609070205080204" pitchFamily="49" charset="-128"/>
                <a:ea typeface="ＭＳ ゴシック" panose="020B0609070205080204" pitchFamily="49" charset="-128"/>
              </a:rPr>
              <a:t>年毎。外傷ハイリスク者は５年毎</a:t>
            </a:r>
            <a:endParaRPr lang="en-US" altLang="ja-JP" sz="16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暴露後接種：</a:t>
            </a:r>
          </a:p>
          <a:p>
            <a:pPr lvl="1"/>
            <a:r>
              <a:rPr lang="ja-JP" altLang="en-US" sz="2000" dirty="0">
                <a:latin typeface="ＭＳ ゴシック" panose="020B0609070205080204" pitchFamily="49" charset="-128"/>
                <a:ea typeface="ＭＳ ゴシック" panose="020B0609070205080204" pitchFamily="49" charset="-128"/>
              </a:rPr>
              <a:t>生年別の　抗体保有状況と追加接種の考え方</a:t>
            </a:r>
          </a:p>
          <a:p>
            <a:pPr lvl="1"/>
            <a:r>
              <a:rPr lang="ja-JP" altLang="en-US" sz="2000" dirty="0">
                <a:latin typeface="ＭＳ ゴシック" panose="020B0609070205080204" pitchFamily="49" charset="-128"/>
                <a:ea typeface="ＭＳ ゴシック" panose="020B0609070205080204" pitchFamily="49" charset="-128"/>
              </a:rPr>
              <a:t>定期予防接種への破傷風導入が</a:t>
            </a:r>
            <a:r>
              <a:rPr lang="en-US" altLang="ja-JP" sz="2000" dirty="0">
                <a:latin typeface="ＭＳ ゴシック" panose="020B0609070205080204" pitchFamily="49" charset="-128"/>
                <a:ea typeface="ＭＳ ゴシック" panose="020B0609070205080204" pitchFamily="49" charset="-128"/>
              </a:rPr>
              <a:t>1968 (S43)</a:t>
            </a:r>
            <a:r>
              <a:rPr lang="ja-JP" altLang="en-US" sz="2000" dirty="0">
                <a:latin typeface="ＭＳ ゴシック" panose="020B0609070205080204" pitchFamily="49" charset="-128"/>
                <a:ea typeface="ＭＳ ゴシック" panose="020B0609070205080204" pitchFamily="49" charset="-128"/>
              </a:rPr>
              <a:t>。</a:t>
            </a:r>
          </a:p>
          <a:p>
            <a:pPr lvl="1"/>
            <a:r>
              <a:rPr lang="en-US" altLang="ja-JP" sz="1600" dirty="0">
                <a:latin typeface="ＭＳ ゴシック" panose="020B0609070205080204" pitchFamily="49" charset="-128"/>
                <a:ea typeface="ＭＳ ゴシック" panose="020B0609070205080204" pitchFamily="49" charset="-128"/>
              </a:rPr>
              <a:t>20</a:t>
            </a:r>
            <a:r>
              <a:rPr lang="ja-JP" altLang="en-US" sz="1600" dirty="0">
                <a:latin typeface="ＭＳ ゴシック" panose="020B0609070205080204" pitchFamily="49" charset="-128"/>
                <a:ea typeface="ＭＳ ゴシック" panose="020B0609070205080204" pitchFamily="49" charset="-128"/>
              </a:rPr>
              <a:t>才以下　⇒　接種済み　</a:t>
            </a:r>
            <a:r>
              <a:rPr lang="ja-JP" altLang="en-US" sz="1200" dirty="0">
                <a:latin typeface="ＭＳ ゴシック" panose="020B0609070205080204" pitchFamily="49" charset="-128"/>
                <a:ea typeface="ＭＳ ゴシック" panose="020B0609070205080204" pitchFamily="49" charset="-128"/>
              </a:rPr>
              <a:t>（定期接種で</a:t>
            </a:r>
            <a:r>
              <a:rPr lang="en-US" altLang="ja-JP" sz="1200" dirty="0">
                <a:latin typeface="ＭＳ ゴシック" panose="020B0609070205080204" pitchFamily="49" charset="-128"/>
                <a:ea typeface="ＭＳ ゴシック" panose="020B0609070205080204" pitchFamily="49" charset="-128"/>
              </a:rPr>
              <a:t>DPT, DT 11</a:t>
            </a:r>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12</a:t>
            </a:r>
            <a:r>
              <a:rPr lang="ja-JP" altLang="en-US" sz="1200" dirty="0">
                <a:latin typeface="ＭＳ ゴシック" panose="020B0609070205080204" pitchFamily="49" charset="-128"/>
                <a:ea typeface="ＭＳ ゴシック" panose="020B0609070205080204" pitchFamily="49" charset="-128"/>
              </a:rPr>
              <a:t>才）</a:t>
            </a:r>
            <a:endParaRPr lang="ja-JP" altLang="en-US" sz="1200" u="sng" dirty="0">
              <a:latin typeface="ＭＳ ゴシック" panose="020B0609070205080204" pitchFamily="49" charset="-128"/>
              <a:ea typeface="ＭＳ ゴシック" panose="020B0609070205080204" pitchFamily="49" charset="-128"/>
            </a:endParaRPr>
          </a:p>
          <a:p>
            <a:pPr lvl="1"/>
            <a:r>
              <a:rPr lang="en-US" altLang="ja-JP" sz="1600" u="sng" dirty="0">
                <a:latin typeface="ＭＳ ゴシック" panose="020B0609070205080204" pitchFamily="49" charset="-128"/>
                <a:ea typeface="ＭＳ ゴシック" panose="020B0609070205080204" pitchFamily="49" charset="-128"/>
              </a:rPr>
              <a:t>20</a:t>
            </a:r>
            <a:r>
              <a:rPr lang="ja-JP" altLang="en-US" sz="1600" u="sng" dirty="0">
                <a:latin typeface="ＭＳ ゴシック" panose="020B0609070205080204" pitchFamily="49" charset="-128"/>
                <a:ea typeface="ＭＳ ゴシック" panose="020B0609070205080204" pitchFamily="49" charset="-128"/>
              </a:rPr>
              <a:t>才以上～</a:t>
            </a:r>
            <a:r>
              <a:rPr lang="en-US" altLang="ja-JP" sz="1600" u="sng" dirty="0">
                <a:latin typeface="ＭＳ ゴシック" panose="020B0609070205080204" pitchFamily="49" charset="-128"/>
                <a:ea typeface="ＭＳ ゴシック" panose="020B0609070205080204" pitchFamily="49" charset="-128"/>
              </a:rPr>
              <a:t>S43</a:t>
            </a:r>
            <a:r>
              <a:rPr lang="ja-JP" altLang="en-US" sz="1600" u="sng" dirty="0">
                <a:latin typeface="ＭＳ ゴシック" panose="020B0609070205080204" pitchFamily="49" charset="-128"/>
                <a:ea typeface="ＭＳ ゴシック" panose="020B0609070205080204" pitchFamily="49" charset="-128"/>
              </a:rPr>
              <a:t>生　</a:t>
            </a:r>
            <a:r>
              <a:rPr lang="ja-JP" altLang="en-US" sz="1600" dirty="0">
                <a:latin typeface="ＭＳ ゴシック" panose="020B0609070205080204" pitchFamily="49" charset="-128"/>
                <a:ea typeface="ＭＳ ゴシック" panose="020B0609070205080204" pitchFamily="49" charset="-128"/>
              </a:rPr>
              <a:t>⇒　追加１回</a:t>
            </a:r>
            <a:endParaRPr lang="ja-JP" altLang="en-US" sz="1600" u="sng" dirty="0">
              <a:latin typeface="ＭＳ ゴシック" panose="020B0609070205080204" pitchFamily="49" charset="-128"/>
              <a:ea typeface="ＭＳ ゴシック" panose="020B0609070205080204" pitchFamily="49" charset="-128"/>
            </a:endParaRPr>
          </a:p>
          <a:p>
            <a:pPr lvl="1"/>
            <a:r>
              <a:rPr lang="en-US" altLang="ja-JP" sz="1600" dirty="0">
                <a:latin typeface="ＭＳ ゴシック" panose="020B0609070205080204" pitchFamily="49" charset="-128"/>
                <a:ea typeface="ＭＳ ゴシック" panose="020B0609070205080204" pitchFamily="49" charset="-128"/>
              </a:rPr>
              <a:t>S43</a:t>
            </a:r>
            <a:r>
              <a:rPr lang="ja-JP" altLang="en-US" sz="1600" dirty="0">
                <a:latin typeface="ＭＳ ゴシック" panose="020B0609070205080204" pitchFamily="49" charset="-128"/>
                <a:ea typeface="ＭＳ ゴシック" panose="020B0609070205080204" pitchFamily="49" charset="-128"/>
              </a:rPr>
              <a:t>以前生　⇒　基礎接種</a:t>
            </a:r>
            <a:r>
              <a:rPr lang="en-US" altLang="ja-JP" sz="1600" dirty="0">
                <a:latin typeface="ＭＳ ゴシック" panose="020B0609070205080204" pitchFamily="49" charset="-128"/>
                <a:ea typeface="ＭＳ ゴシック" panose="020B0609070205080204" pitchFamily="49" charset="-128"/>
              </a:rPr>
              <a:t>3</a:t>
            </a:r>
            <a:r>
              <a:rPr lang="ja-JP" altLang="en-US" sz="1600" dirty="0">
                <a:latin typeface="ＭＳ ゴシック" panose="020B0609070205080204" pitchFamily="49" charset="-128"/>
                <a:ea typeface="ＭＳ ゴシック" panose="020B0609070205080204" pitchFamily="49" charset="-128"/>
              </a:rPr>
              <a:t>回接種</a:t>
            </a:r>
          </a:p>
          <a:p>
            <a:pPr lvl="1"/>
            <a:endParaRPr lang="ja-JP" altLang="en-US" sz="1600" dirty="0">
              <a:latin typeface="ＭＳ ゴシック" panose="020B0609070205080204" pitchFamily="49" charset="-128"/>
              <a:ea typeface="ＭＳ ゴシック" panose="020B0609070205080204" pitchFamily="49" charset="-128"/>
            </a:endParaRPr>
          </a:p>
          <a:p>
            <a:r>
              <a:rPr lang="en-US" altLang="ja-JP" sz="1800" dirty="0">
                <a:latin typeface="ＭＳ ゴシック" panose="020B0609070205080204" pitchFamily="49" charset="-128"/>
                <a:ea typeface="ＭＳ ゴシック" panose="020B0609070205080204" pitchFamily="49" charset="-128"/>
              </a:rPr>
              <a:t>USA</a:t>
            </a:r>
            <a:r>
              <a:rPr lang="ja-JP" altLang="en-US" sz="1800" dirty="0">
                <a:latin typeface="ＭＳ ゴシック" panose="020B0609070205080204" pitchFamily="49" charset="-128"/>
                <a:ea typeface="ＭＳ ゴシック" panose="020B0609070205080204" pitchFamily="49" charset="-128"/>
              </a:rPr>
              <a:t>では</a:t>
            </a:r>
            <a:r>
              <a:rPr lang="en-US" altLang="ja-JP" sz="1800" dirty="0">
                <a:latin typeface="ＭＳ ゴシック" panose="020B0609070205080204" pitchFamily="49" charset="-128"/>
                <a:ea typeface="ＭＳ ゴシック" panose="020B0609070205080204" pitchFamily="49" charset="-128"/>
              </a:rPr>
              <a:t>20</a:t>
            </a:r>
            <a:r>
              <a:rPr lang="ja-JP" altLang="en-US" sz="1800" dirty="0">
                <a:latin typeface="ＭＳ ゴシック" panose="020B0609070205080204" pitchFamily="49" charset="-128"/>
                <a:ea typeface="ＭＳ ゴシック" panose="020B0609070205080204" pitchFamily="49" charset="-128"/>
              </a:rPr>
              <a:t>歳以上で</a:t>
            </a:r>
            <a:r>
              <a:rPr lang="en-US" altLang="ja-JP" sz="1800" dirty="0">
                <a:latin typeface="ＭＳ ゴシック" panose="020B0609070205080204" pitchFamily="49" charset="-128"/>
                <a:ea typeface="ＭＳ ゴシック" panose="020B0609070205080204" pitchFamily="49" charset="-128"/>
              </a:rPr>
              <a:t>10</a:t>
            </a:r>
            <a:r>
              <a:rPr lang="ja-JP" altLang="en-US" sz="1800" dirty="0">
                <a:latin typeface="ＭＳ ゴシック" panose="020B0609070205080204" pitchFamily="49" charset="-128"/>
                <a:ea typeface="ＭＳ ゴシック" panose="020B0609070205080204" pitchFamily="49" charset="-128"/>
              </a:rPr>
              <a:t>年ごとに</a:t>
            </a:r>
            <a:r>
              <a:rPr lang="en-US" altLang="ja-JP" sz="1800" dirty="0">
                <a:latin typeface="ＭＳ ゴシック" panose="020B0609070205080204" pitchFamily="49" charset="-128"/>
                <a:ea typeface="ＭＳ ゴシック" panose="020B0609070205080204" pitchFamily="49" charset="-128"/>
              </a:rPr>
              <a:t>Tdap</a:t>
            </a:r>
            <a:r>
              <a:rPr lang="ja-JP" altLang="en-US" sz="1800" dirty="0">
                <a:latin typeface="ＭＳ ゴシック" panose="020B0609070205080204" pitchFamily="49" charset="-128"/>
                <a:ea typeface="ＭＳ ゴシック" panose="020B0609070205080204" pitchFamily="49" charset="-128"/>
              </a:rPr>
              <a:t>定期接種</a:t>
            </a:r>
          </a:p>
          <a:p>
            <a:pPr lvl="1"/>
            <a:r>
              <a:rPr lang="ja-JP" altLang="en-US" sz="1600" dirty="0">
                <a:latin typeface="ＭＳ ゴシック" panose="020B0609070205080204" pitchFamily="49" charset="-128"/>
                <a:ea typeface="ＭＳ ゴシック" panose="020B0609070205080204" pitchFamily="49" charset="-128"/>
              </a:rPr>
              <a:t>外傷後も</a:t>
            </a:r>
            <a:r>
              <a:rPr lang="en-US" altLang="ja-JP" sz="1600" dirty="0">
                <a:latin typeface="ＭＳ ゴシック" panose="020B0609070205080204" pitchFamily="49" charset="-128"/>
                <a:ea typeface="ＭＳ ゴシック" panose="020B0609070205080204" pitchFamily="49" charset="-128"/>
              </a:rPr>
              <a:t>TT</a:t>
            </a:r>
            <a:r>
              <a:rPr lang="ja-JP" altLang="en-US" sz="1600" dirty="0">
                <a:latin typeface="ＭＳ ゴシック" panose="020B0609070205080204" pitchFamily="49" charset="-128"/>
                <a:ea typeface="ＭＳ ゴシック" panose="020B0609070205080204" pitchFamily="49" charset="-128"/>
              </a:rPr>
              <a:t>でなく</a:t>
            </a:r>
            <a:r>
              <a:rPr lang="en-US" altLang="ja-JP" sz="1600" dirty="0">
                <a:latin typeface="ＭＳ ゴシック" panose="020B0609070205080204" pitchFamily="49" charset="-128"/>
                <a:ea typeface="ＭＳ ゴシック" panose="020B0609070205080204" pitchFamily="49" charset="-128"/>
              </a:rPr>
              <a:t>Tdap</a:t>
            </a:r>
            <a:r>
              <a:rPr lang="ja-JP" altLang="en-US" sz="1600" dirty="0">
                <a:latin typeface="ＭＳ ゴシック" panose="020B0609070205080204" pitchFamily="49" charset="-128"/>
                <a:ea typeface="ＭＳ ゴシック" panose="020B0609070205080204" pitchFamily="49" charset="-128"/>
              </a:rPr>
              <a:t>を使う</a:t>
            </a:r>
          </a:p>
          <a:p>
            <a:pPr lvl="1"/>
            <a:endParaRPr lang="en-US" altLang="ja-JP" sz="1600" dirty="0">
              <a:latin typeface="ＭＳ ゴシック" panose="020B0609070205080204" pitchFamily="49" charset="-128"/>
              <a:ea typeface="ＭＳ ゴシック" panose="020B0609070205080204" pitchFamily="49"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37B8F52-5FCC-C503-ECDF-4748E827971E}"/>
              </a:ext>
            </a:extLst>
          </p:cNvPr>
          <p:cNvSpPr>
            <a:spLocks noGrp="1" noChangeArrowheads="1"/>
          </p:cNvSpPr>
          <p:nvPr>
            <p:ph type="title"/>
          </p:nvPr>
        </p:nvSpPr>
        <p:spPr/>
        <p:txBody>
          <a:bodyPr/>
          <a:lstStyle/>
          <a:p>
            <a:r>
              <a:rPr lang="ja-JP" altLang="en-US" sz="3200" dirty="0">
                <a:solidFill>
                  <a:schemeClr val="tx1"/>
                </a:solidFill>
              </a:rPr>
              <a:t>外傷後の破トキ</a:t>
            </a:r>
            <a:r>
              <a:rPr lang="en-US" altLang="ja-JP" sz="3200" dirty="0">
                <a:solidFill>
                  <a:schemeClr val="tx1"/>
                </a:solidFill>
              </a:rPr>
              <a:t>(TT)</a:t>
            </a:r>
            <a:r>
              <a:rPr lang="ja-JP" altLang="en-US" sz="3200" dirty="0">
                <a:solidFill>
                  <a:schemeClr val="tx1"/>
                </a:solidFill>
              </a:rPr>
              <a:t>と</a:t>
            </a:r>
            <a:r>
              <a:rPr lang="en-US" altLang="ja-JP" sz="3200" dirty="0">
                <a:solidFill>
                  <a:schemeClr val="tx1"/>
                </a:solidFill>
              </a:rPr>
              <a:t>γ</a:t>
            </a:r>
            <a:r>
              <a:rPr lang="ja-JP" altLang="en-US" sz="3200" dirty="0">
                <a:solidFill>
                  <a:schemeClr val="tx1"/>
                </a:solidFill>
              </a:rPr>
              <a:t>グロブリン</a:t>
            </a:r>
            <a:r>
              <a:rPr lang="en-US" altLang="ja-JP" sz="3200" dirty="0">
                <a:solidFill>
                  <a:schemeClr val="tx1"/>
                </a:solidFill>
              </a:rPr>
              <a:t>(TIG)</a:t>
            </a:r>
            <a:endParaRPr lang="ja-JP" altLang="en-US" sz="3200" dirty="0">
              <a:solidFill>
                <a:schemeClr val="tx1"/>
              </a:solidFill>
            </a:endParaRPr>
          </a:p>
        </p:txBody>
      </p:sp>
      <p:sp>
        <p:nvSpPr>
          <p:cNvPr id="379907" name="Rectangle 3">
            <a:extLst>
              <a:ext uri="{FF2B5EF4-FFF2-40B4-BE49-F238E27FC236}">
                <a16:creationId xmlns:a16="http://schemas.microsoft.com/office/drawing/2014/main" id="{51C16D0D-56FF-3801-2BE8-CCA735A81181}"/>
              </a:ext>
            </a:extLst>
          </p:cNvPr>
          <p:cNvSpPr>
            <a:spLocks noGrp="1" noChangeArrowheads="1"/>
          </p:cNvSpPr>
          <p:nvPr>
            <p:ph type="body" idx="1"/>
          </p:nvPr>
        </p:nvSpPr>
        <p:spPr/>
        <p:txBody>
          <a:bodyPr/>
          <a:lstStyle/>
          <a:p>
            <a:r>
              <a:rPr lang="ja-JP" altLang="en-US" sz="1800" dirty="0"/>
              <a:t>暴露前予防：</a:t>
            </a:r>
          </a:p>
          <a:p>
            <a:r>
              <a:rPr lang="ja-JP" altLang="en-US" sz="1800" dirty="0"/>
              <a:t>暴露後予防：　抗生物質、破傷風トキソイド、ガンマグロブリン</a:t>
            </a:r>
            <a:r>
              <a:rPr lang="en-US" altLang="ja-JP" sz="1800" dirty="0"/>
              <a:t>250IU </a:t>
            </a:r>
            <a:r>
              <a:rPr lang="ja-JP" altLang="en-US" sz="1800" dirty="0"/>
              <a:t>接種を検討</a:t>
            </a:r>
          </a:p>
          <a:p>
            <a:r>
              <a:rPr lang="ja-JP" altLang="en-US" sz="1800" dirty="0"/>
              <a:t>発病後治療：抗生物質とガンマグロブリン</a:t>
            </a:r>
            <a:r>
              <a:rPr lang="en-US" altLang="ja-JP" sz="1800" dirty="0"/>
              <a:t>5000IU</a:t>
            </a:r>
          </a:p>
        </p:txBody>
      </p:sp>
      <p:grpSp>
        <p:nvGrpSpPr>
          <p:cNvPr id="379965" name="Group 61">
            <a:extLst>
              <a:ext uri="{FF2B5EF4-FFF2-40B4-BE49-F238E27FC236}">
                <a16:creationId xmlns:a16="http://schemas.microsoft.com/office/drawing/2014/main" id="{D90FB0FF-5E13-B82E-3ECF-E0CCA904917E}"/>
              </a:ext>
            </a:extLst>
          </p:cNvPr>
          <p:cNvGrpSpPr>
            <a:grpSpLocks/>
          </p:cNvGrpSpPr>
          <p:nvPr/>
        </p:nvGrpSpPr>
        <p:grpSpPr bwMode="auto">
          <a:xfrm>
            <a:off x="838200" y="3200400"/>
            <a:ext cx="8305800" cy="2243138"/>
            <a:chOff x="-1" y="383"/>
            <a:chExt cx="4110" cy="1653"/>
          </a:xfrm>
        </p:grpSpPr>
        <p:grpSp>
          <p:nvGrpSpPr>
            <p:cNvPr id="379963" name="Group 59">
              <a:extLst>
                <a:ext uri="{FF2B5EF4-FFF2-40B4-BE49-F238E27FC236}">
                  <a16:creationId xmlns:a16="http://schemas.microsoft.com/office/drawing/2014/main" id="{05FF7716-0BDD-6A50-A0AB-51C4B3DE1A83}"/>
                </a:ext>
              </a:extLst>
            </p:cNvPr>
            <p:cNvGrpSpPr>
              <a:grpSpLocks/>
            </p:cNvGrpSpPr>
            <p:nvPr/>
          </p:nvGrpSpPr>
          <p:grpSpPr bwMode="auto">
            <a:xfrm>
              <a:off x="0" y="384"/>
              <a:ext cx="4108" cy="1651"/>
              <a:chOff x="0" y="384"/>
              <a:chExt cx="4108" cy="1651"/>
            </a:xfrm>
          </p:grpSpPr>
          <p:grpSp>
            <p:nvGrpSpPr>
              <p:cNvPr id="379928" name="Group 24">
                <a:extLst>
                  <a:ext uri="{FF2B5EF4-FFF2-40B4-BE49-F238E27FC236}">
                    <a16:creationId xmlns:a16="http://schemas.microsoft.com/office/drawing/2014/main" id="{64731BBB-A72E-C4C1-F2D3-5ABF96D0872E}"/>
                  </a:ext>
                </a:extLst>
              </p:cNvPr>
              <p:cNvGrpSpPr>
                <a:grpSpLocks/>
              </p:cNvGrpSpPr>
              <p:nvPr/>
            </p:nvGrpSpPr>
            <p:grpSpPr bwMode="auto">
              <a:xfrm>
                <a:off x="0" y="384"/>
                <a:ext cx="821" cy="480"/>
                <a:chOff x="0" y="384"/>
                <a:chExt cx="821" cy="480"/>
              </a:xfrm>
            </p:grpSpPr>
            <p:sp>
              <p:nvSpPr>
                <p:cNvPr id="379909" name="Rectangle 5">
                  <a:extLst>
                    <a:ext uri="{FF2B5EF4-FFF2-40B4-BE49-F238E27FC236}">
                      <a16:creationId xmlns:a16="http://schemas.microsoft.com/office/drawing/2014/main" id="{0C60C1A8-216C-3D9E-3064-B4091BBDE97D}"/>
                    </a:ext>
                  </a:extLst>
                </p:cNvPr>
                <p:cNvSpPr>
                  <a:spLocks noChangeArrowheads="1"/>
                </p:cNvSpPr>
                <p:nvPr/>
              </p:nvSpPr>
              <p:spPr bwMode="auto">
                <a:xfrm>
                  <a:off x="40" y="384"/>
                  <a:ext cx="741"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endParaRPr lang="ja-JP" altLang="ja-JP" sz="2000">
                    <a:latin typeface="ＭＳ Ｐゴシック" panose="020B0600070205080204" pitchFamily="50" charset="-128"/>
                  </a:endParaRPr>
                </a:p>
              </p:txBody>
            </p:sp>
            <p:sp>
              <p:nvSpPr>
                <p:cNvPr id="379927" name="Rectangle 23">
                  <a:extLst>
                    <a:ext uri="{FF2B5EF4-FFF2-40B4-BE49-F238E27FC236}">
                      <a16:creationId xmlns:a16="http://schemas.microsoft.com/office/drawing/2014/main" id="{478DAEA8-912E-8AD7-A586-E5712FEBA29E}"/>
                    </a:ext>
                  </a:extLst>
                </p:cNvPr>
                <p:cNvSpPr>
                  <a:spLocks noChangeArrowheads="1"/>
                </p:cNvSpPr>
                <p:nvPr/>
              </p:nvSpPr>
              <p:spPr bwMode="auto">
                <a:xfrm>
                  <a:off x="0" y="384"/>
                  <a:ext cx="821"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0" name="Group 26">
                <a:extLst>
                  <a:ext uri="{FF2B5EF4-FFF2-40B4-BE49-F238E27FC236}">
                    <a16:creationId xmlns:a16="http://schemas.microsoft.com/office/drawing/2014/main" id="{C2C24701-4385-8CA7-8686-6C552CCC7A5B}"/>
                  </a:ext>
                </a:extLst>
              </p:cNvPr>
              <p:cNvGrpSpPr>
                <a:grpSpLocks/>
              </p:cNvGrpSpPr>
              <p:nvPr/>
            </p:nvGrpSpPr>
            <p:grpSpPr bwMode="auto">
              <a:xfrm>
                <a:off x="821" y="384"/>
                <a:ext cx="1643" cy="480"/>
                <a:chOff x="821" y="384"/>
                <a:chExt cx="1643" cy="480"/>
              </a:xfrm>
            </p:grpSpPr>
            <p:sp>
              <p:nvSpPr>
                <p:cNvPr id="379910" name="Rectangle 6">
                  <a:extLst>
                    <a:ext uri="{FF2B5EF4-FFF2-40B4-BE49-F238E27FC236}">
                      <a16:creationId xmlns:a16="http://schemas.microsoft.com/office/drawing/2014/main" id="{04D79D69-9927-1085-6073-26D114CD1021}"/>
                    </a:ext>
                  </a:extLst>
                </p:cNvPr>
                <p:cNvSpPr>
                  <a:spLocks noChangeArrowheads="1"/>
                </p:cNvSpPr>
                <p:nvPr/>
              </p:nvSpPr>
              <p:spPr bwMode="auto">
                <a:xfrm>
                  <a:off x="861" y="384"/>
                  <a:ext cx="1563"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sz="2000" dirty="0">
                      <a:latin typeface="ＭＳ Ｐ明朝" panose="02020600040205080304" pitchFamily="18" charset="-128"/>
                      <a:ea typeface="ＭＳ Ｐ明朝" panose="02020600040205080304" pitchFamily="18" charset="-128"/>
                    </a:rPr>
                    <a:t>破傷風を起こす可能性の高い</a:t>
                  </a:r>
                  <a:r>
                    <a:rPr lang="ja-JP" altLang="en-US" sz="2000" b="1" dirty="0">
                      <a:latin typeface="ＭＳ Ｐ明朝" panose="02020600040205080304" pitchFamily="18" charset="-128"/>
                      <a:ea typeface="ＭＳ Ｐ明朝" panose="02020600040205080304" pitchFamily="18" charset="-128"/>
                    </a:rPr>
                    <a:t>汚い創</a:t>
                  </a:r>
                  <a:r>
                    <a:rPr lang="ja-JP" altLang="en-US" sz="2000" dirty="0">
                      <a:latin typeface="ＭＳ Ｐ明朝" panose="02020600040205080304" pitchFamily="18" charset="-128"/>
                      <a:ea typeface="ＭＳ Ｐ明朝" panose="02020600040205080304" pitchFamily="18" charset="-128"/>
                    </a:rPr>
                    <a:t>の場合</a:t>
                  </a:r>
                  <a:endParaRPr lang="ja-JP" altLang="en-US" sz="2000" dirty="0">
                    <a:ea typeface="Times" panose="02020603050405020304" pitchFamily="18" charset="0"/>
                    <a:cs typeface="Times" panose="02020603050405020304" pitchFamily="18" charset="0"/>
                  </a:endParaRPr>
                </a:p>
                <a:p>
                  <a:pPr eaLnBrk="0" hangingPunct="0"/>
                  <a:endParaRPr lang="en-US" altLang="ja-JP" sz="2000" dirty="0">
                    <a:latin typeface="ＭＳ Ｐゴシック" panose="020B0600070205080204" pitchFamily="50" charset="-128"/>
                  </a:endParaRPr>
                </a:p>
              </p:txBody>
            </p:sp>
            <p:sp>
              <p:nvSpPr>
                <p:cNvPr id="379929" name="Rectangle 25">
                  <a:extLst>
                    <a:ext uri="{FF2B5EF4-FFF2-40B4-BE49-F238E27FC236}">
                      <a16:creationId xmlns:a16="http://schemas.microsoft.com/office/drawing/2014/main" id="{7E53733E-6794-F1B8-9288-048241A6B2D1}"/>
                    </a:ext>
                  </a:extLst>
                </p:cNvPr>
                <p:cNvSpPr>
                  <a:spLocks noChangeArrowheads="1"/>
                </p:cNvSpPr>
                <p:nvPr/>
              </p:nvSpPr>
              <p:spPr bwMode="auto">
                <a:xfrm>
                  <a:off x="821" y="384"/>
                  <a:ext cx="1643"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2" name="Group 28">
                <a:extLst>
                  <a:ext uri="{FF2B5EF4-FFF2-40B4-BE49-F238E27FC236}">
                    <a16:creationId xmlns:a16="http://schemas.microsoft.com/office/drawing/2014/main" id="{D661E29D-A832-69C0-5A28-B707270392B5}"/>
                  </a:ext>
                </a:extLst>
              </p:cNvPr>
              <p:cNvGrpSpPr>
                <a:grpSpLocks/>
              </p:cNvGrpSpPr>
              <p:nvPr/>
            </p:nvGrpSpPr>
            <p:grpSpPr bwMode="auto">
              <a:xfrm>
                <a:off x="2464" y="384"/>
                <a:ext cx="1644" cy="480"/>
                <a:chOff x="2464" y="384"/>
                <a:chExt cx="1644" cy="480"/>
              </a:xfrm>
            </p:grpSpPr>
            <p:sp>
              <p:nvSpPr>
                <p:cNvPr id="379911" name="Rectangle 7">
                  <a:extLst>
                    <a:ext uri="{FF2B5EF4-FFF2-40B4-BE49-F238E27FC236}">
                      <a16:creationId xmlns:a16="http://schemas.microsoft.com/office/drawing/2014/main" id="{A94D5AD0-2104-59AB-BA86-5BB377B31866}"/>
                    </a:ext>
                  </a:extLst>
                </p:cNvPr>
                <p:cNvSpPr>
                  <a:spLocks noChangeArrowheads="1"/>
                </p:cNvSpPr>
                <p:nvPr/>
              </p:nvSpPr>
              <p:spPr bwMode="auto">
                <a:xfrm>
                  <a:off x="2504" y="384"/>
                  <a:ext cx="1564" cy="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ja-JP" altLang="en-US" sz="2000">
                      <a:latin typeface="ＭＳ Ｐ明朝" panose="02020600040205080304" pitchFamily="18" charset="-128"/>
                      <a:ea typeface="ＭＳ Ｐ明朝" panose="02020600040205080304" pitchFamily="18" charset="-128"/>
                    </a:rPr>
                    <a:t>破傷風を起こす可能性の低い創の場合</a:t>
                  </a:r>
                  <a:endParaRPr lang="ja-JP" altLang="en-US"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1" name="Rectangle 27">
                  <a:extLst>
                    <a:ext uri="{FF2B5EF4-FFF2-40B4-BE49-F238E27FC236}">
                      <a16:creationId xmlns:a16="http://schemas.microsoft.com/office/drawing/2014/main" id="{C5DC57E8-3B55-4B5A-A991-F5EE2AECFC46}"/>
                    </a:ext>
                  </a:extLst>
                </p:cNvPr>
                <p:cNvSpPr>
                  <a:spLocks noChangeArrowheads="1"/>
                </p:cNvSpPr>
                <p:nvPr/>
              </p:nvSpPr>
              <p:spPr bwMode="auto">
                <a:xfrm>
                  <a:off x="2464" y="384"/>
                  <a:ext cx="1644" cy="480"/>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4" name="Group 30">
                <a:extLst>
                  <a:ext uri="{FF2B5EF4-FFF2-40B4-BE49-F238E27FC236}">
                    <a16:creationId xmlns:a16="http://schemas.microsoft.com/office/drawing/2014/main" id="{E48B9E27-4BFA-2638-8BAA-E8366778AC09}"/>
                  </a:ext>
                </a:extLst>
              </p:cNvPr>
              <p:cNvGrpSpPr>
                <a:grpSpLocks/>
              </p:cNvGrpSpPr>
              <p:nvPr/>
            </p:nvGrpSpPr>
            <p:grpSpPr bwMode="auto">
              <a:xfrm>
                <a:off x="0" y="864"/>
                <a:ext cx="821" cy="403"/>
                <a:chOff x="0" y="864"/>
                <a:chExt cx="821" cy="403"/>
              </a:xfrm>
            </p:grpSpPr>
            <p:sp>
              <p:nvSpPr>
                <p:cNvPr id="379912" name="Rectangle 8">
                  <a:extLst>
                    <a:ext uri="{FF2B5EF4-FFF2-40B4-BE49-F238E27FC236}">
                      <a16:creationId xmlns:a16="http://schemas.microsoft.com/office/drawing/2014/main" id="{8544CDF9-7DAA-873A-DC6B-CF1BFF1599E5}"/>
                    </a:ext>
                  </a:extLst>
                </p:cNvPr>
                <p:cNvSpPr>
                  <a:spLocks noChangeArrowheads="1"/>
                </p:cNvSpPr>
                <p:nvPr/>
              </p:nvSpPr>
              <p:spPr bwMode="auto">
                <a:xfrm>
                  <a:off x="40" y="864"/>
                  <a:ext cx="74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Times New Roman" panose="02020603050405020304" pitchFamily="18" charset="0"/>
                      <a:ea typeface="Times" panose="02020603050405020304" pitchFamily="18" charset="0"/>
                      <a:cs typeface="Times" panose="02020603050405020304" pitchFamily="18" charset="0"/>
                    </a:rPr>
                    <a:t> </a:t>
                  </a:r>
                  <a:endParaRPr lang="en-US" altLang="ja-JP" sz="2000">
                    <a:latin typeface="ＭＳ Ｐゴシック" panose="020B0600070205080204" pitchFamily="50" charset="-128"/>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3" name="Rectangle 29">
                  <a:extLst>
                    <a:ext uri="{FF2B5EF4-FFF2-40B4-BE49-F238E27FC236}">
                      <a16:creationId xmlns:a16="http://schemas.microsoft.com/office/drawing/2014/main" id="{6EC8FA57-692B-2CAB-30E3-98424429F203}"/>
                    </a:ext>
                  </a:extLst>
                </p:cNvPr>
                <p:cNvSpPr>
                  <a:spLocks noChangeArrowheads="1"/>
                </p:cNvSpPr>
                <p:nvPr/>
              </p:nvSpPr>
              <p:spPr bwMode="auto">
                <a:xfrm>
                  <a:off x="0" y="864"/>
                  <a:ext cx="821"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6" name="Group 32">
                <a:extLst>
                  <a:ext uri="{FF2B5EF4-FFF2-40B4-BE49-F238E27FC236}">
                    <a16:creationId xmlns:a16="http://schemas.microsoft.com/office/drawing/2014/main" id="{378D24C9-8BC3-AF64-8B98-1FDE67B30B29}"/>
                  </a:ext>
                </a:extLst>
              </p:cNvPr>
              <p:cNvGrpSpPr>
                <a:grpSpLocks/>
              </p:cNvGrpSpPr>
              <p:nvPr/>
            </p:nvGrpSpPr>
            <p:grpSpPr bwMode="auto">
              <a:xfrm>
                <a:off x="821" y="864"/>
                <a:ext cx="821" cy="403"/>
                <a:chOff x="821" y="864"/>
                <a:chExt cx="821" cy="403"/>
              </a:xfrm>
            </p:grpSpPr>
            <p:sp>
              <p:nvSpPr>
                <p:cNvPr id="379913" name="Rectangle 9">
                  <a:extLst>
                    <a:ext uri="{FF2B5EF4-FFF2-40B4-BE49-F238E27FC236}">
                      <a16:creationId xmlns:a16="http://schemas.microsoft.com/office/drawing/2014/main" id="{2FE01F2A-8351-8449-8B09-FAB5992DED15}"/>
                    </a:ext>
                  </a:extLst>
                </p:cNvPr>
                <p:cNvSpPr>
                  <a:spLocks noChangeArrowheads="1"/>
                </p:cNvSpPr>
                <p:nvPr/>
              </p:nvSpPr>
              <p:spPr bwMode="auto">
                <a:xfrm>
                  <a:off x="861" y="864"/>
                  <a:ext cx="74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TT </a:t>
                  </a:r>
                  <a:r>
                    <a:rPr lang="en-US" altLang="ja-JP" sz="2000" baseline="30000">
                      <a:latin typeface="ＭＳ Ｐ明朝" panose="02020600040205080304" pitchFamily="18" charset="-128"/>
                      <a:ea typeface="ＭＳ Ｐ明朝" panose="02020600040205080304" pitchFamily="18" charset="-128"/>
                    </a:rPr>
                    <a:t>1)</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5" name="Rectangle 31">
                  <a:extLst>
                    <a:ext uri="{FF2B5EF4-FFF2-40B4-BE49-F238E27FC236}">
                      <a16:creationId xmlns:a16="http://schemas.microsoft.com/office/drawing/2014/main" id="{2C163988-F554-79C1-05BC-7C357911421C}"/>
                    </a:ext>
                  </a:extLst>
                </p:cNvPr>
                <p:cNvSpPr>
                  <a:spLocks noChangeArrowheads="1"/>
                </p:cNvSpPr>
                <p:nvPr/>
              </p:nvSpPr>
              <p:spPr bwMode="auto">
                <a:xfrm>
                  <a:off x="821" y="864"/>
                  <a:ext cx="821"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38" name="Group 34">
                <a:extLst>
                  <a:ext uri="{FF2B5EF4-FFF2-40B4-BE49-F238E27FC236}">
                    <a16:creationId xmlns:a16="http://schemas.microsoft.com/office/drawing/2014/main" id="{49FE5C30-A57C-4BD4-85DC-F0BAB5278848}"/>
                  </a:ext>
                </a:extLst>
              </p:cNvPr>
              <p:cNvGrpSpPr>
                <a:grpSpLocks/>
              </p:cNvGrpSpPr>
              <p:nvPr/>
            </p:nvGrpSpPr>
            <p:grpSpPr bwMode="auto">
              <a:xfrm>
                <a:off x="1642" y="864"/>
                <a:ext cx="822" cy="403"/>
                <a:chOff x="1642" y="864"/>
                <a:chExt cx="822" cy="403"/>
              </a:xfrm>
            </p:grpSpPr>
            <p:sp>
              <p:nvSpPr>
                <p:cNvPr id="379914" name="Rectangle 10">
                  <a:extLst>
                    <a:ext uri="{FF2B5EF4-FFF2-40B4-BE49-F238E27FC236}">
                      <a16:creationId xmlns:a16="http://schemas.microsoft.com/office/drawing/2014/main" id="{943AADDD-18A9-4C86-6284-75AE947CE1C3}"/>
                    </a:ext>
                  </a:extLst>
                </p:cNvPr>
                <p:cNvSpPr>
                  <a:spLocks noChangeArrowheads="1"/>
                </p:cNvSpPr>
                <p:nvPr/>
              </p:nvSpPr>
              <p:spPr bwMode="auto">
                <a:xfrm>
                  <a:off x="1682"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TIG</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7" name="Rectangle 33">
                  <a:extLst>
                    <a:ext uri="{FF2B5EF4-FFF2-40B4-BE49-F238E27FC236}">
                      <a16:creationId xmlns:a16="http://schemas.microsoft.com/office/drawing/2014/main" id="{62279150-B44A-F1D2-9EAC-0D5A47DFFAF4}"/>
                    </a:ext>
                  </a:extLst>
                </p:cNvPr>
                <p:cNvSpPr>
                  <a:spLocks noChangeArrowheads="1"/>
                </p:cNvSpPr>
                <p:nvPr/>
              </p:nvSpPr>
              <p:spPr bwMode="auto">
                <a:xfrm>
                  <a:off x="1642"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0" name="Group 36">
                <a:extLst>
                  <a:ext uri="{FF2B5EF4-FFF2-40B4-BE49-F238E27FC236}">
                    <a16:creationId xmlns:a16="http://schemas.microsoft.com/office/drawing/2014/main" id="{EC2EA67F-6D37-D29C-7BD6-BBC2820FECE3}"/>
                  </a:ext>
                </a:extLst>
              </p:cNvPr>
              <p:cNvGrpSpPr>
                <a:grpSpLocks/>
              </p:cNvGrpSpPr>
              <p:nvPr/>
            </p:nvGrpSpPr>
            <p:grpSpPr bwMode="auto">
              <a:xfrm>
                <a:off x="2464" y="864"/>
                <a:ext cx="822" cy="403"/>
                <a:chOff x="2464" y="864"/>
                <a:chExt cx="822" cy="403"/>
              </a:xfrm>
            </p:grpSpPr>
            <p:sp>
              <p:nvSpPr>
                <p:cNvPr id="379915" name="Rectangle 11">
                  <a:extLst>
                    <a:ext uri="{FF2B5EF4-FFF2-40B4-BE49-F238E27FC236}">
                      <a16:creationId xmlns:a16="http://schemas.microsoft.com/office/drawing/2014/main" id="{2FD7A4B8-1240-6EF1-3A74-5430A922A275}"/>
                    </a:ext>
                  </a:extLst>
                </p:cNvPr>
                <p:cNvSpPr>
                  <a:spLocks noChangeArrowheads="1"/>
                </p:cNvSpPr>
                <p:nvPr/>
              </p:nvSpPr>
              <p:spPr bwMode="auto">
                <a:xfrm>
                  <a:off x="2504"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TT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39" name="Rectangle 35">
                  <a:extLst>
                    <a:ext uri="{FF2B5EF4-FFF2-40B4-BE49-F238E27FC236}">
                      <a16:creationId xmlns:a16="http://schemas.microsoft.com/office/drawing/2014/main" id="{9BD84282-9AE5-760C-1441-2C35886C72F0}"/>
                    </a:ext>
                  </a:extLst>
                </p:cNvPr>
                <p:cNvSpPr>
                  <a:spLocks noChangeArrowheads="1"/>
                </p:cNvSpPr>
                <p:nvPr/>
              </p:nvSpPr>
              <p:spPr bwMode="auto">
                <a:xfrm>
                  <a:off x="2464"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2" name="Group 38">
                <a:extLst>
                  <a:ext uri="{FF2B5EF4-FFF2-40B4-BE49-F238E27FC236}">
                    <a16:creationId xmlns:a16="http://schemas.microsoft.com/office/drawing/2014/main" id="{1635B518-090B-E2D0-9E04-B48A3DFB3731}"/>
                  </a:ext>
                </a:extLst>
              </p:cNvPr>
              <p:cNvGrpSpPr>
                <a:grpSpLocks/>
              </p:cNvGrpSpPr>
              <p:nvPr/>
            </p:nvGrpSpPr>
            <p:grpSpPr bwMode="auto">
              <a:xfrm>
                <a:off x="3286" y="864"/>
                <a:ext cx="822" cy="403"/>
                <a:chOff x="3286" y="864"/>
                <a:chExt cx="822" cy="403"/>
              </a:xfrm>
            </p:grpSpPr>
            <p:sp>
              <p:nvSpPr>
                <p:cNvPr id="379916" name="Rectangle 12">
                  <a:extLst>
                    <a:ext uri="{FF2B5EF4-FFF2-40B4-BE49-F238E27FC236}">
                      <a16:creationId xmlns:a16="http://schemas.microsoft.com/office/drawing/2014/main" id="{277D5C51-6913-9D85-17CC-516F46095F8B}"/>
                    </a:ext>
                  </a:extLst>
                </p:cNvPr>
                <p:cNvSpPr>
                  <a:spLocks noChangeArrowheads="1"/>
                </p:cNvSpPr>
                <p:nvPr/>
              </p:nvSpPr>
              <p:spPr bwMode="auto">
                <a:xfrm>
                  <a:off x="3326" y="864"/>
                  <a:ext cx="74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TIG</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1" name="Rectangle 37">
                  <a:extLst>
                    <a:ext uri="{FF2B5EF4-FFF2-40B4-BE49-F238E27FC236}">
                      <a16:creationId xmlns:a16="http://schemas.microsoft.com/office/drawing/2014/main" id="{BE3C0B4D-A3DB-408A-6ED7-50EA67DF3417}"/>
                    </a:ext>
                  </a:extLst>
                </p:cNvPr>
                <p:cNvSpPr>
                  <a:spLocks noChangeArrowheads="1"/>
                </p:cNvSpPr>
                <p:nvPr/>
              </p:nvSpPr>
              <p:spPr bwMode="auto">
                <a:xfrm>
                  <a:off x="3286" y="864"/>
                  <a:ext cx="822"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4" name="Group 40">
                <a:extLst>
                  <a:ext uri="{FF2B5EF4-FFF2-40B4-BE49-F238E27FC236}">
                    <a16:creationId xmlns:a16="http://schemas.microsoft.com/office/drawing/2014/main" id="{DEE58EF8-8721-5428-C044-B74211611481}"/>
                  </a:ext>
                </a:extLst>
              </p:cNvPr>
              <p:cNvGrpSpPr>
                <a:grpSpLocks/>
              </p:cNvGrpSpPr>
              <p:nvPr/>
            </p:nvGrpSpPr>
            <p:grpSpPr bwMode="auto">
              <a:xfrm>
                <a:off x="0" y="1267"/>
                <a:ext cx="821" cy="384"/>
                <a:chOff x="0" y="1267"/>
                <a:chExt cx="821" cy="384"/>
              </a:xfrm>
            </p:grpSpPr>
            <p:sp>
              <p:nvSpPr>
                <p:cNvPr id="379917" name="Rectangle 13">
                  <a:extLst>
                    <a:ext uri="{FF2B5EF4-FFF2-40B4-BE49-F238E27FC236}">
                      <a16:creationId xmlns:a16="http://schemas.microsoft.com/office/drawing/2014/main" id="{F46CD662-0C8A-9BCE-D9E2-0D8E5569534C}"/>
                    </a:ext>
                  </a:extLst>
                </p:cNvPr>
                <p:cNvSpPr>
                  <a:spLocks noChangeArrowheads="1"/>
                </p:cNvSpPr>
                <p:nvPr/>
              </p:nvSpPr>
              <p:spPr bwMode="auto">
                <a:xfrm>
                  <a:off x="40" y="1267"/>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3</a:t>
                  </a:r>
                  <a:r>
                    <a:rPr lang="ja-JP" altLang="en-US" sz="2000">
                      <a:latin typeface="ＭＳ Ｐ明朝" panose="02020600040205080304" pitchFamily="18" charset="-128"/>
                      <a:ea typeface="ＭＳ Ｐ明朝" panose="02020600040205080304" pitchFamily="18" charset="-128"/>
                    </a:rPr>
                    <a:t>回未満</a:t>
                  </a:r>
                  <a:endParaRPr lang="ja-JP" altLang="en-US"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3" name="Rectangle 39">
                  <a:extLst>
                    <a:ext uri="{FF2B5EF4-FFF2-40B4-BE49-F238E27FC236}">
                      <a16:creationId xmlns:a16="http://schemas.microsoft.com/office/drawing/2014/main" id="{97262A0A-D9AE-F058-0215-775A76CD030D}"/>
                    </a:ext>
                  </a:extLst>
                </p:cNvPr>
                <p:cNvSpPr>
                  <a:spLocks noChangeArrowheads="1"/>
                </p:cNvSpPr>
                <p:nvPr/>
              </p:nvSpPr>
              <p:spPr bwMode="auto">
                <a:xfrm>
                  <a:off x="0" y="1267"/>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6" name="Group 42">
                <a:extLst>
                  <a:ext uri="{FF2B5EF4-FFF2-40B4-BE49-F238E27FC236}">
                    <a16:creationId xmlns:a16="http://schemas.microsoft.com/office/drawing/2014/main" id="{59F59C8F-F789-D256-0B31-1BE52086094D}"/>
                  </a:ext>
                </a:extLst>
              </p:cNvPr>
              <p:cNvGrpSpPr>
                <a:grpSpLocks/>
              </p:cNvGrpSpPr>
              <p:nvPr/>
            </p:nvGrpSpPr>
            <p:grpSpPr bwMode="auto">
              <a:xfrm>
                <a:off x="821" y="1267"/>
                <a:ext cx="821" cy="384"/>
                <a:chOff x="821" y="1267"/>
                <a:chExt cx="821" cy="384"/>
              </a:xfrm>
            </p:grpSpPr>
            <p:sp>
              <p:nvSpPr>
                <p:cNvPr id="379918" name="Rectangle 14">
                  <a:extLst>
                    <a:ext uri="{FF2B5EF4-FFF2-40B4-BE49-F238E27FC236}">
                      <a16:creationId xmlns:a16="http://schemas.microsoft.com/office/drawing/2014/main" id="{052AE0BD-0694-2E41-BCC4-E696462742F8}"/>
                    </a:ext>
                  </a:extLst>
                </p:cNvPr>
                <p:cNvSpPr>
                  <a:spLocks noChangeArrowheads="1"/>
                </p:cNvSpPr>
                <p:nvPr/>
              </p:nvSpPr>
              <p:spPr bwMode="auto">
                <a:xfrm>
                  <a:off x="861" y="1267"/>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5" name="Rectangle 41">
                  <a:extLst>
                    <a:ext uri="{FF2B5EF4-FFF2-40B4-BE49-F238E27FC236}">
                      <a16:creationId xmlns:a16="http://schemas.microsoft.com/office/drawing/2014/main" id="{6FE2EDFA-07F9-645B-526C-47EF9113B190}"/>
                    </a:ext>
                  </a:extLst>
                </p:cNvPr>
                <p:cNvSpPr>
                  <a:spLocks noChangeArrowheads="1"/>
                </p:cNvSpPr>
                <p:nvPr/>
              </p:nvSpPr>
              <p:spPr bwMode="auto">
                <a:xfrm>
                  <a:off x="821" y="1267"/>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48" name="Group 44">
                <a:extLst>
                  <a:ext uri="{FF2B5EF4-FFF2-40B4-BE49-F238E27FC236}">
                    <a16:creationId xmlns:a16="http://schemas.microsoft.com/office/drawing/2014/main" id="{FFE73BF0-4401-AD52-B344-E56F0154F003}"/>
                  </a:ext>
                </a:extLst>
              </p:cNvPr>
              <p:cNvGrpSpPr>
                <a:grpSpLocks/>
              </p:cNvGrpSpPr>
              <p:nvPr/>
            </p:nvGrpSpPr>
            <p:grpSpPr bwMode="auto">
              <a:xfrm>
                <a:off x="1642" y="1267"/>
                <a:ext cx="822" cy="384"/>
                <a:chOff x="1642" y="1267"/>
                <a:chExt cx="822" cy="384"/>
              </a:xfrm>
            </p:grpSpPr>
            <p:sp>
              <p:nvSpPr>
                <p:cNvPr id="379919" name="Rectangle 15">
                  <a:extLst>
                    <a:ext uri="{FF2B5EF4-FFF2-40B4-BE49-F238E27FC236}">
                      <a16:creationId xmlns:a16="http://schemas.microsoft.com/office/drawing/2014/main" id="{597E55D5-4552-1993-94CD-30811415C055}"/>
                    </a:ext>
                  </a:extLst>
                </p:cNvPr>
                <p:cNvSpPr>
                  <a:spLocks noChangeArrowheads="1"/>
                </p:cNvSpPr>
                <p:nvPr/>
              </p:nvSpPr>
              <p:spPr bwMode="auto">
                <a:xfrm>
                  <a:off x="1682"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7" name="Rectangle 43">
                  <a:extLst>
                    <a:ext uri="{FF2B5EF4-FFF2-40B4-BE49-F238E27FC236}">
                      <a16:creationId xmlns:a16="http://schemas.microsoft.com/office/drawing/2014/main" id="{939FEDCE-6570-600B-901B-06E023A2B569}"/>
                    </a:ext>
                  </a:extLst>
                </p:cNvPr>
                <p:cNvSpPr>
                  <a:spLocks noChangeArrowheads="1"/>
                </p:cNvSpPr>
                <p:nvPr/>
              </p:nvSpPr>
              <p:spPr bwMode="auto">
                <a:xfrm>
                  <a:off x="1642"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0" name="Group 46">
                <a:extLst>
                  <a:ext uri="{FF2B5EF4-FFF2-40B4-BE49-F238E27FC236}">
                    <a16:creationId xmlns:a16="http://schemas.microsoft.com/office/drawing/2014/main" id="{443E84AD-CCB1-1701-3413-CD2091A7D6B5}"/>
                  </a:ext>
                </a:extLst>
              </p:cNvPr>
              <p:cNvGrpSpPr>
                <a:grpSpLocks/>
              </p:cNvGrpSpPr>
              <p:nvPr/>
            </p:nvGrpSpPr>
            <p:grpSpPr bwMode="auto">
              <a:xfrm>
                <a:off x="2464" y="1267"/>
                <a:ext cx="822" cy="384"/>
                <a:chOff x="2464" y="1267"/>
                <a:chExt cx="822" cy="384"/>
              </a:xfrm>
            </p:grpSpPr>
            <p:sp>
              <p:nvSpPr>
                <p:cNvPr id="379920" name="Rectangle 16">
                  <a:extLst>
                    <a:ext uri="{FF2B5EF4-FFF2-40B4-BE49-F238E27FC236}">
                      <a16:creationId xmlns:a16="http://schemas.microsoft.com/office/drawing/2014/main" id="{EA32578D-3D34-AA0B-6ACD-18CC01D9EC44}"/>
                    </a:ext>
                  </a:extLst>
                </p:cNvPr>
                <p:cNvSpPr>
                  <a:spLocks noChangeArrowheads="1"/>
                </p:cNvSpPr>
                <p:nvPr/>
              </p:nvSpPr>
              <p:spPr bwMode="auto">
                <a:xfrm>
                  <a:off x="2504"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49" name="Rectangle 45">
                  <a:extLst>
                    <a:ext uri="{FF2B5EF4-FFF2-40B4-BE49-F238E27FC236}">
                      <a16:creationId xmlns:a16="http://schemas.microsoft.com/office/drawing/2014/main" id="{A2A18F0B-E933-38F1-4478-DA95362A9F06}"/>
                    </a:ext>
                  </a:extLst>
                </p:cNvPr>
                <p:cNvSpPr>
                  <a:spLocks noChangeArrowheads="1"/>
                </p:cNvSpPr>
                <p:nvPr/>
              </p:nvSpPr>
              <p:spPr bwMode="auto">
                <a:xfrm>
                  <a:off x="2464"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2" name="Group 48">
                <a:extLst>
                  <a:ext uri="{FF2B5EF4-FFF2-40B4-BE49-F238E27FC236}">
                    <a16:creationId xmlns:a16="http://schemas.microsoft.com/office/drawing/2014/main" id="{4C59BECF-88FF-F9EB-4B0C-71B293E6143A}"/>
                  </a:ext>
                </a:extLst>
              </p:cNvPr>
              <p:cNvGrpSpPr>
                <a:grpSpLocks/>
              </p:cNvGrpSpPr>
              <p:nvPr/>
            </p:nvGrpSpPr>
            <p:grpSpPr bwMode="auto">
              <a:xfrm>
                <a:off x="3286" y="1267"/>
                <a:ext cx="822" cy="384"/>
                <a:chOff x="3286" y="1267"/>
                <a:chExt cx="822" cy="384"/>
              </a:xfrm>
            </p:grpSpPr>
            <p:sp>
              <p:nvSpPr>
                <p:cNvPr id="379921" name="Rectangle 17">
                  <a:extLst>
                    <a:ext uri="{FF2B5EF4-FFF2-40B4-BE49-F238E27FC236}">
                      <a16:creationId xmlns:a16="http://schemas.microsoft.com/office/drawing/2014/main" id="{273883F8-3644-9776-80A4-F8B61E88E12D}"/>
                    </a:ext>
                  </a:extLst>
                </p:cNvPr>
                <p:cNvSpPr>
                  <a:spLocks noChangeArrowheads="1"/>
                </p:cNvSpPr>
                <p:nvPr/>
              </p:nvSpPr>
              <p:spPr bwMode="auto">
                <a:xfrm>
                  <a:off x="3326" y="1267"/>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51" name="Rectangle 47">
                  <a:extLst>
                    <a:ext uri="{FF2B5EF4-FFF2-40B4-BE49-F238E27FC236}">
                      <a16:creationId xmlns:a16="http://schemas.microsoft.com/office/drawing/2014/main" id="{FF9C1DBC-41E1-1441-896D-50566B194393}"/>
                    </a:ext>
                  </a:extLst>
                </p:cNvPr>
                <p:cNvSpPr>
                  <a:spLocks noChangeArrowheads="1"/>
                </p:cNvSpPr>
                <p:nvPr/>
              </p:nvSpPr>
              <p:spPr bwMode="auto">
                <a:xfrm>
                  <a:off x="3286" y="1267"/>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4" name="Group 50">
                <a:extLst>
                  <a:ext uri="{FF2B5EF4-FFF2-40B4-BE49-F238E27FC236}">
                    <a16:creationId xmlns:a16="http://schemas.microsoft.com/office/drawing/2014/main" id="{EFB85B56-FFBD-96B2-419B-46FFFC667144}"/>
                  </a:ext>
                </a:extLst>
              </p:cNvPr>
              <p:cNvGrpSpPr>
                <a:grpSpLocks/>
              </p:cNvGrpSpPr>
              <p:nvPr/>
            </p:nvGrpSpPr>
            <p:grpSpPr bwMode="auto">
              <a:xfrm>
                <a:off x="0" y="1651"/>
                <a:ext cx="821" cy="384"/>
                <a:chOff x="0" y="1651"/>
                <a:chExt cx="821" cy="384"/>
              </a:xfrm>
            </p:grpSpPr>
            <p:sp>
              <p:nvSpPr>
                <p:cNvPr id="379922" name="Rectangle 18">
                  <a:extLst>
                    <a:ext uri="{FF2B5EF4-FFF2-40B4-BE49-F238E27FC236}">
                      <a16:creationId xmlns:a16="http://schemas.microsoft.com/office/drawing/2014/main" id="{202156B0-9606-A072-498B-B745058821A8}"/>
                    </a:ext>
                  </a:extLst>
                </p:cNvPr>
                <p:cNvSpPr>
                  <a:spLocks noChangeArrowheads="1"/>
                </p:cNvSpPr>
                <p:nvPr/>
              </p:nvSpPr>
              <p:spPr bwMode="auto">
                <a:xfrm>
                  <a:off x="40" y="1651"/>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3</a:t>
                  </a:r>
                  <a:r>
                    <a:rPr lang="ja-JP" altLang="en-US" sz="2000">
                      <a:latin typeface="ＭＳ Ｐ明朝" panose="02020600040205080304" pitchFamily="18" charset="-128"/>
                      <a:ea typeface="ＭＳ Ｐ明朝" panose="02020600040205080304" pitchFamily="18" charset="-128"/>
                    </a:rPr>
                    <a:t>回以上</a:t>
                  </a:r>
                  <a:endParaRPr lang="ja-JP" altLang="en-US"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53" name="Rectangle 49">
                  <a:extLst>
                    <a:ext uri="{FF2B5EF4-FFF2-40B4-BE49-F238E27FC236}">
                      <a16:creationId xmlns:a16="http://schemas.microsoft.com/office/drawing/2014/main" id="{6DF15798-0D7E-80A0-2B77-ECE149116308}"/>
                    </a:ext>
                  </a:extLst>
                </p:cNvPr>
                <p:cNvSpPr>
                  <a:spLocks noChangeArrowheads="1"/>
                </p:cNvSpPr>
                <p:nvPr/>
              </p:nvSpPr>
              <p:spPr bwMode="auto">
                <a:xfrm>
                  <a:off x="0" y="1651"/>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6" name="Group 52">
                <a:extLst>
                  <a:ext uri="{FF2B5EF4-FFF2-40B4-BE49-F238E27FC236}">
                    <a16:creationId xmlns:a16="http://schemas.microsoft.com/office/drawing/2014/main" id="{C56A49BD-EF41-6B5A-CE8A-F0CC699CB1D2}"/>
                  </a:ext>
                </a:extLst>
              </p:cNvPr>
              <p:cNvGrpSpPr>
                <a:grpSpLocks/>
              </p:cNvGrpSpPr>
              <p:nvPr/>
            </p:nvGrpSpPr>
            <p:grpSpPr bwMode="auto">
              <a:xfrm>
                <a:off x="821" y="1651"/>
                <a:ext cx="821" cy="384"/>
                <a:chOff x="821" y="1651"/>
                <a:chExt cx="821" cy="384"/>
              </a:xfrm>
            </p:grpSpPr>
            <p:sp>
              <p:nvSpPr>
                <p:cNvPr id="379923" name="Rectangle 19">
                  <a:extLst>
                    <a:ext uri="{FF2B5EF4-FFF2-40B4-BE49-F238E27FC236}">
                      <a16:creationId xmlns:a16="http://schemas.microsoft.com/office/drawing/2014/main" id="{B99CBA56-2485-1CCC-12B3-D992E32F731F}"/>
                    </a:ext>
                  </a:extLst>
                </p:cNvPr>
                <p:cNvSpPr>
                  <a:spLocks noChangeArrowheads="1"/>
                </p:cNvSpPr>
                <p:nvPr/>
              </p:nvSpPr>
              <p:spPr bwMode="auto">
                <a:xfrm>
                  <a:off x="861" y="1651"/>
                  <a:ext cx="741"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dirty="0">
                      <a:latin typeface="ＭＳ Ｐ明朝" panose="02020600040205080304" pitchFamily="18" charset="-128"/>
                      <a:ea typeface="ＭＳ Ｐ明朝" panose="02020600040205080304" pitchFamily="18" charset="-128"/>
                    </a:rPr>
                    <a:t>× </a:t>
                  </a:r>
                  <a:r>
                    <a:rPr lang="en-US" altLang="ja-JP" sz="2000" baseline="30000" dirty="0">
                      <a:latin typeface="ＭＳ Ｐ明朝" panose="02020600040205080304" pitchFamily="18" charset="-128"/>
                      <a:ea typeface="ＭＳ Ｐ明朝" panose="02020600040205080304" pitchFamily="18" charset="-128"/>
                    </a:rPr>
                    <a:t>2)5</a:t>
                  </a:r>
                  <a:r>
                    <a:rPr lang="ja-JP" altLang="en-US" sz="2000" baseline="30000" dirty="0">
                      <a:latin typeface="ＭＳ Ｐ明朝" panose="02020600040205080304" pitchFamily="18" charset="-128"/>
                      <a:ea typeface="ＭＳ Ｐ明朝" panose="02020600040205080304" pitchFamily="18" charset="-128"/>
                    </a:rPr>
                    <a:t>年未満</a:t>
                  </a:r>
                  <a:endParaRPr lang="en-US" altLang="ja-JP" sz="2000" dirty="0">
                    <a:ea typeface="Times" panose="02020603050405020304" pitchFamily="18" charset="0"/>
                    <a:cs typeface="Times" panose="02020603050405020304" pitchFamily="18" charset="0"/>
                  </a:endParaRPr>
                </a:p>
                <a:p>
                  <a:pPr eaLnBrk="0" hangingPunct="0"/>
                  <a:endParaRPr lang="en-US" altLang="ja-JP" sz="2000" dirty="0">
                    <a:latin typeface="ＭＳ Ｐゴシック" panose="020B0600070205080204" pitchFamily="50" charset="-128"/>
                  </a:endParaRPr>
                </a:p>
              </p:txBody>
            </p:sp>
            <p:sp>
              <p:nvSpPr>
                <p:cNvPr id="379955" name="Rectangle 51">
                  <a:extLst>
                    <a:ext uri="{FF2B5EF4-FFF2-40B4-BE49-F238E27FC236}">
                      <a16:creationId xmlns:a16="http://schemas.microsoft.com/office/drawing/2014/main" id="{705D9A8A-5A58-AE16-90FA-713E78C4583D}"/>
                    </a:ext>
                  </a:extLst>
                </p:cNvPr>
                <p:cNvSpPr>
                  <a:spLocks noChangeArrowheads="1"/>
                </p:cNvSpPr>
                <p:nvPr/>
              </p:nvSpPr>
              <p:spPr bwMode="auto">
                <a:xfrm>
                  <a:off x="821" y="1651"/>
                  <a:ext cx="821"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58" name="Group 54">
                <a:extLst>
                  <a:ext uri="{FF2B5EF4-FFF2-40B4-BE49-F238E27FC236}">
                    <a16:creationId xmlns:a16="http://schemas.microsoft.com/office/drawing/2014/main" id="{DBEF5D23-E739-61FB-5A47-A5DDF4934900}"/>
                  </a:ext>
                </a:extLst>
              </p:cNvPr>
              <p:cNvGrpSpPr>
                <a:grpSpLocks/>
              </p:cNvGrpSpPr>
              <p:nvPr/>
            </p:nvGrpSpPr>
            <p:grpSpPr bwMode="auto">
              <a:xfrm>
                <a:off x="1642" y="1651"/>
                <a:ext cx="822" cy="384"/>
                <a:chOff x="1642" y="1651"/>
                <a:chExt cx="822" cy="384"/>
              </a:xfrm>
            </p:grpSpPr>
            <p:sp>
              <p:nvSpPr>
                <p:cNvPr id="379924" name="Rectangle 20">
                  <a:extLst>
                    <a:ext uri="{FF2B5EF4-FFF2-40B4-BE49-F238E27FC236}">
                      <a16:creationId xmlns:a16="http://schemas.microsoft.com/office/drawing/2014/main" id="{B06B57DE-1245-53FF-9230-2DC5CDF64C28}"/>
                    </a:ext>
                  </a:extLst>
                </p:cNvPr>
                <p:cNvSpPr>
                  <a:spLocks noChangeArrowheads="1"/>
                </p:cNvSpPr>
                <p:nvPr/>
              </p:nvSpPr>
              <p:spPr bwMode="auto">
                <a:xfrm>
                  <a:off x="1682"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dirty="0">
                      <a:latin typeface="ＭＳ Ｐ明朝" panose="02020600040205080304" pitchFamily="18" charset="-128"/>
                      <a:ea typeface="ＭＳ Ｐ明朝" panose="02020600040205080304" pitchFamily="18" charset="-128"/>
                    </a:rPr>
                    <a:t>×</a:t>
                  </a:r>
                  <a:endParaRPr lang="en-US" altLang="ja-JP" sz="2000" dirty="0">
                    <a:ea typeface="Times" panose="02020603050405020304" pitchFamily="18" charset="0"/>
                    <a:cs typeface="Times" panose="02020603050405020304" pitchFamily="18" charset="0"/>
                  </a:endParaRPr>
                </a:p>
                <a:p>
                  <a:pPr eaLnBrk="0" hangingPunct="0"/>
                  <a:endParaRPr lang="en-US" altLang="ja-JP" sz="2000" dirty="0">
                    <a:latin typeface="ＭＳ Ｐゴシック" panose="020B0600070205080204" pitchFamily="50" charset="-128"/>
                  </a:endParaRPr>
                </a:p>
              </p:txBody>
            </p:sp>
            <p:sp>
              <p:nvSpPr>
                <p:cNvPr id="379957" name="Rectangle 53">
                  <a:extLst>
                    <a:ext uri="{FF2B5EF4-FFF2-40B4-BE49-F238E27FC236}">
                      <a16:creationId xmlns:a16="http://schemas.microsoft.com/office/drawing/2014/main" id="{C5E3286F-4A25-87FC-8366-D61939EFB6A1}"/>
                    </a:ext>
                  </a:extLst>
                </p:cNvPr>
                <p:cNvSpPr>
                  <a:spLocks noChangeArrowheads="1"/>
                </p:cNvSpPr>
                <p:nvPr/>
              </p:nvSpPr>
              <p:spPr bwMode="auto">
                <a:xfrm>
                  <a:off x="1642"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60" name="Group 56">
                <a:extLst>
                  <a:ext uri="{FF2B5EF4-FFF2-40B4-BE49-F238E27FC236}">
                    <a16:creationId xmlns:a16="http://schemas.microsoft.com/office/drawing/2014/main" id="{69FD944E-F081-2907-DB04-2811F5991220}"/>
                  </a:ext>
                </a:extLst>
              </p:cNvPr>
              <p:cNvGrpSpPr>
                <a:grpSpLocks/>
              </p:cNvGrpSpPr>
              <p:nvPr/>
            </p:nvGrpSpPr>
            <p:grpSpPr bwMode="auto">
              <a:xfrm>
                <a:off x="2464" y="1651"/>
                <a:ext cx="822" cy="384"/>
                <a:chOff x="2464" y="1651"/>
                <a:chExt cx="822" cy="384"/>
              </a:xfrm>
            </p:grpSpPr>
            <p:sp>
              <p:nvSpPr>
                <p:cNvPr id="379925" name="Rectangle 21">
                  <a:extLst>
                    <a:ext uri="{FF2B5EF4-FFF2-40B4-BE49-F238E27FC236}">
                      <a16:creationId xmlns:a16="http://schemas.microsoft.com/office/drawing/2014/main" id="{E25AC4D8-2819-DA51-CE50-E957A2D007F9}"/>
                    </a:ext>
                  </a:extLst>
                </p:cNvPr>
                <p:cNvSpPr>
                  <a:spLocks noChangeArrowheads="1"/>
                </p:cNvSpPr>
                <p:nvPr/>
              </p:nvSpPr>
              <p:spPr bwMode="auto">
                <a:xfrm>
                  <a:off x="2504"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dirty="0">
                      <a:latin typeface="ＭＳ Ｐ明朝" panose="02020600040205080304" pitchFamily="18" charset="-128"/>
                      <a:ea typeface="ＭＳ Ｐ明朝" panose="02020600040205080304" pitchFamily="18" charset="-128"/>
                    </a:rPr>
                    <a:t>× </a:t>
                  </a:r>
                  <a:r>
                    <a:rPr lang="en-US" altLang="ja-JP" sz="2000" baseline="30000" dirty="0">
                      <a:latin typeface="ＭＳ Ｐ明朝" panose="02020600040205080304" pitchFamily="18" charset="-128"/>
                      <a:ea typeface="ＭＳ Ｐ明朝" panose="02020600040205080304" pitchFamily="18" charset="-128"/>
                    </a:rPr>
                    <a:t>3)10</a:t>
                  </a:r>
                  <a:r>
                    <a:rPr lang="ja-JP" altLang="en-US" sz="2000" baseline="30000" dirty="0">
                      <a:latin typeface="ＭＳ Ｐ明朝" panose="02020600040205080304" pitchFamily="18" charset="-128"/>
                      <a:ea typeface="ＭＳ Ｐ明朝" panose="02020600040205080304" pitchFamily="18" charset="-128"/>
                    </a:rPr>
                    <a:t>年未満</a:t>
                  </a:r>
                  <a:endParaRPr lang="en-US" altLang="ja-JP" sz="2000" dirty="0">
                    <a:ea typeface="Times" panose="02020603050405020304" pitchFamily="18" charset="0"/>
                    <a:cs typeface="Times" panose="02020603050405020304" pitchFamily="18" charset="0"/>
                  </a:endParaRPr>
                </a:p>
                <a:p>
                  <a:pPr eaLnBrk="0" hangingPunct="0"/>
                  <a:endParaRPr lang="en-US" altLang="ja-JP" sz="2000" dirty="0">
                    <a:latin typeface="ＭＳ Ｐゴシック" panose="020B0600070205080204" pitchFamily="50" charset="-128"/>
                  </a:endParaRPr>
                </a:p>
              </p:txBody>
            </p:sp>
            <p:sp>
              <p:nvSpPr>
                <p:cNvPr id="379959" name="Rectangle 55">
                  <a:extLst>
                    <a:ext uri="{FF2B5EF4-FFF2-40B4-BE49-F238E27FC236}">
                      <a16:creationId xmlns:a16="http://schemas.microsoft.com/office/drawing/2014/main" id="{D6BC6030-C856-C7B6-EBEC-F4989572210A}"/>
                    </a:ext>
                  </a:extLst>
                </p:cNvPr>
                <p:cNvSpPr>
                  <a:spLocks noChangeArrowheads="1"/>
                </p:cNvSpPr>
                <p:nvPr/>
              </p:nvSpPr>
              <p:spPr bwMode="auto">
                <a:xfrm>
                  <a:off x="2464"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nvGrpSpPr>
              <p:cNvPr id="379962" name="Group 58">
                <a:extLst>
                  <a:ext uri="{FF2B5EF4-FFF2-40B4-BE49-F238E27FC236}">
                    <a16:creationId xmlns:a16="http://schemas.microsoft.com/office/drawing/2014/main" id="{2413FD9A-1B2B-958C-984D-9D117783E43D}"/>
                  </a:ext>
                </a:extLst>
              </p:cNvPr>
              <p:cNvGrpSpPr>
                <a:grpSpLocks/>
              </p:cNvGrpSpPr>
              <p:nvPr/>
            </p:nvGrpSpPr>
            <p:grpSpPr bwMode="auto">
              <a:xfrm>
                <a:off x="3286" y="1651"/>
                <a:ext cx="822" cy="384"/>
                <a:chOff x="3286" y="1651"/>
                <a:chExt cx="822" cy="384"/>
              </a:xfrm>
            </p:grpSpPr>
            <p:sp>
              <p:nvSpPr>
                <p:cNvPr id="379926" name="Rectangle 22">
                  <a:extLst>
                    <a:ext uri="{FF2B5EF4-FFF2-40B4-BE49-F238E27FC236}">
                      <a16:creationId xmlns:a16="http://schemas.microsoft.com/office/drawing/2014/main" id="{F13F1CA3-7CB7-3E4D-6FA8-5A4CF6AC9BD3}"/>
                    </a:ext>
                  </a:extLst>
                </p:cNvPr>
                <p:cNvSpPr>
                  <a:spLocks noChangeArrowheads="1"/>
                </p:cNvSpPr>
                <p:nvPr/>
              </p:nvSpPr>
              <p:spPr bwMode="auto">
                <a:xfrm>
                  <a:off x="3326" y="1651"/>
                  <a:ext cx="74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ja-JP" sz="2000">
                      <a:latin typeface="ＭＳ Ｐ明朝" panose="02020600040205080304" pitchFamily="18" charset="-128"/>
                      <a:ea typeface="ＭＳ Ｐ明朝" panose="02020600040205080304" pitchFamily="18" charset="-128"/>
                    </a:rPr>
                    <a:t>×</a:t>
                  </a:r>
                  <a:endParaRPr lang="en-US" altLang="ja-JP" sz="2000">
                    <a:ea typeface="Times" panose="02020603050405020304" pitchFamily="18" charset="0"/>
                    <a:cs typeface="Times" panose="02020603050405020304" pitchFamily="18" charset="0"/>
                  </a:endParaRPr>
                </a:p>
                <a:p>
                  <a:pPr eaLnBrk="0" hangingPunct="0"/>
                  <a:endParaRPr lang="en-US" altLang="ja-JP" sz="2000">
                    <a:latin typeface="ＭＳ Ｐゴシック" panose="020B0600070205080204" pitchFamily="50" charset="-128"/>
                  </a:endParaRPr>
                </a:p>
              </p:txBody>
            </p:sp>
            <p:sp>
              <p:nvSpPr>
                <p:cNvPr id="379961" name="Rectangle 57">
                  <a:extLst>
                    <a:ext uri="{FF2B5EF4-FFF2-40B4-BE49-F238E27FC236}">
                      <a16:creationId xmlns:a16="http://schemas.microsoft.com/office/drawing/2014/main" id="{146A759C-42DD-AEBD-7C1A-261315670583}"/>
                    </a:ext>
                  </a:extLst>
                </p:cNvPr>
                <p:cNvSpPr>
                  <a:spLocks noChangeArrowheads="1"/>
                </p:cNvSpPr>
                <p:nvPr/>
              </p:nvSpPr>
              <p:spPr bwMode="auto">
                <a:xfrm>
                  <a:off x="3286" y="1651"/>
                  <a:ext cx="822" cy="38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grpSp>
        <p:sp>
          <p:nvSpPr>
            <p:cNvPr id="379964" name="Rectangle 60">
              <a:extLst>
                <a:ext uri="{FF2B5EF4-FFF2-40B4-BE49-F238E27FC236}">
                  <a16:creationId xmlns:a16="http://schemas.microsoft.com/office/drawing/2014/main" id="{4506C65B-A9D6-FEC5-BDD0-FB706AB49156}"/>
                </a:ext>
              </a:extLst>
            </p:cNvPr>
            <p:cNvSpPr>
              <a:spLocks noChangeArrowheads="1"/>
            </p:cNvSpPr>
            <p:nvPr/>
          </p:nvSpPr>
          <p:spPr bwMode="auto">
            <a:xfrm>
              <a:off x="-1" y="383"/>
              <a:ext cx="4110" cy="1653"/>
            </a:xfrm>
            <a:prstGeom prst="rect">
              <a:avLst/>
            </a:prstGeom>
            <a:noFill/>
            <a:ln w="317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grpSp>
      <p:sp>
        <p:nvSpPr>
          <p:cNvPr id="379966" name="Rectangle 62">
            <a:extLst>
              <a:ext uri="{FF2B5EF4-FFF2-40B4-BE49-F238E27FC236}">
                <a16:creationId xmlns:a16="http://schemas.microsoft.com/office/drawing/2014/main" id="{31351088-ED04-5E64-FAA7-C1358A37E996}"/>
              </a:ext>
            </a:extLst>
          </p:cNvPr>
          <p:cNvSpPr>
            <a:spLocks noChangeArrowheads="1"/>
          </p:cNvSpPr>
          <p:nvPr/>
        </p:nvSpPr>
        <p:spPr bwMode="auto">
          <a:xfrm>
            <a:off x="1828800" y="5562600"/>
            <a:ext cx="68580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ja-JP" sz="1000">
                <a:latin typeface="ＭＳ Ｐ明朝" panose="02020600040205080304" pitchFamily="18" charset="-128"/>
                <a:ea typeface="ＭＳ Ｐ明朝" panose="02020600040205080304" pitchFamily="18" charset="-128"/>
              </a:rPr>
              <a:t>TT: </a:t>
            </a:r>
            <a:r>
              <a:rPr lang="ja-JP" altLang="en-US" sz="1000">
                <a:latin typeface="ＭＳ Ｐ明朝" panose="02020600040205080304" pitchFamily="18" charset="-128"/>
                <a:ea typeface="ＭＳ Ｐ明朝" panose="02020600040205080304" pitchFamily="18" charset="-128"/>
              </a:rPr>
              <a:t>破傷風トキソイドワクチン</a:t>
            </a:r>
            <a:endParaRPr lang="ja-JP" altLang="en-US" sz="1200">
              <a:ea typeface="Times" panose="02020603050405020304" pitchFamily="18" charset="0"/>
              <a:cs typeface="Times" panose="02020603050405020304" pitchFamily="18" charset="0"/>
            </a:endParaRPr>
          </a:p>
          <a:p>
            <a:pPr eaLnBrk="0" hangingPunct="0"/>
            <a:r>
              <a:rPr lang="en-US" altLang="ja-JP" sz="1000">
                <a:latin typeface="ＭＳ Ｐ明朝" panose="02020600040205080304" pitchFamily="18" charset="-128"/>
                <a:ea typeface="ＭＳ Ｐ明朝" panose="02020600040205080304" pitchFamily="18" charset="-128"/>
              </a:rPr>
              <a:t>TIG: </a:t>
            </a:r>
            <a:r>
              <a:rPr lang="ja-JP" altLang="en-US" sz="1000">
                <a:latin typeface="ＭＳ Ｐ明朝" panose="02020600040205080304" pitchFamily="18" charset="-128"/>
                <a:ea typeface="ＭＳ Ｐ明朝" panose="02020600040205080304" pitchFamily="18" charset="-128"/>
              </a:rPr>
              <a:t>抗破傷風ガンマグロブリン</a:t>
            </a:r>
            <a:endParaRPr lang="ja-JP" altLang="en-US" sz="1200">
              <a:ea typeface="Times" panose="02020603050405020304" pitchFamily="18" charset="0"/>
              <a:cs typeface="Times" panose="02020603050405020304" pitchFamily="18" charset="0"/>
            </a:endParaRPr>
          </a:p>
          <a:p>
            <a:pPr eaLnBrk="0" hangingPunct="0"/>
            <a:r>
              <a:rPr lang="en-US" altLang="ja-JP" sz="1000">
                <a:latin typeface="ＭＳ Ｐ明朝" panose="02020600040205080304" pitchFamily="18" charset="-128"/>
                <a:ea typeface="ＭＳ Ｐ明朝" panose="02020600040205080304" pitchFamily="18" charset="-128"/>
              </a:rPr>
              <a:t>1) </a:t>
            </a:r>
            <a:r>
              <a:rPr lang="ja-JP" altLang="en-US" sz="1000">
                <a:latin typeface="ＭＳ Ｐ明朝" panose="02020600040205080304" pitchFamily="18" charset="-128"/>
                <a:ea typeface="ＭＳ Ｐ明朝" panose="02020600040205080304" pitchFamily="18" charset="-128"/>
              </a:rPr>
              <a:t>受賞後</a:t>
            </a:r>
            <a:r>
              <a:rPr lang="en-US" altLang="ja-JP" sz="1000">
                <a:latin typeface="ＭＳ Ｐ明朝" panose="02020600040205080304" pitchFamily="18" charset="-128"/>
                <a:ea typeface="ＭＳ Ｐ明朝" panose="02020600040205080304" pitchFamily="18" charset="-128"/>
              </a:rPr>
              <a:t>24</a:t>
            </a:r>
            <a:r>
              <a:rPr lang="ja-JP" altLang="en-US" sz="1000">
                <a:latin typeface="ＭＳ Ｐ明朝" panose="02020600040205080304" pitchFamily="18" charset="-128"/>
                <a:ea typeface="ＭＳ Ｐ明朝" panose="02020600040205080304" pitchFamily="18" charset="-128"/>
              </a:rPr>
              <a:t>時間以上たっているときは投与する。</a:t>
            </a:r>
            <a:endParaRPr lang="ja-JP" altLang="en-US" sz="1200">
              <a:ea typeface="Times" panose="02020603050405020304" pitchFamily="18" charset="0"/>
              <a:cs typeface="Times" panose="02020603050405020304" pitchFamily="18" charset="0"/>
            </a:endParaRPr>
          </a:p>
          <a:p>
            <a:pPr eaLnBrk="0" hangingPunct="0"/>
            <a:r>
              <a:rPr lang="en-US" altLang="ja-JP" sz="1000">
                <a:latin typeface="ＭＳ Ｐ明朝" panose="02020600040205080304" pitchFamily="18" charset="-128"/>
                <a:ea typeface="ＭＳ Ｐ明朝" panose="02020600040205080304" pitchFamily="18" charset="-128"/>
              </a:rPr>
              <a:t>2) </a:t>
            </a:r>
            <a:r>
              <a:rPr lang="ja-JP" altLang="en-US" sz="1000">
                <a:latin typeface="ＭＳ Ｐ明朝" panose="02020600040205080304" pitchFamily="18" charset="-128"/>
                <a:ea typeface="ＭＳ Ｐ明朝" panose="02020600040205080304" pitchFamily="18" charset="-128"/>
              </a:rPr>
              <a:t>最終接種から</a:t>
            </a:r>
            <a:r>
              <a:rPr lang="en-US" altLang="ja-JP" sz="1000">
                <a:latin typeface="ＭＳ Ｐ明朝" panose="02020600040205080304" pitchFamily="18" charset="-128"/>
                <a:ea typeface="ＭＳ Ｐ明朝" panose="02020600040205080304" pitchFamily="18" charset="-128"/>
              </a:rPr>
              <a:t>5</a:t>
            </a:r>
            <a:r>
              <a:rPr lang="ja-JP" altLang="en-US" sz="1000">
                <a:latin typeface="ＭＳ Ｐ明朝" panose="02020600040205080304" pitchFamily="18" charset="-128"/>
                <a:ea typeface="ＭＳ Ｐ明朝" panose="02020600040205080304" pitchFamily="18" charset="-128"/>
              </a:rPr>
              <a:t>年以上経過しているときは接種する。</a:t>
            </a:r>
            <a:endParaRPr lang="ja-JP" altLang="en-US" sz="1200">
              <a:ea typeface="Times" panose="02020603050405020304" pitchFamily="18" charset="0"/>
              <a:cs typeface="Times" panose="02020603050405020304" pitchFamily="18" charset="0"/>
            </a:endParaRPr>
          </a:p>
          <a:p>
            <a:pPr eaLnBrk="0" hangingPunct="0"/>
            <a:r>
              <a:rPr lang="en-US" altLang="ja-JP" sz="1000">
                <a:latin typeface="ＭＳ Ｐ明朝" panose="02020600040205080304" pitchFamily="18" charset="-128"/>
                <a:ea typeface="ＭＳ Ｐ明朝" panose="02020600040205080304" pitchFamily="18" charset="-128"/>
              </a:rPr>
              <a:t>3) </a:t>
            </a:r>
            <a:r>
              <a:rPr lang="ja-JP" altLang="en-US" sz="1000">
                <a:latin typeface="ＭＳ Ｐ明朝" panose="02020600040205080304" pitchFamily="18" charset="-128"/>
                <a:ea typeface="ＭＳ Ｐ明朝" panose="02020600040205080304" pitchFamily="18" charset="-128"/>
              </a:rPr>
              <a:t>最終接種から</a:t>
            </a:r>
            <a:r>
              <a:rPr lang="en-US" altLang="ja-JP" sz="1000">
                <a:latin typeface="ＭＳ Ｐ明朝" panose="02020600040205080304" pitchFamily="18" charset="-128"/>
                <a:ea typeface="ＭＳ Ｐ明朝" panose="02020600040205080304" pitchFamily="18" charset="-128"/>
              </a:rPr>
              <a:t>10</a:t>
            </a:r>
            <a:r>
              <a:rPr lang="ja-JP" altLang="en-US" sz="1000">
                <a:latin typeface="ＭＳ Ｐ明朝" panose="02020600040205080304" pitchFamily="18" charset="-128"/>
                <a:ea typeface="ＭＳ Ｐ明朝" panose="02020600040205080304" pitchFamily="18" charset="-128"/>
              </a:rPr>
              <a:t>年以上経過しているときは接種する。</a:t>
            </a:r>
            <a:endParaRPr lang="ja-JP" altLang="en-US" sz="1200">
              <a:ea typeface="Times" panose="02020603050405020304" pitchFamily="18" charset="0"/>
              <a:cs typeface="Times" panose="02020603050405020304" pitchFamily="18" charset="0"/>
            </a:endParaRPr>
          </a:p>
          <a:p>
            <a:pPr eaLnBrk="0" hangingPunct="0"/>
            <a:r>
              <a:rPr lang="ja-JP" altLang="en-US" sz="1000">
                <a:latin typeface="ＭＳ Ｐ明朝" panose="02020600040205080304" pitchFamily="18" charset="-128"/>
                <a:ea typeface="ＭＳ Ｐ明朝" panose="02020600040205080304" pitchFamily="18" charset="-128"/>
              </a:rPr>
              <a:t>出典：外傷後の破傷風予防のための破傷風トキソイドワクチンおよび抗破傷風ヒト免疫グロブリン投与と破傷風の治療　</a:t>
            </a:r>
            <a:r>
              <a:rPr lang="en-US" altLang="ja-JP" sz="1000">
                <a:latin typeface="ＭＳ Ｐ明朝" panose="02020600040205080304" pitchFamily="18" charset="-128"/>
                <a:ea typeface="ＭＳ Ｐ明朝" panose="02020600040205080304" pitchFamily="18" charset="-128"/>
              </a:rPr>
              <a:t>http://idsc.nih.go.jp/iasr/23/263/dj2632.html</a:t>
            </a:r>
            <a:endParaRPr lang="en-US" altLang="ja-JP" sz="1200">
              <a:ea typeface="Times" panose="02020603050405020304" pitchFamily="18" charset="0"/>
              <a:cs typeface="Times" panose="02020603050405020304" pitchFamily="18" charset="0"/>
            </a:endParaRPr>
          </a:p>
          <a:p>
            <a:pPr eaLnBrk="0" hangingPunct="0"/>
            <a:endParaRPr lang="en-US" altLang="ja-JP">
              <a:latin typeface="ＭＳ Ｐゴシック" panose="020B0600070205080204" pitchFamily="50" charset="-128"/>
            </a:endParaRPr>
          </a:p>
        </p:txBody>
      </p:sp>
      <p:sp>
        <p:nvSpPr>
          <p:cNvPr id="379967" name="Rectangle 63">
            <a:extLst>
              <a:ext uri="{FF2B5EF4-FFF2-40B4-BE49-F238E27FC236}">
                <a16:creationId xmlns:a16="http://schemas.microsoft.com/office/drawing/2014/main" id="{032A00BC-B8BF-57EE-357E-AA4290D3C292}"/>
              </a:ext>
            </a:extLst>
          </p:cNvPr>
          <p:cNvSpPr>
            <a:spLocks noChangeArrowheads="1"/>
          </p:cNvSpPr>
          <p:nvPr/>
        </p:nvSpPr>
        <p:spPr bwMode="auto">
          <a:xfrm>
            <a:off x="914400" y="3886200"/>
            <a:ext cx="946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sz="2000">
                <a:latin typeface="ＭＳ Ｐ明朝" panose="02020600040205080304" pitchFamily="18" charset="-128"/>
                <a:ea typeface="ＭＳ Ｐ明朝" panose="02020600040205080304" pitchFamily="18" charset="-128"/>
              </a:rPr>
              <a:t>接種歴</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EB38B6D2-2461-4D2E-636A-EBA1EA58857E}"/>
              </a:ext>
            </a:extLst>
          </p:cNvPr>
          <p:cNvSpPr>
            <a:spLocks noGrp="1" noChangeArrowheads="1"/>
          </p:cNvSpPr>
          <p:nvPr>
            <p:ph type="title"/>
          </p:nvPr>
        </p:nvSpPr>
        <p:spPr/>
        <p:txBody>
          <a:bodyPr/>
          <a:lstStyle/>
          <a:p>
            <a:r>
              <a:rPr lang="ja-JP" altLang="en-US" sz="3600" dirty="0">
                <a:solidFill>
                  <a:schemeClr val="tx1"/>
                </a:solidFill>
              </a:rPr>
              <a:t>破傷風抗毒素抗体陽性率</a:t>
            </a:r>
          </a:p>
        </p:txBody>
      </p:sp>
      <p:sp>
        <p:nvSpPr>
          <p:cNvPr id="81923" name="Rectangle 3">
            <a:extLst>
              <a:ext uri="{FF2B5EF4-FFF2-40B4-BE49-F238E27FC236}">
                <a16:creationId xmlns:a16="http://schemas.microsoft.com/office/drawing/2014/main" id="{80B6CEE9-82B5-953B-4BC6-7BD8B47B50CF}"/>
              </a:ext>
            </a:extLst>
          </p:cNvPr>
          <p:cNvSpPr>
            <a:spLocks noGrp="1" noChangeArrowheads="1"/>
          </p:cNvSpPr>
          <p:nvPr>
            <p:ph type="body" idx="1"/>
          </p:nvPr>
        </p:nvSpPr>
        <p:spPr/>
        <p:txBody>
          <a:bodyPr/>
          <a:lstStyle/>
          <a:p>
            <a:r>
              <a:rPr lang="ja-JP" altLang="en-US"/>
              <a:t>昭和</a:t>
            </a:r>
            <a:r>
              <a:rPr lang="en-US" altLang="ja-JP"/>
              <a:t>44</a:t>
            </a:r>
            <a:r>
              <a:rPr lang="ja-JP" altLang="en-US"/>
              <a:t>年（</a:t>
            </a:r>
            <a:r>
              <a:rPr lang="en-US" altLang="ja-JP"/>
              <a:t>1969</a:t>
            </a:r>
            <a:r>
              <a:rPr lang="ja-JP" altLang="en-US"/>
              <a:t>年）以降生の抗体陽性率はワクチン世代で高値。</a:t>
            </a:r>
          </a:p>
        </p:txBody>
      </p:sp>
      <p:graphicFrame>
        <p:nvGraphicFramePr>
          <p:cNvPr id="81925" name="Object 5">
            <a:extLst>
              <a:ext uri="{FF2B5EF4-FFF2-40B4-BE49-F238E27FC236}">
                <a16:creationId xmlns:a16="http://schemas.microsoft.com/office/drawing/2014/main" id="{8D3F704C-2DCD-0B6F-C19E-E9109F38B26E}"/>
              </a:ext>
            </a:extLst>
          </p:cNvPr>
          <p:cNvGraphicFramePr>
            <a:graphicFrameLocks noChangeAspect="1"/>
          </p:cNvGraphicFramePr>
          <p:nvPr/>
        </p:nvGraphicFramePr>
        <p:xfrm>
          <a:off x="0" y="1673225"/>
          <a:ext cx="9144000" cy="5184775"/>
        </p:xfrm>
        <a:graphic>
          <a:graphicData uri="http://schemas.openxmlformats.org/presentationml/2006/ole">
            <mc:AlternateContent xmlns:mc="http://schemas.openxmlformats.org/markup-compatibility/2006">
              <mc:Choice xmlns:v="urn:schemas-microsoft-com:vml" Requires="v">
                <p:oleObj name="Chart" r:id="rId2" imgW="4543778" imgH="2000757" progId="Excel.Chart.8">
                  <p:embed/>
                </p:oleObj>
              </mc:Choice>
              <mc:Fallback>
                <p:oleObj name="Chart" r:id="rId2" imgW="4543778" imgH="2000757" progId="Excel.Chart.8">
                  <p:embed/>
                  <p:pic>
                    <p:nvPicPr>
                      <p:cNvPr id="81925" name="Object 5">
                        <a:extLst>
                          <a:ext uri="{FF2B5EF4-FFF2-40B4-BE49-F238E27FC236}">
                            <a16:creationId xmlns:a16="http://schemas.microsoft.com/office/drawing/2014/main" id="{8D3F704C-2DCD-0B6F-C19E-E9109F38B2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6" name="Text Box 6">
            <a:extLst>
              <a:ext uri="{FF2B5EF4-FFF2-40B4-BE49-F238E27FC236}">
                <a16:creationId xmlns:a16="http://schemas.microsoft.com/office/drawing/2014/main" id="{88755EF4-A250-9D19-295C-4C4ADC5A1F96}"/>
              </a:ext>
            </a:extLst>
          </p:cNvPr>
          <p:cNvSpPr txBox="1">
            <a:spLocks noChangeArrowheads="1"/>
          </p:cNvSpPr>
          <p:nvPr/>
        </p:nvSpPr>
        <p:spPr bwMode="auto">
          <a:xfrm>
            <a:off x="7451725" y="5964238"/>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ja-JP" altLang="en-US"/>
              <a:t>生年</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FCFFFD-E590-3AFF-9DE3-892C15D8A74D}"/>
              </a:ext>
            </a:extLst>
          </p:cNvPr>
          <p:cNvSpPr>
            <a:spLocks noGrp="1"/>
          </p:cNvSpPr>
          <p:nvPr>
            <p:ph type="title"/>
          </p:nvPr>
        </p:nvSpPr>
        <p:spPr/>
        <p:txBody>
          <a:bodyPr/>
          <a:lstStyle/>
          <a:p>
            <a:r>
              <a:rPr kumimoji="1" lang="ja-JP" altLang="en-US" dirty="0"/>
              <a:t>ワクチンの話題　２</a:t>
            </a:r>
          </a:p>
        </p:txBody>
      </p:sp>
      <p:sp>
        <p:nvSpPr>
          <p:cNvPr id="3" name="コンテンツ プレースホルダー 2">
            <a:extLst>
              <a:ext uri="{FF2B5EF4-FFF2-40B4-BE49-F238E27FC236}">
                <a16:creationId xmlns:a16="http://schemas.microsoft.com/office/drawing/2014/main" id="{5B33B4C9-1EAC-30AF-2A30-4CD9876A408D}"/>
              </a:ext>
            </a:extLst>
          </p:cNvPr>
          <p:cNvSpPr>
            <a:spLocks noGrp="1"/>
          </p:cNvSpPr>
          <p:nvPr>
            <p:ph idx="1"/>
          </p:nvPr>
        </p:nvSpPr>
        <p:spPr/>
        <p:txBody>
          <a:bodyPr/>
          <a:lstStyle/>
          <a:p>
            <a:r>
              <a:rPr lang="ja-JP" altLang="ja-JP" sz="2000" dirty="0"/>
              <a:t>肺炎球菌結合型</a:t>
            </a:r>
            <a:r>
              <a:rPr lang="ja-JP" altLang="en-US" sz="2000" dirty="0"/>
              <a:t>ワクチン</a:t>
            </a:r>
            <a:r>
              <a:rPr lang="ja-JP" altLang="ja-JP" sz="2000" dirty="0"/>
              <a:t>　</a:t>
            </a:r>
            <a:r>
              <a:rPr lang="en-US" altLang="ja-JP" sz="2000" dirty="0"/>
              <a:t>PCV13</a:t>
            </a:r>
            <a:r>
              <a:rPr lang="ja-JP" altLang="ja-JP" sz="2000" dirty="0"/>
              <a:t>➡</a:t>
            </a:r>
            <a:r>
              <a:rPr lang="en-US" altLang="ja-JP" sz="2000" dirty="0"/>
              <a:t>PCV15</a:t>
            </a:r>
            <a:r>
              <a:rPr lang="ja-JP" altLang="ja-JP" sz="2000" dirty="0"/>
              <a:t>➡</a:t>
            </a:r>
            <a:r>
              <a:rPr lang="en-US" altLang="ja-JP" sz="2000" dirty="0"/>
              <a:t>PCV20</a:t>
            </a:r>
            <a:r>
              <a:rPr lang="ja-JP" altLang="ja-JP" sz="2000" dirty="0"/>
              <a:t>、</a:t>
            </a:r>
            <a:r>
              <a:rPr lang="en-US" altLang="ja-JP" sz="2000" dirty="0"/>
              <a:t>PCV21</a:t>
            </a:r>
            <a:endParaRPr lang="ja-JP" altLang="ja-JP" sz="2000" dirty="0"/>
          </a:p>
          <a:p>
            <a:pPr lvl="1"/>
            <a:r>
              <a:rPr lang="en-US" altLang="ja-JP" sz="1600" dirty="0">
                <a:latin typeface="+mj-ea"/>
                <a:ea typeface="+mj-ea"/>
              </a:rPr>
              <a:t>2024/3 </a:t>
            </a:r>
            <a:r>
              <a:rPr lang="ja-JP" altLang="en-US" sz="1600" dirty="0">
                <a:latin typeface="+mj-ea"/>
                <a:ea typeface="+mj-ea"/>
              </a:rPr>
              <a:t>肺炎球菌結合型</a:t>
            </a:r>
            <a:r>
              <a:rPr lang="en-US" altLang="ja-JP" sz="1600" dirty="0">
                <a:latin typeface="+mj-ea"/>
                <a:ea typeface="+mj-ea"/>
              </a:rPr>
              <a:t>20</a:t>
            </a:r>
            <a:r>
              <a:rPr lang="ja-JP" altLang="en-US" sz="1600" dirty="0">
                <a:latin typeface="+mj-ea"/>
                <a:ea typeface="+mj-ea"/>
              </a:rPr>
              <a:t>価「プレベナー」</a:t>
            </a:r>
            <a:r>
              <a:rPr lang="en-US" altLang="ja-JP" sz="1600" dirty="0">
                <a:latin typeface="+mj-ea"/>
                <a:ea typeface="+mj-ea"/>
              </a:rPr>
              <a:t>20</a:t>
            </a:r>
            <a:r>
              <a:rPr lang="ja-JP" altLang="en-US" sz="1600" dirty="0">
                <a:latin typeface="+mj-ea"/>
                <a:ea typeface="+mj-ea"/>
              </a:rPr>
              <a:t>承認</a:t>
            </a:r>
            <a:endParaRPr lang="en-US" altLang="ja-JP" sz="1600" dirty="0">
              <a:latin typeface="+mj-ea"/>
              <a:ea typeface="+mj-ea"/>
            </a:endParaRPr>
          </a:p>
          <a:p>
            <a:pPr lvl="1"/>
            <a:r>
              <a:rPr kumimoji="1" lang="en-US" altLang="ja-JP" sz="1600" dirty="0"/>
              <a:t>2025/8 </a:t>
            </a:r>
            <a:r>
              <a:rPr kumimoji="1" lang="ja-JP" altLang="en-US" sz="1600" dirty="0"/>
              <a:t>肺炎球菌結合型</a:t>
            </a:r>
            <a:r>
              <a:rPr kumimoji="1" lang="en-US" altLang="ja-JP" sz="1600" dirty="0"/>
              <a:t>21</a:t>
            </a:r>
            <a:r>
              <a:rPr kumimoji="1" lang="ja-JP" altLang="en-US" sz="1600" dirty="0"/>
              <a:t>価「キャプスバック」</a:t>
            </a:r>
            <a:r>
              <a:rPr kumimoji="1" lang="en-US" altLang="ja-JP" sz="1600" dirty="0"/>
              <a:t>21</a:t>
            </a:r>
            <a:r>
              <a:rPr kumimoji="1" lang="ja-JP" altLang="en-US" sz="1600" dirty="0"/>
              <a:t>承認</a:t>
            </a:r>
            <a:endParaRPr kumimoji="1" lang="en-US" altLang="ja-JP" sz="1600" dirty="0"/>
          </a:p>
          <a:p>
            <a:pPr lvl="1"/>
            <a:r>
              <a:rPr kumimoji="1" lang="ja-JP" altLang="en-US" sz="1600" dirty="0"/>
              <a:t>結合型ワクチン</a:t>
            </a:r>
            <a:r>
              <a:rPr kumimoji="1" lang="en-US" altLang="ja-JP" sz="1600" dirty="0"/>
              <a:t>(PCV)</a:t>
            </a:r>
            <a:r>
              <a:rPr kumimoji="1" lang="ja-JP" altLang="en-US" sz="1600" dirty="0"/>
              <a:t>は、ポリサッカライドワクチン</a:t>
            </a:r>
            <a:r>
              <a:rPr kumimoji="1" lang="en-US" altLang="ja-JP" sz="1600" dirty="0"/>
              <a:t>(PPV)</a:t>
            </a:r>
            <a:r>
              <a:rPr kumimoji="1" lang="ja-JP" altLang="en-US" sz="1600" dirty="0"/>
              <a:t>の改良型。</a:t>
            </a:r>
            <a:endParaRPr kumimoji="1" lang="en-US" altLang="ja-JP" sz="1600" dirty="0"/>
          </a:p>
          <a:p>
            <a:pPr lvl="1"/>
            <a:r>
              <a:rPr kumimoji="1" lang="en-US" altLang="ja-JP" sz="1600" kern="1200" dirty="0">
                <a:solidFill>
                  <a:schemeClr val="tx1"/>
                </a:solidFill>
                <a:effectLst/>
              </a:rPr>
              <a:t>PCV20</a:t>
            </a:r>
            <a:r>
              <a:rPr kumimoji="1" lang="ja-JP" altLang="ja-JP" sz="1600" kern="1200" dirty="0">
                <a:solidFill>
                  <a:schemeClr val="tx1"/>
                </a:solidFill>
                <a:effectLst/>
              </a:rPr>
              <a:t>は</a:t>
            </a:r>
            <a:r>
              <a:rPr kumimoji="1" lang="en-US" altLang="ja-JP" sz="1600" kern="1200" dirty="0">
                <a:solidFill>
                  <a:schemeClr val="tx1"/>
                </a:solidFill>
                <a:effectLst/>
              </a:rPr>
              <a:t>PPV23</a:t>
            </a:r>
            <a:r>
              <a:rPr kumimoji="1" lang="ja-JP" altLang="ja-JP" sz="1600" kern="1200" dirty="0">
                <a:solidFill>
                  <a:schemeClr val="tx1"/>
                </a:solidFill>
                <a:effectLst/>
              </a:rPr>
              <a:t>と同等の血清カバー</a:t>
            </a:r>
            <a:r>
              <a:rPr kumimoji="1" lang="ja-JP" altLang="en-US" sz="1600" kern="1200" dirty="0">
                <a:solidFill>
                  <a:schemeClr val="tx1"/>
                </a:solidFill>
                <a:effectLst/>
              </a:rPr>
              <a:t>　→　</a:t>
            </a:r>
            <a:r>
              <a:rPr kumimoji="1" lang="en-US" altLang="ja-JP" sz="1600" kern="1200" dirty="0">
                <a:solidFill>
                  <a:schemeClr val="tx1"/>
                </a:solidFill>
                <a:effectLst/>
              </a:rPr>
              <a:t>PPV23</a:t>
            </a:r>
            <a:r>
              <a:rPr kumimoji="1" lang="ja-JP" altLang="en-US" sz="1600" kern="1200" dirty="0">
                <a:solidFill>
                  <a:schemeClr val="tx1"/>
                </a:solidFill>
                <a:effectLst/>
              </a:rPr>
              <a:t>は役割を終えた</a:t>
            </a:r>
            <a:endParaRPr lang="ja-JP" altLang="ja-JP" sz="1200" dirty="0">
              <a:effectLst/>
            </a:endParaRPr>
          </a:p>
          <a:p>
            <a:pPr lvl="1"/>
            <a:r>
              <a:rPr kumimoji="1" lang="ja-JP" altLang="ja-JP" sz="1600" kern="1200" dirty="0">
                <a:solidFill>
                  <a:schemeClr val="tx1"/>
                </a:solidFill>
                <a:effectLst/>
                <a:latin typeface="+mn-lt"/>
                <a:ea typeface="+mn-ea"/>
                <a:cs typeface="+mn-cs"/>
              </a:rPr>
              <a:t>結合型はまだ定期にはならない</a:t>
            </a:r>
            <a:endParaRPr kumimoji="1" lang="en-US" altLang="ja-JP" sz="1600" kern="1200" dirty="0">
              <a:solidFill>
                <a:schemeClr val="tx1"/>
              </a:solidFill>
              <a:effectLst/>
              <a:latin typeface="+mn-lt"/>
              <a:ea typeface="+mn-ea"/>
              <a:cs typeface="+mn-cs"/>
            </a:endParaRPr>
          </a:p>
          <a:p>
            <a:pPr lvl="1"/>
            <a:r>
              <a:rPr lang="ja-JP" altLang="en-US" sz="1800" dirty="0"/>
              <a:t>実質的選択枝</a:t>
            </a:r>
            <a:endParaRPr lang="en-US" altLang="ja-JP" sz="1800" dirty="0"/>
          </a:p>
          <a:p>
            <a:pPr lvl="2"/>
            <a:r>
              <a:rPr lang="ja-JP" altLang="en-US" sz="1400" dirty="0">
                <a:effectLst/>
              </a:rPr>
              <a:t>打たない</a:t>
            </a:r>
            <a:endParaRPr lang="en-US" altLang="ja-JP" sz="1400" dirty="0">
              <a:effectLst/>
            </a:endParaRPr>
          </a:p>
          <a:p>
            <a:pPr lvl="2"/>
            <a:r>
              <a:rPr lang="en-US" altLang="ja-JP" sz="1400" dirty="0"/>
              <a:t>65</a:t>
            </a:r>
            <a:r>
              <a:rPr lang="ja-JP" altLang="en-US" sz="1400" dirty="0"/>
              <a:t>才で</a:t>
            </a:r>
            <a:r>
              <a:rPr lang="en-US" altLang="ja-JP" sz="1400" dirty="0"/>
              <a:t>PPV</a:t>
            </a:r>
            <a:r>
              <a:rPr lang="ja-JP" altLang="en-US" sz="1400" dirty="0"/>
              <a:t>２３を打って終了</a:t>
            </a:r>
            <a:endParaRPr lang="en-US" altLang="ja-JP" sz="1400" dirty="0"/>
          </a:p>
          <a:p>
            <a:pPr lvl="2"/>
            <a:r>
              <a:rPr lang="ja-JP" altLang="en-US" sz="1400" dirty="0">
                <a:effectLst/>
              </a:rPr>
              <a:t>ハイリスクになってから、</a:t>
            </a:r>
            <a:r>
              <a:rPr lang="en-US" altLang="ja-JP" sz="1400" dirty="0">
                <a:effectLst/>
              </a:rPr>
              <a:t>PCV</a:t>
            </a:r>
            <a:r>
              <a:rPr lang="ja-JP" altLang="en-US" sz="1400" dirty="0">
                <a:effectLst/>
              </a:rPr>
              <a:t>２０を自費で</a:t>
            </a:r>
            <a:r>
              <a:rPr lang="en-US" altLang="ja-JP" sz="1400" dirty="0">
                <a:effectLst/>
              </a:rPr>
              <a:t>1</a:t>
            </a:r>
            <a:r>
              <a:rPr lang="ja-JP" altLang="en-US" sz="1400" dirty="0">
                <a:effectLst/>
              </a:rPr>
              <a:t>回接種して終了</a:t>
            </a:r>
            <a:endParaRPr lang="en-US" altLang="ja-JP" sz="800" dirty="0">
              <a:effectLst/>
            </a:endParaRPr>
          </a:p>
          <a:p>
            <a:r>
              <a:rPr kumimoji="1" lang="ja-JP" altLang="en-US" sz="2000" dirty="0"/>
              <a:t>ＲＳウイルスワクチン</a:t>
            </a:r>
            <a:endParaRPr kumimoji="1" lang="en-US" altLang="ja-JP" sz="2000" dirty="0"/>
          </a:p>
          <a:p>
            <a:pPr lvl="1"/>
            <a:r>
              <a:rPr lang="en-US" altLang="ja-JP" sz="1600" dirty="0"/>
              <a:t>2024/1/15 </a:t>
            </a:r>
            <a:r>
              <a:rPr lang="ja-JP" altLang="en-US" sz="1600" dirty="0"/>
              <a:t>高齢者</a:t>
            </a:r>
            <a:r>
              <a:rPr lang="en-US" altLang="ja-JP" sz="1600" dirty="0"/>
              <a:t>RS</a:t>
            </a:r>
            <a:r>
              <a:rPr lang="ja-JP" altLang="en-US" sz="1600" dirty="0"/>
              <a:t>ワクチン「アレックスビー」</a:t>
            </a:r>
            <a:r>
              <a:rPr lang="en-US" altLang="ja-JP" sz="1600" dirty="0"/>
              <a:t>GSK</a:t>
            </a:r>
            <a:r>
              <a:rPr lang="ja-JP" altLang="en-US" sz="1600" dirty="0"/>
              <a:t>発売</a:t>
            </a:r>
            <a:endParaRPr lang="en-US" altLang="ja-JP" sz="1600" dirty="0"/>
          </a:p>
          <a:p>
            <a:pPr lvl="1"/>
            <a:r>
              <a:rPr kumimoji="1" lang="en-US" altLang="ja-JP" sz="1600" dirty="0"/>
              <a:t>2024/05 </a:t>
            </a:r>
            <a:r>
              <a:rPr kumimoji="1" lang="ja-JP" altLang="en-US" sz="1600" dirty="0"/>
              <a:t>妊婦・高齢者</a:t>
            </a:r>
            <a:r>
              <a:rPr kumimoji="1" lang="en-US" altLang="ja-JP" sz="1600" dirty="0"/>
              <a:t>RS</a:t>
            </a:r>
            <a:r>
              <a:rPr kumimoji="1" lang="ja-JP" altLang="en-US" sz="1600" dirty="0"/>
              <a:t>ワクチン「アブリスボ」ファイザー　発売</a:t>
            </a:r>
            <a:endParaRPr kumimoji="1" lang="en-US" altLang="ja-JP" sz="1600" dirty="0"/>
          </a:p>
          <a:p>
            <a:pPr lvl="2"/>
            <a:r>
              <a:rPr lang="ja-JP" altLang="en-US" sz="1200" dirty="0"/>
              <a:t>妊娠後期にアブリスボを打って、胎児に免疫をプレゼント</a:t>
            </a:r>
            <a:endParaRPr kumimoji="1" lang="en-US" altLang="ja-JP" sz="1200" dirty="0"/>
          </a:p>
          <a:p>
            <a:pPr lvl="1"/>
            <a:r>
              <a:rPr lang="en-US" altLang="ja-JP" sz="1600" dirty="0"/>
              <a:t>2024/05 </a:t>
            </a:r>
            <a:r>
              <a:rPr lang="ja-JP" altLang="en-US" sz="1600" dirty="0"/>
              <a:t>新生児用</a:t>
            </a:r>
            <a:r>
              <a:rPr lang="en-US" altLang="ja-JP" sz="1600" dirty="0"/>
              <a:t>RS</a:t>
            </a:r>
            <a:r>
              <a:rPr lang="ja-JP" altLang="en-US" sz="1600" dirty="0"/>
              <a:t>ウイルス抗体薬「ベイフォータス」ニルセビマブ　アストラゼネカ　発売　</a:t>
            </a:r>
            <a:endParaRPr lang="en-US" altLang="ja-JP" sz="1600" dirty="0"/>
          </a:p>
          <a:p>
            <a:pPr lvl="1"/>
            <a:r>
              <a:rPr lang="en-US" altLang="ja-JP" sz="1800" dirty="0"/>
              <a:t>2024/5 </a:t>
            </a:r>
            <a:r>
              <a:rPr lang="ja-JP" altLang="en-US" sz="1800" dirty="0"/>
              <a:t>日本におけるニルセビマブの使用に関するコンセンサスガイドライン 日本小児科学会予防接種・感染症対策委員会</a:t>
            </a:r>
            <a:endParaRPr lang="en-US" altLang="ja-JP" sz="1800" dirty="0"/>
          </a:p>
          <a:p>
            <a:pPr lvl="1"/>
            <a:endParaRPr lang="en-US" altLang="ja-JP" sz="1800" dirty="0"/>
          </a:p>
        </p:txBody>
      </p:sp>
    </p:spTree>
    <p:extLst>
      <p:ext uri="{BB962C8B-B14F-4D97-AF65-F5344CB8AC3E}">
        <p14:creationId xmlns:p14="http://schemas.microsoft.com/office/powerpoint/2010/main" val="157798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8344B51-0C89-E6BC-F750-7110A9409863}"/>
              </a:ext>
            </a:extLst>
          </p:cNvPr>
          <p:cNvSpPr>
            <a:spLocks noGrp="1" noChangeArrowheads="1"/>
          </p:cNvSpPr>
          <p:nvPr>
            <p:ph type="title"/>
          </p:nvPr>
        </p:nvSpPr>
        <p:spPr/>
        <p:txBody>
          <a:bodyPr/>
          <a:lstStyle/>
          <a:p>
            <a:r>
              <a:rPr lang="ja-JP" altLang="en-US" sz="3200" dirty="0">
                <a:solidFill>
                  <a:schemeClr val="tx1"/>
                </a:solidFill>
              </a:rPr>
              <a:t>ジフテリア・百日咳・破傷風</a:t>
            </a:r>
            <a:r>
              <a:rPr lang="en-US" altLang="ja-JP" sz="3200" dirty="0">
                <a:solidFill>
                  <a:schemeClr val="tx1"/>
                </a:solidFill>
              </a:rPr>
              <a:t>(DTP</a:t>
            </a:r>
            <a:r>
              <a:rPr lang="ja-JP" altLang="en-US" sz="3200" dirty="0">
                <a:solidFill>
                  <a:schemeClr val="tx1"/>
                </a:solidFill>
              </a:rPr>
              <a:t>３種混合</a:t>
            </a:r>
            <a:r>
              <a:rPr lang="en-US" altLang="ja-JP" sz="3200" dirty="0">
                <a:solidFill>
                  <a:schemeClr val="tx1"/>
                </a:solidFill>
              </a:rPr>
              <a:t>)</a:t>
            </a:r>
          </a:p>
        </p:txBody>
      </p:sp>
      <p:sp>
        <p:nvSpPr>
          <p:cNvPr id="116739" name="Rectangle 3">
            <a:extLst>
              <a:ext uri="{FF2B5EF4-FFF2-40B4-BE49-F238E27FC236}">
                <a16:creationId xmlns:a16="http://schemas.microsoft.com/office/drawing/2014/main" id="{9F5DB536-5AFD-358C-7442-4EDC7F024DC5}"/>
              </a:ext>
            </a:extLst>
          </p:cNvPr>
          <p:cNvSpPr>
            <a:spLocks noGrp="1" noChangeArrowheads="1"/>
          </p:cNvSpPr>
          <p:nvPr>
            <p:ph type="body" idx="1"/>
          </p:nvPr>
        </p:nvSpPr>
        <p:spPr/>
        <p:txBody>
          <a:bodyPr/>
          <a:lstStyle/>
          <a:p>
            <a:r>
              <a:rPr lang="ja-JP" altLang="en-US" sz="1800" dirty="0"/>
              <a:t>百日咳は単独ワクチンがない。成人の百日咳が問題。</a:t>
            </a:r>
          </a:p>
          <a:p>
            <a:pPr lvl="1"/>
            <a:endParaRPr lang="ja-JP" altLang="en-US" sz="1600" dirty="0"/>
          </a:p>
          <a:p>
            <a:r>
              <a:rPr lang="ja-JP" altLang="en-US" sz="1800" dirty="0"/>
              <a:t>日本では </a:t>
            </a:r>
            <a:r>
              <a:rPr lang="en-US" altLang="ja-JP" sz="1800" dirty="0"/>
              <a:t>DTP</a:t>
            </a:r>
            <a:r>
              <a:rPr lang="ja-JP" altLang="en-US" sz="1800" dirty="0"/>
              <a:t>（</a:t>
            </a:r>
            <a:r>
              <a:rPr lang="en-US" altLang="ja-JP" sz="1800" dirty="0"/>
              <a:t>DTaP) 0.5ml</a:t>
            </a:r>
            <a:r>
              <a:rPr lang="ja-JP" altLang="en-US" sz="1800" dirty="0"/>
              <a:t>で </a:t>
            </a:r>
            <a:r>
              <a:rPr lang="en-US" altLang="ja-JP" sz="1800" dirty="0" err="1"/>
              <a:t>tDaP</a:t>
            </a:r>
            <a:r>
              <a:rPr lang="ja-JP" altLang="en-US" sz="1800" dirty="0"/>
              <a:t>として使用するとよい。</a:t>
            </a:r>
          </a:p>
          <a:p>
            <a:pPr lvl="1"/>
            <a:r>
              <a:rPr lang="ja-JP" altLang="en-US" sz="1600" dirty="0"/>
              <a:t>ビケンの</a:t>
            </a:r>
            <a:r>
              <a:rPr lang="en-US" altLang="ja-JP" sz="1600" dirty="0"/>
              <a:t>DPT</a:t>
            </a:r>
            <a:r>
              <a:rPr lang="ja-JP" altLang="en-US" sz="1600" dirty="0"/>
              <a:t>が、成人も適用を取って</a:t>
            </a:r>
            <a:r>
              <a:rPr lang="en-US" altLang="ja-JP" sz="1600" dirty="0"/>
              <a:t>2018</a:t>
            </a:r>
            <a:r>
              <a:rPr lang="ja-JP" altLang="en-US" sz="1600" dirty="0"/>
              <a:t>年</a:t>
            </a:r>
            <a:r>
              <a:rPr lang="en-US" altLang="ja-JP" sz="1600" dirty="0"/>
              <a:t>1</a:t>
            </a:r>
            <a:r>
              <a:rPr lang="ja-JP" altLang="en-US" sz="1600" dirty="0"/>
              <a:t>月発売再開。</a:t>
            </a:r>
            <a:r>
              <a:rPr lang="en-US" altLang="ja-JP" sz="1600" dirty="0"/>
              <a:t>DPT-IPV</a:t>
            </a:r>
            <a:r>
              <a:rPr lang="ja-JP" altLang="en-US" sz="1600" dirty="0"/>
              <a:t>より廉価</a:t>
            </a:r>
          </a:p>
          <a:p>
            <a:pPr lvl="1"/>
            <a:r>
              <a:rPr lang="ja-JP" altLang="en-US" sz="1600" dirty="0"/>
              <a:t>破傷風の基礎接種には不十分の可能性があるがブースターとしては充分。</a:t>
            </a:r>
          </a:p>
          <a:p>
            <a:pPr lvl="1"/>
            <a:r>
              <a:rPr lang="ja-JP" altLang="en-US" sz="1600" dirty="0"/>
              <a:t>ＤＴＰ世代に有効。</a:t>
            </a:r>
          </a:p>
          <a:p>
            <a:pPr lvl="1"/>
            <a:endParaRPr lang="ja-JP" altLang="en-US" sz="1600" dirty="0"/>
          </a:p>
          <a:p>
            <a:r>
              <a:rPr lang="ja-JP" altLang="en-US" sz="1800" dirty="0"/>
              <a:t>海外では、成人用</a:t>
            </a:r>
            <a:r>
              <a:rPr lang="en-US" altLang="ja-JP" sz="1800" dirty="0"/>
              <a:t>3</a:t>
            </a:r>
            <a:r>
              <a:rPr lang="ja-JP" altLang="en-US" sz="1800" dirty="0"/>
              <a:t>種に</a:t>
            </a:r>
            <a:r>
              <a:rPr lang="en-US" altLang="ja-JP" sz="1800" dirty="0"/>
              <a:t>Tdap</a:t>
            </a:r>
            <a:r>
              <a:rPr lang="ja-JP" altLang="en-US" sz="1800" dirty="0"/>
              <a:t>が存在</a:t>
            </a:r>
            <a:r>
              <a:rPr lang="en-US" altLang="ja-JP" sz="1800" dirty="0"/>
              <a:t>(ap</a:t>
            </a:r>
            <a:r>
              <a:rPr lang="ja-JP" altLang="en-US" sz="1800" dirty="0"/>
              <a:t>は無細胞性百日咳</a:t>
            </a:r>
            <a:r>
              <a:rPr lang="en-US" altLang="ja-JP" sz="1800" dirty="0"/>
              <a:t>)</a:t>
            </a:r>
          </a:p>
          <a:p>
            <a:pPr lvl="1"/>
            <a:r>
              <a:rPr lang="ja-JP" altLang="en-US" sz="1600" dirty="0"/>
              <a:t>オーストラリア、米国では産科見舞いにも百日咳を要求。コクーン戦略</a:t>
            </a:r>
          </a:p>
        </p:txBody>
      </p:sp>
      <p:pic>
        <p:nvPicPr>
          <p:cNvPr id="116746" name="Picture 10">
            <a:extLst>
              <a:ext uri="{FF2B5EF4-FFF2-40B4-BE49-F238E27FC236}">
                <a16:creationId xmlns:a16="http://schemas.microsoft.com/office/drawing/2014/main" id="{CE31742E-CC55-400C-0DB7-9B78450F5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4008438"/>
            <a:ext cx="2097088"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7" name="Picture 11">
            <a:extLst>
              <a:ext uri="{FF2B5EF4-FFF2-40B4-BE49-F238E27FC236}">
                <a16:creationId xmlns:a16="http://schemas.microsoft.com/office/drawing/2014/main" id="{0B755ACB-379F-54BF-C2A8-29599034E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5326063"/>
            <a:ext cx="3922713" cy="153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テキスト ボックス 1">
            <a:extLst>
              <a:ext uri="{FF2B5EF4-FFF2-40B4-BE49-F238E27FC236}">
                <a16:creationId xmlns:a16="http://schemas.microsoft.com/office/drawing/2014/main" id="{825AEAEC-4590-4FB0-9C6F-0A459F1ADEDC}"/>
              </a:ext>
            </a:extLst>
          </p:cNvPr>
          <p:cNvSpPr txBox="1">
            <a:spLocks noChangeArrowheads="1"/>
          </p:cNvSpPr>
          <p:nvPr/>
        </p:nvSpPr>
        <p:spPr bwMode="auto">
          <a:xfrm>
            <a:off x="458788" y="1273175"/>
            <a:ext cx="8180387"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日本国内の百日せき患者は青年・成人での百日せき患者が増加</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乳幼児は百日咳が重症化しやすい</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乳幼児への感染を防ぐ為社会全体での百日咳流行対策が必要</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ja-JP" sz="1800">
                <a:solidFill>
                  <a:srgbClr val="000000"/>
                </a:solidFill>
                <a:latin typeface="Meiryo UI" panose="020B0604030504040204" pitchFamily="50" charset="-128"/>
                <a:ea typeface="Meiryo UI" panose="020B0604030504040204" pitchFamily="50" charset="-128"/>
              </a:rPr>
              <a:t>百日せきは、感染力が強く、ワクチン接種による予防が有効</a:t>
            </a:r>
            <a:endParaRPr lang="ja-JP" altLang="en-US" sz="1800">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en-US" sz="1800">
                <a:solidFill>
                  <a:srgbClr val="000000"/>
                </a:solidFill>
                <a:latin typeface="Meiryo UI" panose="020B0604030504040204" pitchFamily="50" charset="-128"/>
                <a:ea typeface="Meiryo UI" panose="020B0604030504040204" pitchFamily="50" charset="-128"/>
              </a:rPr>
              <a:t>　→　誰に、いつ、接種するのが良いか？</a:t>
            </a:r>
          </a:p>
        </p:txBody>
      </p:sp>
      <p:graphicFrame>
        <p:nvGraphicFramePr>
          <p:cNvPr id="5" name="Group 279">
            <a:extLst>
              <a:ext uri="{FF2B5EF4-FFF2-40B4-BE49-F238E27FC236}">
                <a16:creationId xmlns:a16="http://schemas.microsoft.com/office/drawing/2014/main" id="{95A9B7F8-82EF-443C-BB44-ACDBBFF47A4B}"/>
              </a:ext>
            </a:extLst>
          </p:cNvPr>
          <p:cNvGraphicFramePr>
            <a:graphicFrameLocks noGrp="1"/>
          </p:cNvGraphicFramePr>
          <p:nvPr/>
        </p:nvGraphicFramePr>
        <p:xfrm>
          <a:off x="609599" y="2967604"/>
          <a:ext cx="8096251" cy="1953264"/>
        </p:xfrm>
        <a:graphic>
          <a:graphicData uri="http://schemas.openxmlformats.org/drawingml/2006/table">
            <a:tbl>
              <a:tblPr>
                <a:effectLst>
                  <a:outerShdw blurRad="50800" dist="76200" dir="2700000" algn="tl" rotWithShape="0">
                    <a:prstClr val="black">
                      <a:alpha val="20000"/>
                    </a:prstClr>
                  </a:outerShdw>
                </a:effectLst>
              </a:tblPr>
              <a:tblGrid>
                <a:gridCol w="8096251">
                  <a:extLst>
                    <a:ext uri="{9D8B030D-6E8A-4147-A177-3AD203B41FA5}">
                      <a16:colId xmlns:a16="http://schemas.microsoft.com/office/drawing/2014/main" val="20000"/>
                    </a:ext>
                  </a:extLst>
                </a:gridCol>
              </a:tblGrid>
              <a:tr h="520368">
                <a:tc>
                  <a:txBody>
                    <a:bodyPr/>
                    <a:lstStyle>
                      <a:lvl1pPr eaLnBrk="0" hangingPunct="0">
                        <a:spcBef>
                          <a:spcPct val="20000"/>
                        </a:spcBef>
                        <a:defRPr kumimoji="1" sz="2800">
                          <a:solidFill>
                            <a:schemeClr val="tx1"/>
                          </a:solidFill>
                          <a:latin typeface="Arial" charset="0"/>
                          <a:ea typeface="ＭＳ Ｐゴシック" pitchFamily="50" charset="-128"/>
                        </a:defRPr>
                      </a:lvl1pPr>
                      <a:lvl2pPr marL="742950" indent="-285750" eaLnBrk="0" hangingPunct="0">
                        <a:spcBef>
                          <a:spcPct val="20000"/>
                        </a:spcBef>
                        <a:defRPr kumimoji="1" sz="2400">
                          <a:solidFill>
                            <a:schemeClr val="tx1"/>
                          </a:solidFill>
                          <a:latin typeface="Arial" charset="0"/>
                          <a:ea typeface="ＭＳ Ｐゴシック" pitchFamily="50" charset="-128"/>
                        </a:defRPr>
                      </a:lvl2pPr>
                      <a:lvl3pPr marL="1143000" indent="-228600" eaLnBrk="0" hangingPunct="0">
                        <a:spcBef>
                          <a:spcPct val="20000"/>
                        </a:spcBef>
                        <a:defRPr kumimoji="1" sz="2000">
                          <a:solidFill>
                            <a:schemeClr val="tx1"/>
                          </a:solidFill>
                          <a:latin typeface="Arial" charset="0"/>
                          <a:ea typeface="ＭＳ Ｐゴシック" pitchFamily="50" charset="-128"/>
                        </a:defRPr>
                      </a:lvl3pPr>
                      <a:lvl4pPr marL="1600200" indent="-228600" eaLnBrk="0" hangingPunct="0">
                        <a:spcBef>
                          <a:spcPct val="20000"/>
                        </a:spcBef>
                        <a:defRPr kumimoji="1">
                          <a:solidFill>
                            <a:schemeClr val="tx1"/>
                          </a:solidFill>
                          <a:latin typeface="Arial" charset="0"/>
                          <a:ea typeface="ＭＳ Ｐゴシック" pitchFamily="50" charset="-128"/>
                        </a:defRPr>
                      </a:lvl4pPr>
                      <a:lvl5pPr marL="2057400" indent="-228600" eaLnBrk="0" hangingPunct="0">
                        <a:spcBef>
                          <a:spcPct val="20000"/>
                        </a:spcBef>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pitchFamily="50" charset="-128"/>
                        </a:defRPr>
                      </a:lvl9pPr>
                    </a:lstStyle>
                    <a:p>
                      <a:pPr marL="0" marR="0" lvl="0" indent="0" algn="ctr" defTabSz="914400" rtl="0" eaLnBrk="1" fontAlgn="base" latinLnBrk="0" hangingPunct="1">
                        <a:lnSpc>
                          <a:spcPct val="100000"/>
                        </a:lnSpc>
                        <a:spcBef>
                          <a:spcPts val="0"/>
                        </a:spcBef>
                        <a:spcAft>
                          <a:spcPct val="0"/>
                        </a:spcAft>
                        <a:buClrTx/>
                        <a:buSzTx/>
                        <a:buFontTx/>
                        <a:buNone/>
                        <a:tabLst/>
                      </a:pPr>
                      <a:r>
                        <a:rPr kumimoji="1" lang="ja-JP" altLang="en-US" sz="2400" b="1"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百日せきの重篤化の危険性</a:t>
                      </a:r>
                      <a:endParaRPr kumimoji="1" lang="zh-TW" altLang="en-US" sz="2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18000" marT="18000" marB="0" anchor="ctr" horzOverflow="overflow">
                    <a:lnL w="19050" cap="flat" cmpd="sng" algn="ctr">
                      <a:solidFill>
                        <a:srgbClr val="FFE100"/>
                      </a:solidFill>
                      <a:prstDash val="solid"/>
                      <a:round/>
                      <a:headEnd type="none" w="med" len="med"/>
                      <a:tailEnd type="none" w="med" len="med"/>
                    </a:lnL>
                    <a:lnR w="19050" cap="flat" cmpd="sng" algn="ctr">
                      <a:solidFill>
                        <a:srgbClr val="FFE100"/>
                      </a:solidFill>
                      <a:prstDash val="solid"/>
                      <a:round/>
                      <a:headEnd type="none" w="med" len="med"/>
                      <a:tailEnd type="none" w="med" len="med"/>
                    </a:lnR>
                    <a:lnT w="19050" cap="flat" cmpd="sng" algn="ctr">
                      <a:solidFill>
                        <a:srgbClr val="FFE100"/>
                      </a:solidFill>
                      <a:prstDash val="solid"/>
                      <a:round/>
                      <a:headEnd type="none" w="med" len="med"/>
                      <a:tailEnd type="none" w="med" len="med"/>
                    </a:lnT>
                    <a:lnB w="19050" cap="flat" cmpd="sng" algn="ctr">
                      <a:solidFill>
                        <a:srgbClr val="FFE100"/>
                      </a:solidFill>
                      <a:prstDash val="solid"/>
                      <a:round/>
                      <a:headEnd type="none" w="med" len="med"/>
                      <a:tailEnd type="none" w="med" len="med"/>
                    </a:lnB>
                    <a:lnTlToBr>
                      <a:noFill/>
                    </a:lnTlToBr>
                    <a:lnBlToTr>
                      <a:noFill/>
                    </a:lnBlToTr>
                    <a:solidFill>
                      <a:srgbClr val="FFE100"/>
                    </a:solidFill>
                  </a:tcPr>
                </a:tc>
                <a:extLst>
                  <a:ext uri="{0D108BD9-81ED-4DB2-BD59-A6C34878D82A}">
                    <a16:rowId xmlns:a16="http://schemas.microsoft.com/office/drawing/2014/main" val="10000"/>
                  </a:ext>
                </a:extLst>
              </a:tr>
              <a:tr h="1041840">
                <a:tc>
                  <a:txBody>
                    <a:bodyPr/>
                    <a:lstStyle>
                      <a:lvl1pPr eaLnBrk="0" hangingPunct="0">
                        <a:spcBef>
                          <a:spcPct val="20000"/>
                        </a:spcBef>
                        <a:defRPr kumimoji="1" sz="2800">
                          <a:solidFill>
                            <a:schemeClr val="tx1"/>
                          </a:solidFill>
                          <a:latin typeface="Arial" charset="0"/>
                          <a:ea typeface="ＭＳ Ｐゴシック" pitchFamily="50" charset="-128"/>
                        </a:defRPr>
                      </a:lvl1pPr>
                      <a:lvl2pPr marL="742950" indent="-285750" eaLnBrk="0" hangingPunct="0">
                        <a:spcBef>
                          <a:spcPct val="20000"/>
                        </a:spcBef>
                        <a:defRPr kumimoji="1" sz="2400">
                          <a:solidFill>
                            <a:schemeClr val="tx1"/>
                          </a:solidFill>
                          <a:latin typeface="Arial" charset="0"/>
                          <a:ea typeface="ＭＳ Ｐゴシック" pitchFamily="50" charset="-128"/>
                        </a:defRPr>
                      </a:lvl2pPr>
                      <a:lvl3pPr marL="1143000" indent="-228600" eaLnBrk="0" hangingPunct="0">
                        <a:spcBef>
                          <a:spcPct val="20000"/>
                        </a:spcBef>
                        <a:defRPr kumimoji="1" sz="2000">
                          <a:solidFill>
                            <a:schemeClr val="tx1"/>
                          </a:solidFill>
                          <a:latin typeface="Arial" charset="0"/>
                          <a:ea typeface="ＭＳ Ｐゴシック" pitchFamily="50" charset="-128"/>
                        </a:defRPr>
                      </a:lvl3pPr>
                      <a:lvl4pPr marL="1600200" indent="-228600" eaLnBrk="0" hangingPunct="0">
                        <a:spcBef>
                          <a:spcPct val="20000"/>
                        </a:spcBef>
                        <a:defRPr kumimoji="1">
                          <a:solidFill>
                            <a:schemeClr val="tx1"/>
                          </a:solidFill>
                          <a:latin typeface="Arial" charset="0"/>
                          <a:ea typeface="ＭＳ Ｐゴシック" pitchFamily="50" charset="-128"/>
                        </a:defRPr>
                      </a:lvl4pPr>
                      <a:lvl5pPr marL="2057400" indent="-228600" eaLnBrk="0" hangingPunct="0">
                        <a:spcBef>
                          <a:spcPct val="20000"/>
                        </a:spcBef>
                        <a:defRPr kumimoji="1">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200" b="1" i="0" u="none" strike="noStrike" cap="none" normalizeH="0" baseline="0" dirty="0">
                          <a:ln>
                            <a:noFill/>
                          </a:ln>
                          <a:solidFill>
                            <a:srgbClr val="FFE1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乳児期（特に乳児期早期）に、百日せきに罹患すると重篤化する  　　　　</a:t>
                      </a:r>
                      <a:br>
                        <a:rPr kumimoji="1" lang="en-US" altLang="ja-JP"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b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肺炎や脳症を併発して、致死的になる場合があります。</a:t>
                      </a:r>
                      <a:endPar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1" lang="ja-JP" altLang="en-US" sz="2200" b="1" i="0" u="none" strike="noStrike" cap="none" normalizeH="0" baseline="0" dirty="0">
                          <a:ln>
                            <a:noFill/>
                          </a:ln>
                          <a:solidFill>
                            <a:srgbClr val="FFE1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母子免疫は期待できないため、乳児期早期から罹患</a:t>
                      </a:r>
                    </a:p>
                  </a:txBody>
                  <a:tcPr marL="144000" marR="144000" marT="180000" marB="180000" anchor="ctr" horzOverflow="overflow">
                    <a:lnL w="19050" cap="flat" cmpd="sng" algn="ctr">
                      <a:solidFill>
                        <a:srgbClr val="FFE100"/>
                      </a:solidFill>
                      <a:prstDash val="solid"/>
                      <a:round/>
                      <a:headEnd type="none" w="med" len="med"/>
                      <a:tailEnd type="none" w="med" len="med"/>
                    </a:lnL>
                    <a:lnR w="19050" cap="flat" cmpd="sng" algn="ctr">
                      <a:solidFill>
                        <a:srgbClr val="FFE100"/>
                      </a:solidFill>
                      <a:prstDash val="solid"/>
                      <a:round/>
                      <a:headEnd type="none" w="med" len="med"/>
                      <a:tailEnd type="none" w="med" len="med"/>
                    </a:lnR>
                    <a:lnT w="19050" cap="flat" cmpd="sng" algn="ctr">
                      <a:solidFill>
                        <a:srgbClr val="FFE100"/>
                      </a:solidFill>
                      <a:prstDash val="solid"/>
                      <a:round/>
                      <a:headEnd type="none" w="med" len="med"/>
                      <a:tailEnd type="none" w="med" len="med"/>
                    </a:lnT>
                    <a:lnB w="19050" cap="flat" cmpd="sng" algn="ctr">
                      <a:solidFill>
                        <a:srgbClr val="FFE1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29700" name="テキスト ボックス 2">
            <a:extLst>
              <a:ext uri="{FF2B5EF4-FFF2-40B4-BE49-F238E27FC236}">
                <a16:creationId xmlns:a16="http://schemas.microsoft.com/office/drawing/2014/main" id="{9C1893C7-8203-48DD-86B5-6369E514BFA3}"/>
              </a:ext>
            </a:extLst>
          </p:cNvPr>
          <p:cNvSpPr txBox="1">
            <a:spLocks noChangeArrowheads="1"/>
          </p:cNvSpPr>
          <p:nvPr/>
        </p:nvSpPr>
        <p:spPr bwMode="auto">
          <a:xfrm>
            <a:off x="2571750" y="6627813"/>
            <a:ext cx="65722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国立感染症研究所：百日せきワクチンファクトシート（平成</a:t>
            </a:r>
            <a:r>
              <a:rPr lang="en-US" altLang="ja-JP" sz="900">
                <a:solidFill>
                  <a:srgbClr val="000000"/>
                </a:solidFill>
                <a:latin typeface="Meiryo UI" panose="020B0604030504040204" pitchFamily="50" charset="-128"/>
                <a:ea typeface="Meiryo UI" panose="020B0604030504040204" pitchFamily="50" charset="-128"/>
              </a:rPr>
              <a:t>29</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2</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10</a:t>
            </a:r>
            <a:r>
              <a:rPr lang="ja-JP" altLang="en-US" sz="900">
                <a:solidFill>
                  <a:srgbClr val="000000"/>
                </a:solidFill>
                <a:latin typeface="Meiryo UI" panose="020B0604030504040204" pitchFamily="50" charset="-128"/>
                <a:ea typeface="Meiryo UI" panose="020B0604030504040204" pitchFamily="50" charset="-128"/>
              </a:rPr>
              <a:t>日版）より作成</a:t>
            </a:r>
          </a:p>
        </p:txBody>
      </p:sp>
      <p:sp>
        <p:nvSpPr>
          <p:cNvPr id="29701" name="Rectangle 6">
            <a:extLst>
              <a:ext uri="{FF2B5EF4-FFF2-40B4-BE49-F238E27FC236}">
                <a16:creationId xmlns:a16="http://schemas.microsoft.com/office/drawing/2014/main" id="{A4DA4DC1-5AA2-462D-9A00-4CF1E1F19778}"/>
              </a:ext>
            </a:extLst>
          </p:cNvPr>
          <p:cNvSpPr>
            <a:spLocks noGrp="1" noChangeArrowheads="1"/>
          </p:cNvSpPr>
          <p:nvPr>
            <p:ph type="title" idx="4294967295"/>
          </p:nvPr>
        </p:nvSpPr>
        <p:spPr>
          <a:xfrm>
            <a:off x="1371600" y="228600"/>
            <a:ext cx="7345363" cy="579438"/>
          </a:xfrm>
        </p:spPr>
        <p:txBody>
          <a:bodyPr anchor="ctr">
            <a:spAutoFit/>
          </a:bodyPr>
          <a:lstStyle/>
          <a:p>
            <a:pPr eaLnBrk="1" hangingPunct="1"/>
            <a:r>
              <a:rPr lang="ja-JP" altLang="en-US" b="1" dirty="0">
                <a:latin typeface="Meiryo UI" panose="020B0604030504040204" pitchFamily="50" charset="-128"/>
                <a:ea typeface="Meiryo UI" panose="020B0604030504040204" pitchFamily="50" charset="-128"/>
              </a:rPr>
              <a:t>乳児期の百日咳罹患の重篤化の危険性</a:t>
            </a:r>
          </a:p>
        </p:txBody>
      </p:sp>
      <p:sp>
        <p:nvSpPr>
          <p:cNvPr id="29702" name="テキスト ボックス 1">
            <a:extLst>
              <a:ext uri="{FF2B5EF4-FFF2-40B4-BE49-F238E27FC236}">
                <a16:creationId xmlns:a16="http://schemas.microsoft.com/office/drawing/2014/main" id="{5D718220-531B-4148-860A-AC0B06EB89C6}"/>
              </a:ext>
            </a:extLst>
          </p:cNvPr>
          <p:cNvSpPr txBox="1">
            <a:spLocks noChangeArrowheads="1"/>
          </p:cNvSpPr>
          <p:nvPr/>
        </p:nvSpPr>
        <p:spPr bwMode="auto">
          <a:xfrm>
            <a:off x="457200" y="5105400"/>
            <a:ext cx="8180388"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just" eaLnBrk="1" hangingPunct="1">
              <a:spcBef>
                <a:spcPct val="0"/>
              </a:spcBef>
              <a:buClrTx/>
              <a:buSzTx/>
              <a:buFontTx/>
              <a:buNone/>
            </a:pPr>
            <a:r>
              <a:rPr lang="ja-JP" altLang="ja-JP" sz="1800" b="1">
                <a:solidFill>
                  <a:srgbClr val="000000"/>
                </a:solidFill>
                <a:latin typeface="Meiryo UI" panose="020B0604030504040204" pitchFamily="50" charset="-128"/>
                <a:ea typeface="Meiryo UI" panose="020B0604030504040204" pitchFamily="50" charset="-128"/>
              </a:rPr>
              <a:t>2008年　小児科学会が厚生労働省に要望書提出</a:t>
            </a:r>
            <a:endParaRPr lang="ja-JP" altLang="en-US" sz="1800" b="1">
              <a:solidFill>
                <a:srgbClr val="000000"/>
              </a:solidFill>
              <a:latin typeface="Meiryo UI" panose="020B0604030504040204" pitchFamily="50" charset="-128"/>
              <a:ea typeface="Meiryo UI" panose="020B0604030504040204" pitchFamily="50" charset="-128"/>
            </a:endParaRPr>
          </a:p>
          <a:p>
            <a:pPr algn="just" eaLnBrk="1" hangingPunct="1">
              <a:spcBef>
                <a:spcPct val="0"/>
              </a:spcBef>
              <a:buClrTx/>
              <a:buSzTx/>
              <a:buFontTx/>
              <a:buNone/>
            </a:pPr>
            <a:r>
              <a:rPr lang="ja-JP" altLang="en-US" sz="1800">
                <a:solidFill>
                  <a:srgbClr val="000000"/>
                </a:solidFill>
                <a:latin typeface="Meiryo UI" panose="020B0604030504040204" pitchFamily="50" charset="-128"/>
                <a:ea typeface="Meiryo UI" panose="020B0604030504040204" pitchFamily="50" charset="-128"/>
              </a:rPr>
              <a:t>わが国においては乳幼児の接種率は良好で、疾患の発生もかなりコントロールされていると言えますが、思春期以降の新たな問題に対する解決策としてこれまでの</a:t>
            </a:r>
            <a:r>
              <a:rPr lang="en-US" altLang="ja-JP" sz="1800">
                <a:solidFill>
                  <a:srgbClr val="000000"/>
                </a:solidFill>
                <a:latin typeface="Meiryo UI" panose="020B0604030504040204" pitchFamily="50" charset="-128"/>
                <a:ea typeface="Meiryo UI" panose="020B0604030504040204" pitchFamily="50" charset="-128"/>
              </a:rPr>
              <a:t>DTII</a:t>
            </a:r>
            <a:r>
              <a:rPr lang="ja-JP" altLang="en-US" sz="1800">
                <a:solidFill>
                  <a:srgbClr val="000000"/>
                </a:solidFill>
                <a:latin typeface="Meiryo UI" panose="020B0604030504040204" pitchFamily="50" charset="-128"/>
                <a:ea typeface="Meiryo UI" panose="020B0604030504040204" pitchFamily="50" charset="-128"/>
              </a:rPr>
              <a:t>期接種に百日咳を加えること、さらに成人予防接種の考え方の導入などについて委員会で検討されることを強く要望します。</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テキスト ボックス 3">
            <a:extLst>
              <a:ext uri="{FF2B5EF4-FFF2-40B4-BE49-F238E27FC236}">
                <a16:creationId xmlns:a16="http://schemas.microsoft.com/office/drawing/2014/main" id="{34D73029-7184-E952-82EC-0016AEA3663C}"/>
              </a:ext>
            </a:extLst>
          </p:cNvPr>
          <p:cNvSpPr txBox="1">
            <a:spLocks noChangeArrowheads="1"/>
          </p:cNvSpPr>
          <p:nvPr/>
        </p:nvSpPr>
        <p:spPr bwMode="auto">
          <a:xfrm>
            <a:off x="539750" y="1557338"/>
            <a:ext cx="71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12003" name="テキスト ボックス 4">
            <a:extLst>
              <a:ext uri="{FF2B5EF4-FFF2-40B4-BE49-F238E27FC236}">
                <a16:creationId xmlns:a16="http://schemas.microsoft.com/office/drawing/2014/main" id="{25FC931E-E7DF-B5FF-2C32-8719083F0320}"/>
              </a:ext>
            </a:extLst>
          </p:cNvPr>
          <p:cNvSpPr txBox="1">
            <a:spLocks noChangeArrowheads="1"/>
          </p:cNvSpPr>
          <p:nvPr/>
        </p:nvSpPr>
        <p:spPr bwMode="auto">
          <a:xfrm>
            <a:off x="0" y="1262362"/>
            <a:ext cx="91085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400" dirty="0">
                <a:solidFill>
                  <a:srgbClr val="0070C0"/>
                </a:solidFill>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百日咳防御抗原として</a:t>
            </a:r>
            <a:r>
              <a:rPr lang="en-US" altLang="ja-JP" sz="1400" dirty="0">
                <a:latin typeface="Meiryo UI" panose="020B0604030504040204" pitchFamily="50" charset="-128"/>
                <a:ea typeface="Meiryo UI" panose="020B0604030504040204" pitchFamily="50" charset="-128"/>
              </a:rPr>
              <a:t>PT</a:t>
            </a:r>
            <a:r>
              <a:rPr lang="ja-JP" altLang="en-US" sz="1400" dirty="0">
                <a:latin typeface="Meiryo UI" panose="020B0604030504040204" pitchFamily="50" charset="-128"/>
                <a:ea typeface="Meiryo UI" panose="020B0604030504040204" pitchFamily="50" charset="-128"/>
              </a:rPr>
              <a:t>（百日咳毒素）、</a:t>
            </a:r>
            <a:r>
              <a:rPr lang="en-US" altLang="ja-JP" sz="1400" dirty="0">
                <a:latin typeface="Meiryo UI" panose="020B0604030504040204" pitchFamily="50" charset="-128"/>
                <a:ea typeface="Meiryo UI" panose="020B0604030504040204" pitchFamily="50" charset="-128"/>
              </a:rPr>
              <a:t>FHA</a:t>
            </a:r>
            <a:r>
              <a:rPr lang="ja-JP" altLang="en-US" sz="1400" dirty="0">
                <a:latin typeface="Meiryo UI" panose="020B0604030504040204" pitchFamily="50" charset="-128"/>
                <a:ea typeface="Meiryo UI" panose="020B0604030504040204" pitchFamily="50" charset="-128"/>
              </a:rPr>
              <a:t>（線維状赤血球凝集素）が含まれています。</a:t>
            </a:r>
          </a:p>
          <a:p>
            <a:r>
              <a:rPr lang="ja-JP" altLang="en-US" sz="1400" dirty="0">
                <a:solidFill>
                  <a:srgbClr val="0070C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抗</a:t>
            </a:r>
            <a:r>
              <a:rPr lang="en-US" altLang="ja-JP" sz="1400" dirty="0">
                <a:latin typeface="Meiryo UI" panose="020B0604030504040204" pitchFamily="50" charset="-128"/>
                <a:ea typeface="Meiryo UI" panose="020B0604030504040204" pitchFamily="50" charset="-128"/>
              </a:rPr>
              <a:t>PT</a:t>
            </a:r>
            <a:r>
              <a:rPr lang="ja-JP" altLang="en-US" sz="1400" dirty="0">
                <a:latin typeface="Meiryo UI" panose="020B0604030504040204" pitchFamily="50" charset="-128"/>
                <a:ea typeface="Meiryo UI" panose="020B0604030504040204" pitchFamily="50" charset="-128"/>
              </a:rPr>
              <a:t>抗体は百日咳毒素を中和・無毒化することで、毒素がもつ種々の作用を抑制することから、百日咳の予防に</a:t>
            </a:r>
          </a:p>
          <a:p>
            <a:r>
              <a:rPr lang="ja-JP" altLang="en-US" sz="1400" dirty="0">
                <a:latin typeface="Meiryo UI" panose="020B0604030504040204" pitchFamily="50" charset="-128"/>
                <a:ea typeface="Meiryo UI" panose="020B0604030504040204" pitchFamily="50" charset="-128"/>
              </a:rPr>
              <a:t>　　対して中心的な働きをします。</a:t>
            </a:r>
          </a:p>
          <a:p>
            <a:r>
              <a:rPr lang="ja-JP" altLang="en-US" sz="1400" dirty="0">
                <a:solidFill>
                  <a:srgbClr val="0070C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抗</a:t>
            </a:r>
            <a:r>
              <a:rPr lang="en-US" altLang="ja-JP" sz="1400" dirty="0">
                <a:latin typeface="Meiryo UI" panose="020B0604030504040204" pitchFamily="50" charset="-128"/>
                <a:ea typeface="Meiryo UI" panose="020B0604030504040204" pitchFamily="50" charset="-128"/>
              </a:rPr>
              <a:t>FHA</a:t>
            </a:r>
            <a:r>
              <a:rPr lang="ja-JP" altLang="en-US" sz="1400" dirty="0">
                <a:latin typeface="Meiryo UI" panose="020B0604030504040204" pitchFamily="50" charset="-128"/>
                <a:ea typeface="Meiryo UI" panose="020B0604030504040204" pitchFamily="50" charset="-128"/>
              </a:rPr>
              <a:t>抗体は百日咳菌の気管上皮細胞への付着を阻害し、感染の成立を阻止する働きがあります。</a:t>
            </a:r>
          </a:p>
        </p:txBody>
      </p:sp>
      <p:sp>
        <p:nvSpPr>
          <p:cNvPr id="9" name="テキスト ボックス 8">
            <a:extLst>
              <a:ext uri="{FF2B5EF4-FFF2-40B4-BE49-F238E27FC236}">
                <a16:creationId xmlns:a16="http://schemas.microsoft.com/office/drawing/2014/main" id="{8C6F7AD6-19C7-3146-4767-ECC138151828}"/>
              </a:ext>
            </a:extLst>
          </p:cNvPr>
          <p:cNvSpPr txBox="1"/>
          <p:nvPr/>
        </p:nvSpPr>
        <p:spPr>
          <a:xfrm>
            <a:off x="4965700" y="244475"/>
            <a:ext cx="184150" cy="519113"/>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2800" b="1">
              <a:solidFill>
                <a:srgbClr val="FFFFFF"/>
              </a:solidFill>
              <a:latin typeface="Meiryo UI" panose="020B0604030504040204" pitchFamily="50" charset="-128"/>
              <a:ea typeface="Meiryo UI" panose="020B0604030504040204" pitchFamily="50" charset="-128"/>
            </a:endParaRPr>
          </a:p>
        </p:txBody>
      </p:sp>
      <p:grpSp>
        <p:nvGrpSpPr>
          <p:cNvPr id="512005" name="グループ化 12">
            <a:extLst>
              <a:ext uri="{FF2B5EF4-FFF2-40B4-BE49-F238E27FC236}">
                <a16:creationId xmlns:a16="http://schemas.microsoft.com/office/drawing/2014/main" id="{E964FCE9-5B20-06C8-5670-EB29F9E0917B}"/>
              </a:ext>
            </a:extLst>
          </p:cNvPr>
          <p:cNvGrpSpPr>
            <a:grpSpLocks/>
          </p:cNvGrpSpPr>
          <p:nvPr/>
        </p:nvGrpSpPr>
        <p:grpSpPr bwMode="auto">
          <a:xfrm>
            <a:off x="838200" y="2636912"/>
            <a:ext cx="7467600" cy="4092575"/>
            <a:chOff x="702734" y="2373334"/>
            <a:chExt cx="7467414" cy="4093265"/>
          </a:xfrm>
        </p:grpSpPr>
        <p:pic>
          <p:nvPicPr>
            <p:cNvPr id="512006" name="図 6">
              <a:extLst>
                <a:ext uri="{FF2B5EF4-FFF2-40B4-BE49-F238E27FC236}">
                  <a16:creationId xmlns:a16="http://schemas.microsoft.com/office/drawing/2014/main" id="{CC7BA2A0-EBAC-6C06-F9BC-9DCA3E9AD9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7716" y="2628444"/>
              <a:ext cx="2574041" cy="25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7" name="図 7">
              <a:extLst>
                <a:ext uri="{FF2B5EF4-FFF2-40B4-BE49-F238E27FC236}">
                  <a16:creationId xmlns:a16="http://schemas.microsoft.com/office/drawing/2014/main" id="{534FC3D0-584F-429B-29E1-BCB140E072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7588" y="2708920"/>
              <a:ext cx="2153416" cy="153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8" name="図 11">
              <a:extLst>
                <a:ext uri="{FF2B5EF4-FFF2-40B4-BE49-F238E27FC236}">
                  <a16:creationId xmlns:a16="http://schemas.microsoft.com/office/drawing/2014/main" id="{254BFC00-8AC5-5F12-8AEA-C77209CC55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7588" y="4653136"/>
              <a:ext cx="2162560" cy="152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9" name="Freeform 5">
              <a:extLst>
                <a:ext uri="{FF2B5EF4-FFF2-40B4-BE49-F238E27FC236}">
                  <a16:creationId xmlns:a16="http://schemas.microsoft.com/office/drawing/2014/main" id="{403FE704-254D-9129-42A0-B0FD4AFBA2FE}"/>
                </a:ext>
              </a:extLst>
            </p:cNvPr>
            <p:cNvSpPr>
              <a:spLocks/>
            </p:cNvSpPr>
            <p:nvPr/>
          </p:nvSpPr>
          <p:spPr bwMode="auto">
            <a:xfrm>
              <a:off x="3141133" y="4635371"/>
              <a:ext cx="897467" cy="854075"/>
            </a:xfrm>
            <a:custGeom>
              <a:avLst/>
              <a:gdLst>
                <a:gd name="T0" fmla="*/ 897467 w 542"/>
                <a:gd name="T1" fmla="*/ 0 h 538"/>
                <a:gd name="T2" fmla="*/ 0 w 542"/>
                <a:gd name="T3" fmla="*/ 0 h 538"/>
                <a:gd name="T4" fmla="*/ 0 w 542"/>
                <a:gd name="T5" fmla="*/ 854075 h 538"/>
                <a:gd name="T6" fmla="*/ 0 60000 65536"/>
                <a:gd name="T7" fmla="*/ 0 60000 65536"/>
                <a:gd name="T8" fmla="*/ 0 60000 65536"/>
              </a:gdLst>
              <a:ahLst/>
              <a:cxnLst>
                <a:cxn ang="T6">
                  <a:pos x="T0" y="T1"/>
                </a:cxn>
                <a:cxn ang="T7">
                  <a:pos x="T2" y="T3"/>
                </a:cxn>
                <a:cxn ang="T8">
                  <a:pos x="T4" y="T5"/>
                </a:cxn>
              </a:cxnLst>
              <a:rect l="0" t="0" r="r" b="b"/>
              <a:pathLst>
                <a:path w="542" h="538">
                  <a:moveTo>
                    <a:pt x="542" y="0"/>
                  </a:moveTo>
                  <a:lnTo>
                    <a:pt x="0" y="0"/>
                  </a:lnTo>
                  <a:lnTo>
                    <a:pt x="0" y="5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010" name="Line 6">
              <a:extLst>
                <a:ext uri="{FF2B5EF4-FFF2-40B4-BE49-F238E27FC236}">
                  <a16:creationId xmlns:a16="http://schemas.microsoft.com/office/drawing/2014/main" id="{D7E06EB1-160C-FDF4-0019-994CE4D154A8}"/>
                </a:ext>
              </a:extLst>
            </p:cNvPr>
            <p:cNvSpPr>
              <a:spLocks noChangeShapeType="1"/>
            </p:cNvSpPr>
            <p:nvPr/>
          </p:nvSpPr>
          <p:spPr bwMode="auto">
            <a:xfrm>
              <a:off x="5286375" y="4149725"/>
              <a:ext cx="0" cy="133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2011" name="Freeform 7">
              <a:extLst>
                <a:ext uri="{FF2B5EF4-FFF2-40B4-BE49-F238E27FC236}">
                  <a16:creationId xmlns:a16="http://schemas.microsoft.com/office/drawing/2014/main" id="{7B2958D5-082C-610D-DD79-C51D9C6DEEC6}"/>
                </a:ext>
              </a:extLst>
            </p:cNvPr>
            <p:cNvSpPr>
              <a:spLocks/>
            </p:cNvSpPr>
            <p:nvPr/>
          </p:nvSpPr>
          <p:spPr bwMode="auto">
            <a:xfrm>
              <a:off x="3063875" y="4203700"/>
              <a:ext cx="796925" cy="101600"/>
            </a:xfrm>
            <a:custGeom>
              <a:avLst/>
              <a:gdLst>
                <a:gd name="T0" fmla="*/ 0 w 502"/>
                <a:gd name="T1" fmla="*/ 101600 h 64"/>
                <a:gd name="T2" fmla="*/ 796925 w 502"/>
                <a:gd name="T3" fmla="*/ 101600 h 64"/>
                <a:gd name="T4" fmla="*/ 796925 w 502"/>
                <a:gd name="T5" fmla="*/ 0 h 64"/>
                <a:gd name="T6" fmla="*/ 0 60000 65536"/>
                <a:gd name="T7" fmla="*/ 0 60000 65536"/>
                <a:gd name="T8" fmla="*/ 0 60000 65536"/>
              </a:gdLst>
              <a:ahLst/>
              <a:cxnLst>
                <a:cxn ang="T6">
                  <a:pos x="T0" y="T1"/>
                </a:cxn>
                <a:cxn ang="T7">
                  <a:pos x="T2" y="T3"/>
                </a:cxn>
                <a:cxn ang="T8">
                  <a:pos x="T4" y="T5"/>
                </a:cxn>
              </a:cxnLst>
              <a:rect l="0" t="0" r="r" b="b"/>
              <a:pathLst>
                <a:path w="502" h="64">
                  <a:moveTo>
                    <a:pt x="0" y="64"/>
                  </a:moveTo>
                  <a:lnTo>
                    <a:pt x="502" y="64"/>
                  </a:lnTo>
                  <a:lnTo>
                    <a:pt x="502"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012" name="Line 8">
              <a:extLst>
                <a:ext uri="{FF2B5EF4-FFF2-40B4-BE49-F238E27FC236}">
                  <a16:creationId xmlns:a16="http://schemas.microsoft.com/office/drawing/2014/main" id="{EE9EF3F5-2F28-D0A2-0DD0-AF1DDA810E61}"/>
                </a:ext>
              </a:extLst>
            </p:cNvPr>
            <p:cNvSpPr>
              <a:spLocks noChangeShapeType="1"/>
            </p:cNvSpPr>
            <p:nvPr/>
          </p:nvSpPr>
          <p:spPr bwMode="auto">
            <a:xfrm>
              <a:off x="3063875" y="3101975"/>
              <a:ext cx="1079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 name="Rectangle 11">
              <a:extLst>
                <a:ext uri="{FF2B5EF4-FFF2-40B4-BE49-F238E27FC236}">
                  <a16:creationId xmlns:a16="http://schemas.microsoft.com/office/drawing/2014/main" id="{B605DF32-CE08-B839-DD3B-5A88749B11F6}"/>
                </a:ext>
              </a:extLst>
            </p:cNvPr>
            <p:cNvSpPr>
              <a:spLocks noChangeArrowheads="1"/>
            </p:cNvSpPr>
            <p:nvPr/>
          </p:nvSpPr>
          <p:spPr bwMode="auto">
            <a:xfrm>
              <a:off x="702734" y="5401206"/>
              <a:ext cx="2497076" cy="771655"/>
            </a:xfrm>
            <a:prstGeom prst="rect">
              <a:avLst/>
            </a:prstGeom>
            <a:solidFill>
              <a:srgbClr val="FFFFFF"/>
            </a:solidFill>
            <a:ln w="9525">
              <a:solidFill>
                <a:srgbClr val="E3583F"/>
              </a:solidFill>
              <a:prstDash val="dash"/>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血清型</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凝集原または血清型</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凝集原：</a:t>
              </a:r>
            </a:p>
            <a:p>
              <a:pPr fontAlgn="auto">
                <a:spcBef>
                  <a:spcPts val="0"/>
                </a:spcBef>
                <a:spcAft>
                  <a:spcPts val="200"/>
                </a:spcAft>
                <a:defRPr/>
              </a:pP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Fimbria</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Agglutinogen2 or 3</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血清型および菌凝集に関与する表層抗原であり、気管上皮細胞への付着に関与する。</a:t>
              </a:r>
              <a:endParaRPr lang="ja-JP" altLang="en-US" sz="1800" dirty="0">
                <a:latin typeface="+mn-lt"/>
                <a:ea typeface="+mn-ea"/>
              </a:endParaRPr>
            </a:p>
          </p:txBody>
        </p:sp>
        <p:sp>
          <p:nvSpPr>
            <p:cNvPr id="21" name="Rectangle 12">
              <a:extLst>
                <a:ext uri="{FF2B5EF4-FFF2-40B4-BE49-F238E27FC236}">
                  <a16:creationId xmlns:a16="http://schemas.microsoft.com/office/drawing/2014/main" id="{84C459E2-04F1-D95C-1AE0-6822C537CA6D}"/>
                </a:ext>
              </a:extLst>
            </p:cNvPr>
            <p:cNvSpPr>
              <a:spLocks noChangeArrowheads="1"/>
            </p:cNvSpPr>
            <p:nvPr/>
          </p:nvSpPr>
          <p:spPr bwMode="auto">
            <a:xfrm>
              <a:off x="3276008" y="5401206"/>
              <a:ext cx="2546287" cy="771655"/>
            </a:xfrm>
            <a:prstGeom prst="rect">
              <a:avLst/>
            </a:prstGeom>
            <a:solidFill>
              <a:srgbClr val="FFFFFF"/>
            </a:solidFill>
            <a:ln w="9525">
              <a:solidFill>
                <a:srgbClr val="E3583F"/>
              </a:solidFill>
              <a:prstDash val="dash"/>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パータクチン：</a:t>
              </a:r>
              <a:r>
                <a:rPr lang="en-US" altLang="ja-JP" sz="1000" b="1" spc="-20" dirty="0" err="1">
                  <a:solidFill>
                    <a:srgbClr val="00B0F0"/>
                  </a:solidFill>
                  <a:latin typeface="Meiryo UI" panose="020B0604030504040204" pitchFamily="50" charset="-128"/>
                  <a:ea typeface="Meiryo UI" panose="020B0604030504040204" pitchFamily="50" charset="-128"/>
                  <a:cs typeface="Meiryo UI" panose="020B0604030504040204" pitchFamily="50" charset="-128"/>
                </a:rPr>
                <a:t>Pertacti</a:t>
              </a:r>
              <a:r>
                <a:rPr lang="en-US" altLang="ja-JP" sz="1000" b="1" spc="-400" dirty="0" err="1">
                  <a:solidFill>
                    <a:srgbClr val="00B0F0"/>
                  </a:solidFill>
                  <a:latin typeface="Meiryo UI" panose="020B0604030504040204" pitchFamily="50" charset="-128"/>
                  <a:ea typeface="Meiryo UI" panose="020B0604030504040204" pitchFamily="50" charset="-128"/>
                  <a:cs typeface="Meiryo UI" panose="020B0604030504040204" pitchFamily="50" charset="-128"/>
                </a:rPr>
                <a:t>n</a:t>
              </a:r>
              <a:endPar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200"/>
                </a:spcAft>
                <a:defRPr/>
              </a:pP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69Kd outer membrane protein</a:t>
              </a:r>
              <a:r>
                <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表在の膜蛋白抗原で、気管上皮細胞への付着に関与する。</a:t>
              </a:r>
              <a:endParaRPr lang="ja-JP" altLang="en-US" sz="1800" dirty="0">
                <a:latin typeface="+mn-lt"/>
                <a:ea typeface="+mn-ea"/>
              </a:endParaRPr>
            </a:p>
          </p:txBody>
        </p:sp>
        <p:sp>
          <p:nvSpPr>
            <p:cNvPr id="22" name="Rectangle 15">
              <a:extLst>
                <a:ext uri="{FF2B5EF4-FFF2-40B4-BE49-F238E27FC236}">
                  <a16:creationId xmlns:a16="http://schemas.microsoft.com/office/drawing/2014/main" id="{7A798A0B-E567-1B9D-979C-F1F5F399E01F}"/>
                </a:ext>
              </a:extLst>
            </p:cNvPr>
            <p:cNvSpPr>
              <a:spLocks noChangeArrowheads="1"/>
            </p:cNvSpPr>
            <p:nvPr/>
          </p:nvSpPr>
          <p:spPr bwMode="auto">
            <a:xfrm>
              <a:off x="702734" y="3991269"/>
              <a:ext cx="2392303" cy="1149544"/>
            </a:xfrm>
            <a:prstGeom prst="rect">
              <a:avLst/>
            </a:prstGeom>
            <a:solidFill>
              <a:srgbClr val="FFFFFF"/>
            </a:solidFill>
            <a:ln w="9525">
              <a:solidFill>
                <a:srgbClr val="5F5B9F"/>
              </a:solidFill>
              <a:prstDash val="solid"/>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線維状赤血球凝集素：</a:t>
              </a:r>
            </a:p>
            <a:p>
              <a:pPr fontAlgn="auto">
                <a:spcBef>
                  <a:spcPts val="0"/>
                </a:spcBef>
                <a:spcAft>
                  <a:spcPts val="200"/>
                </a:spcAft>
                <a:defRPr/>
              </a:pP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FH</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Filamentous hemagglutinin</a:t>
              </a:r>
              <a:r>
                <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主要な防御抗原の一つで、細胞への付着、赤血球凝集作用がある。</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FHA</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抗体は、百日咳菌の気管上皮細胞への付着、定着を阻害し、感染成立を阻止する働きをする。</a:t>
              </a:r>
              <a:endParaRPr lang="ja-JP" altLang="en-US" sz="2000" dirty="0">
                <a:solidFill>
                  <a:prstClr val="black"/>
                </a:solidFill>
                <a:latin typeface="+mn-lt"/>
                <a:ea typeface="+mn-ea"/>
              </a:endParaRPr>
            </a:p>
          </p:txBody>
        </p:sp>
        <p:sp>
          <p:nvSpPr>
            <p:cNvPr id="23" name="Rectangle 16">
              <a:extLst>
                <a:ext uri="{FF2B5EF4-FFF2-40B4-BE49-F238E27FC236}">
                  <a16:creationId xmlns:a16="http://schemas.microsoft.com/office/drawing/2014/main" id="{2E2309CC-F903-5098-F3C8-61AB1E8FC567}"/>
                </a:ext>
              </a:extLst>
            </p:cNvPr>
            <p:cNvSpPr>
              <a:spLocks noChangeArrowheads="1"/>
            </p:cNvSpPr>
            <p:nvPr/>
          </p:nvSpPr>
          <p:spPr bwMode="auto">
            <a:xfrm>
              <a:off x="702734" y="2438432"/>
              <a:ext cx="2392303" cy="1289267"/>
            </a:xfrm>
            <a:prstGeom prst="rect">
              <a:avLst/>
            </a:prstGeom>
            <a:solidFill>
              <a:srgbClr val="FFFFFF"/>
            </a:solidFill>
            <a:ln w="9525">
              <a:solidFill>
                <a:srgbClr val="5F5B9F"/>
              </a:solidFill>
              <a:prstDash val="solid"/>
              <a:miter lim="800000"/>
              <a:headEnd/>
              <a:tailEnd/>
            </a:ln>
          </p:spPr>
          <p:txBody>
            <a:bodyPr anchor="ctr"/>
            <a:lstStyle/>
            <a:p>
              <a:pPr fontAlgn="auto">
                <a:lnSpc>
                  <a:spcPct val="105000"/>
                </a:lnSpc>
                <a:spcBef>
                  <a:spcPts val="0"/>
                </a:spcBef>
                <a:spcAft>
                  <a:spcPts val="20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百日咳毒</a:t>
              </a:r>
              <a:r>
                <a:rPr lang="ja-JP" altLang="en-US" sz="1000" b="1" spc="-15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素：</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T</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Pertussis toxin</a:t>
              </a:r>
              <a:r>
                <a:rPr lang="ja-JP" altLang="en-US" sz="1000" b="1" spc="-6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algn="just"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主要病原因子であると同時に、最も重要な発症防御抗原であり、抗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抗体は百日咳の予防に対して中心的な働きをする。</a:t>
              </a:r>
            </a:p>
            <a:p>
              <a:pPr marL="127000" indent="-127000" algn="just"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種々の生理作用（白血球増多、ヒスタミン増感など）を引き起こすが、抗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抗体によって毒素を中和、無毒化することでこれらの作用を抑制する。</a:t>
              </a:r>
              <a:endParaRPr lang="ja-JP" altLang="en-US" sz="2000" dirty="0">
                <a:latin typeface="+mn-lt"/>
                <a:ea typeface="+mn-ea"/>
              </a:endParaRPr>
            </a:p>
          </p:txBody>
        </p:sp>
        <p:sp>
          <p:nvSpPr>
            <p:cNvPr id="512017" name="テキスト ボックス 23">
              <a:extLst>
                <a:ext uri="{FF2B5EF4-FFF2-40B4-BE49-F238E27FC236}">
                  <a16:creationId xmlns:a16="http://schemas.microsoft.com/office/drawing/2014/main" id="{8A84276B-6FED-3E80-9670-193A3A7EFEBF}"/>
                </a:ext>
              </a:extLst>
            </p:cNvPr>
            <p:cNvSpPr txBox="1">
              <a:spLocks noChangeArrowheads="1"/>
            </p:cNvSpPr>
            <p:nvPr/>
          </p:nvSpPr>
          <p:spPr bwMode="auto">
            <a:xfrm>
              <a:off x="3496321" y="2382651"/>
              <a:ext cx="2151358" cy="1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100" b="1">
                  <a:solidFill>
                    <a:srgbClr val="000000"/>
                  </a:solidFill>
                  <a:latin typeface="Meiryo UI" panose="020B0604030504040204" pitchFamily="50" charset="-128"/>
                  <a:ea typeface="Meiryo UI" panose="020B0604030504040204" pitchFamily="50" charset="-128"/>
                </a:rPr>
                <a:t>百日咳菌の主要病原因子</a:t>
              </a:r>
              <a:endParaRPr lang="ja-JP" altLang="en-US" sz="3200" b="1">
                <a:latin typeface="Calibri" panose="020F0502020204030204" pitchFamily="34" charset="0"/>
              </a:endParaRPr>
            </a:p>
          </p:txBody>
        </p:sp>
        <p:sp>
          <p:nvSpPr>
            <p:cNvPr id="512018" name="テキスト ボックス 24">
              <a:extLst>
                <a:ext uri="{FF2B5EF4-FFF2-40B4-BE49-F238E27FC236}">
                  <a16:creationId xmlns:a16="http://schemas.microsoft.com/office/drawing/2014/main" id="{A3F24437-AAA5-176C-3967-DBAABBAFE24A}"/>
                </a:ext>
              </a:extLst>
            </p:cNvPr>
            <p:cNvSpPr txBox="1">
              <a:spLocks noChangeArrowheads="1"/>
            </p:cNvSpPr>
            <p:nvPr/>
          </p:nvSpPr>
          <p:spPr bwMode="auto">
            <a:xfrm>
              <a:off x="6012160" y="2373334"/>
              <a:ext cx="2151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100" b="1">
                  <a:solidFill>
                    <a:srgbClr val="000000"/>
                  </a:solidFill>
                  <a:latin typeface="Meiryo UI" panose="020B0604030504040204" pitchFamily="50" charset="-128"/>
                  <a:ea typeface="Meiryo UI" panose="020B0604030504040204" pitchFamily="50" charset="-128"/>
                </a:rPr>
                <a:t>百日咳菌の高倍率走査型</a:t>
              </a:r>
            </a:p>
            <a:p>
              <a:r>
                <a:rPr lang="ja-JP" altLang="en-US" sz="1100" b="1">
                  <a:solidFill>
                    <a:srgbClr val="000000"/>
                  </a:solidFill>
                  <a:latin typeface="Meiryo UI" panose="020B0604030504040204" pitchFamily="50" charset="-128"/>
                  <a:ea typeface="Meiryo UI" panose="020B0604030504040204" pitchFamily="50" charset="-128"/>
                </a:rPr>
                <a:t>電子顕微鏡写真</a:t>
              </a:r>
              <a:endParaRPr lang="ja-JP" altLang="en-US" sz="3200" b="1">
                <a:latin typeface="Calibri" panose="020F0502020204030204" pitchFamily="34" charset="0"/>
              </a:endParaRPr>
            </a:p>
          </p:txBody>
        </p:sp>
        <p:sp>
          <p:nvSpPr>
            <p:cNvPr id="512019" name="テキスト ボックス 25">
              <a:extLst>
                <a:ext uri="{FF2B5EF4-FFF2-40B4-BE49-F238E27FC236}">
                  <a16:creationId xmlns:a16="http://schemas.microsoft.com/office/drawing/2014/main" id="{4359DBD7-8B7A-2140-6365-7110250D18E1}"/>
                </a:ext>
              </a:extLst>
            </p:cNvPr>
            <p:cNvSpPr txBox="1">
              <a:spLocks noChangeArrowheads="1"/>
            </p:cNvSpPr>
            <p:nvPr/>
          </p:nvSpPr>
          <p:spPr bwMode="auto">
            <a:xfrm>
              <a:off x="6012160" y="4456698"/>
              <a:ext cx="21513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100" b="1">
                  <a:solidFill>
                    <a:srgbClr val="000000"/>
                  </a:solidFill>
                  <a:latin typeface="Meiryo UI" panose="020B0604030504040204" pitchFamily="50" charset="-128"/>
                  <a:ea typeface="Meiryo UI" panose="020B0604030504040204" pitchFamily="50" charset="-128"/>
                </a:rPr>
                <a:t>PT</a:t>
              </a:r>
              <a:r>
                <a:rPr lang="ja-JP" altLang="en-US" sz="1100" b="1">
                  <a:solidFill>
                    <a:srgbClr val="000000"/>
                  </a:solidFill>
                  <a:latin typeface="Meiryo UI" panose="020B0604030504040204" pitchFamily="50" charset="-128"/>
                  <a:ea typeface="Meiryo UI" panose="020B0604030504040204" pitchFamily="50" charset="-128"/>
                </a:rPr>
                <a:t>、</a:t>
              </a:r>
              <a:r>
                <a:rPr lang="en-US" altLang="ja-JP" sz="1100" b="1">
                  <a:solidFill>
                    <a:srgbClr val="000000"/>
                  </a:solidFill>
                  <a:latin typeface="Meiryo UI" panose="020B0604030504040204" pitchFamily="50" charset="-128"/>
                  <a:ea typeface="Meiryo UI" panose="020B0604030504040204" pitchFamily="50" charset="-128"/>
                </a:rPr>
                <a:t>FHA</a:t>
              </a:r>
              <a:r>
                <a:rPr lang="ja-JP" altLang="en-US" sz="1100" b="1">
                  <a:solidFill>
                    <a:srgbClr val="000000"/>
                  </a:solidFill>
                  <a:latin typeface="Meiryo UI" panose="020B0604030504040204" pitchFamily="50" charset="-128"/>
                  <a:ea typeface="Meiryo UI" panose="020B0604030504040204" pitchFamily="50" charset="-128"/>
                </a:rPr>
                <a:t>の電子顕微鏡写真</a:t>
              </a:r>
              <a:endParaRPr lang="ja-JP" altLang="en-US" sz="3200" b="1">
                <a:latin typeface="Calibri" panose="020F0502020204030204" pitchFamily="34" charset="0"/>
              </a:endParaRPr>
            </a:p>
          </p:txBody>
        </p:sp>
        <p:sp>
          <p:nvSpPr>
            <p:cNvPr id="512020" name="テキスト ボックス 26">
              <a:extLst>
                <a:ext uri="{FF2B5EF4-FFF2-40B4-BE49-F238E27FC236}">
                  <a16:creationId xmlns:a16="http://schemas.microsoft.com/office/drawing/2014/main" id="{356FB0C1-E36D-68EA-0312-B6A51E1466EB}"/>
                </a:ext>
              </a:extLst>
            </p:cNvPr>
            <p:cNvSpPr txBox="1">
              <a:spLocks noChangeArrowheads="1"/>
            </p:cNvSpPr>
            <p:nvPr/>
          </p:nvSpPr>
          <p:spPr bwMode="auto">
            <a:xfrm>
              <a:off x="5664793" y="6220378"/>
              <a:ext cx="24987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800">
                  <a:solidFill>
                    <a:srgbClr val="000000"/>
                  </a:solidFill>
                  <a:latin typeface="Meiryo UI" panose="020B0604030504040204" pitchFamily="50" charset="-128"/>
                  <a:ea typeface="Meiryo UI" panose="020B0604030504040204" pitchFamily="50" charset="-128"/>
                </a:rPr>
                <a:t>一般財団法人 阪大微生物病研究会提供</a:t>
              </a:r>
              <a:endParaRPr lang="ja-JP" altLang="en-US" sz="1800">
                <a:latin typeface="Calibri" panose="020F0502020204030204" pitchFamily="34" charset="0"/>
              </a:endParaRPr>
            </a:p>
          </p:txBody>
        </p:sp>
        <p:sp>
          <p:nvSpPr>
            <p:cNvPr id="512021" name="テキスト ボックス 27">
              <a:extLst>
                <a:ext uri="{FF2B5EF4-FFF2-40B4-BE49-F238E27FC236}">
                  <a16:creationId xmlns:a16="http://schemas.microsoft.com/office/drawing/2014/main" id="{9DBC28A3-BD20-8C51-1240-8FD98B312B7E}"/>
                </a:ext>
              </a:extLst>
            </p:cNvPr>
            <p:cNvSpPr txBox="1">
              <a:spLocks noChangeArrowheads="1"/>
            </p:cNvSpPr>
            <p:nvPr/>
          </p:nvSpPr>
          <p:spPr bwMode="auto">
            <a:xfrm>
              <a:off x="3178175" y="6220378"/>
              <a:ext cx="2644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800">
                  <a:solidFill>
                    <a:srgbClr val="000000"/>
                  </a:solidFill>
                  <a:latin typeface="Meiryo UI" panose="020B0604030504040204" pitchFamily="50" charset="-128"/>
                  <a:ea typeface="Meiryo UI" panose="020B0604030504040204" pitchFamily="50" charset="-128"/>
                </a:rPr>
                <a:t>ワクチン最前線</a:t>
              </a:r>
              <a:r>
                <a:rPr lang="en-US" altLang="ja-JP" sz="800">
                  <a:solidFill>
                    <a:srgbClr val="000000"/>
                  </a:solidFill>
                  <a:latin typeface="Meiryo UI" panose="020B0604030504040204" pitchFamily="50" charset="-128"/>
                  <a:ea typeface="Meiryo UI" panose="020B0604030504040204" pitchFamily="50" charset="-128"/>
                </a:rPr>
                <a:t>Ⅱ-</a:t>
              </a:r>
              <a:r>
                <a:rPr lang="ja-JP" altLang="en-US" sz="800">
                  <a:solidFill>
                    <a:srgbClr val="000000"/>
                  </a:solidFill>
                  <a:latin typeface="Meiryo UI" panose="020B0604030504040204" pitchFamily="50" charset="-128"/>
                  <a:ea typeface="Meiryo UI" panose="020B0604030504040204" pitchFamily="50" charset="-128"/>
                </a:rPr>
                <a:t>その戦略的展開</a:t>
              </a:r>
              <a:r>
                <a:rPr lang="en-US" altLang="ja-JP" sz="800">
                  <a:solidFill>
                    <a:srgbClr val="000000"/>
                  </a:solidFill>
                  <a:latin typeface="Meiryo UI" panose="020B0604030504040204" pitchFamily="50" charset="-128"/>
                  <a:ea typeface="Meiryo UI" panose="020B0604030504040204" pitchFamily="50" charset="-128"/>
                </a:rPr>
                <a:t>-, </a:t>
              </a:r>
              <a:r>
                <a:rPr lang="ja-JP" altLang="en-US" sz="800">
                  <a:solidFill>
                    <a:srgbClr val="000000"/>
                  </a:solidFill>
                  <a:latin typeface="Meiryo UI" panose="020B0604030504040204" pitchFamily="50" charset="-128"/>
                  <a:ea typeface="Meiryo UI" panose="020B0604030504040204" pitchFamily="50" charset="-128"/>
                </a:rPr>
                <a:t>医薬ジャーナル社</a:t>
              </a:r>
              <a:r>
                <a:rPr lang="en-US" altLang="ja-JP" sz="800">
                  <a:solidFill>
                    <a:srgbClr val="000000"/>
                  </a:solidFill>
                  <a:latin typeface="Meiryo UI" panose="020B0604030504040204" pitchFamily="50" charset="-128"/>
                  <a:ea typeface="Meiryo UI" panose="020B0604030504040204" pitchFamily="50" charset="-128"/>
                </a:rPr>
                <a:t>, 1991</a:t>
              </a:r>
            </a:p>
            <a:p>
              <a:pPr algn="r"/>
              <a:r>
                <a:rPr lang="ja-JP" altLang="en-US" sz="800">
                  <a:solidFill>
                    <a:srgbClr val="000000"/>
                  </a:solidFill>
                  <a:latin typeface="Meiryo UI" panose="020B0604030504040204" pitchFamily="50" charset="-128"/>
                  <a:ea typeface="Meiryo UI" panose="020B0604030504040204" pitchFamily="50" charset="-128"/>
                </a:rPr>
                <a:t>ワクチンハンドブック</a:t>
              </a:r>
              <a:r>
                <a:rPr lang="en-US" altLang="ja-JP" sz="800">
                  <a:solidFill>
                    <a:srgbClr val="000000"/>
                  </a:solidFill>
                  <a:latin typeface="Meiryo UI" panose="020B0604030504040204" pitchFamily="50" charset="-128"/>
                  <a:ea typeface="Meiryo UI" panose="020B0604030504040204" pitchFamily="50" charset="-128"/>
                </a:rPr>
                <a:t>, </a:t>
              </a:r>
              <a:r>
                <a:rPr lang="ja-JP" altLang="en-US" sz="800">
                  <a:solidFill>
                    <a:srgbClr val="000000"/>
                  </a:solidFill>
                  <a:latin typeface="Meiryo UI" panose="020B0604030504040204" pitchFamily="50" charset="-128"/>
                  <a:ea typeface="Meiryo UI" panose="020B0604030504040204" pitchFamily="50" charset="-128"/>
                </a:rPr>
                <a:t>国立予防衛生研究所学友会 編</a:t>
              </a:r>
              <a:r>
                <a:rPr lang="en-US" altLang="ja-JP" sz="800">
                  <a:solidFill>
                    <a:srgbClr val="000000"/>
                  </a:solidFill>
                  <a:latin typeface="Meiryo UI" panose="020B0604030504040204" pitchFamily="50" charset="-128"/>
                  <a:ea typeface="Meiryo UI" panose="020B0604030504040204" pitchFamily="50" charset="-128"/>
                </a:rPr>
                <a:t>, 1994</a:t>
              </a:r>
              <a:endParaRPr lang="en-US" altLang="ja-JP" sz="1800">
                <a:latin typeface="Calibri" panose="020F0502020204030204" pitchFamily="34" charset="0"/>
              </a:endParaRPr>
            </a:p>
          </p:txBody>
        </p:sp>
      </p:grpSp>
      <p:sp>
        <p:nvSpPr>
          <p:cNvPr id="512022" name="Rectangle 22">
            <a:extLst>
              <a:ext uri="{FF2B5EF4-FFF2-40B4-BE49-F238E27FC236}">
                <a16:creationId xmlns:a16="http://schemas.microsoft.com/office/drawing/2014/main" id="{F2524E14-B1E4-055F-6293-723EFA2736DB}"/>
              </a:ext>
            </a:extLst>
          </p:cNvPr>
          <p:cNvSpPr>
            <a:spLocks noGrp="1" noChangeArrowheads="1"/>
          </p:cNvSpPr>
          <p:nvPr>
            <p:ph type="title" idx="4294967295"/>
          </p:nvPr>
        </p:nvSpPr>
        <p:spPr/>
        <p:txBody>
          <a:bodyPr/>
          <a:lstStyle/>
          <a:p>
            <a:r>
              <a:rPr lang="ja-JP" altLang="en-US" sz="2800" dirty="0"/>
              <a:t>百日咳防御抗原　</a:t>
            </a:r>
            <a:r>
              <a:rPr lang="en-US" altLang="ja-JP" sz="2800" dirty="0"/>
              <a:t>PT</a:t>
            </a:r>
            <a:r>
              <a:rPr lang="ja-JP" altLang="en-US" sz="2800" dirty="0"/>
              <a:t>、</a:t>
            </a:r>
            <a:r>
              <a:rPr lang="en-US" altLang="ja-JP" sz="2800" dirty="0"/>
              <a:t>FHA</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正方形/長方形 117">
            <a:extLst>
              <a:ext uri="{FF2B5EF4-FFF2-40B4-BE49-F238E27FC236}">
                <a16:creationId xmlns:a16="http://schemas.microsoft.com/office/drawing/2014/main" id="{CEFC7972-197A-FCBA-72EE-B75DD7011257}"/>
              </a:ext>
            </a:extLst>
          </p:cNvPr>
          <p:cNvSpPr/>
          <p:nvPr/>
        </p:nvSpPr>
        <p:spPr>
          <a:xfrm>
            <a:off x="323850" y="2574925"/>
            <a:ext cx="8480425" cy="3648075"/>
          </a:xfrm>
          <a:prstGeom prst="rect">
            <a:avLst/>
          </a:prstGeom>
          <a:solidFill>
            <a:srgbClr val="E7FCFF"/>
          </a:solidFill>
          <a:ln>
            <a:noFill/>
          </a:ln>
          <a:effectLst>
            <a:outerShdw blurRad="889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p>
        </p:txBody>
      </p:sp>
      <p:sp>
        <p:nvSpPr>
          <p:cNvPr id="8" name="テキスト ボックス 7">
            <a:extLst>
              <a:ext uri="{FF2B5EF4-FFF2-40B4-BE49-F238E27FC236}">
                <a16:creationId xmlns:a16="http://schemas.microsoft.com/office/drawing/2014/main" id="{0DBE46C5-3F35-8440-527E-0372C47576DE}"/>
              </a:ext>
            </a:extLst>
          </p:cNvPr>
          <p:cNvSpPr txBox="1"/>
          <p:nvPr/>
        </p:nvSpPr>
        <p:spPr>
          <a:xfrm>
            <a:off x="3024188" y="276225"/>
            <a:ext cx="184150" cy="579438"/>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3200" b="1">
              <a:solidFill>
                <a:srgbClr val="FFFFFF"/>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52B10992-33EB-C560-C4EF-22BF9266B125}"/>
              </a:ext>
            </a:extLst>
          </p:cNvPr>
          <p:cNvSpPr txBox="1"/>
          <p:nvPr/>
        </p:nvSpPr>
        <p:spPr>
          <a:xfrm>
            <a:off x="4833938" y="6267450"/>
            <a:ext cx="4265612" cy="415925"/>
          </a:xfrm>
          <a:prstGeom prst="rect">
            <a:avLst/>
          </a:prstGeom>
          <a:noFill/>
        </p:spPr>
        <p:txBody>
          <a:bodyPr wrap="none" anchor="b">
            <a:spAutoFit/>
          </a:bodyPr>
          <a:lstStyle/>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国立感染症研究所 感染症疫学センター </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IASR 2017; 38(2) : 23-38</a:t>
            </a:r>
          </a:p>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感染症発生動向調査事業年報より作成</a:t>
            </a:r>
          </a:p>
        </p:txBody>
      </p:sp>
      <p:sp>
        <p:nvSpPr>
          <p:cNvPr id="503813" name="Rectangle 9">
            <a:extLst>
              <a:ext uri="{FF2B5EF4-FFF2-40B4-BE49-F238E27FC236}">
                <a16:creationId xmlns:a16="http://schemas.microsoft.com/office/drawing/2014/main" id="{128F5E2A-AFF2-B1B5-76F8-D1229B5834E2}"/>
              </a:ext>
            </a:extLst>
          </p:cNvPr>
          <p:cNvSpPr>
            <a:spLocks noChangeArrowheads="1"/>
          </p:cNvSpPr>
          <p:nvPr/>
        </p:nvSpPr>
        <p:spPr bwMode="auto">
          <a:xfrm>
            <a:off x="1582738" y="2413000"/>
            <a:ext cx="5978525" cy="323850"/>
          </a:xfrm>
          <a:prstGeom prst="roundRect">
            <a:avLst>
              <a:gd name="adj" fmla="val 50000"/>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600" b="1">
                <a:solidFill>
                  <a:schemeClr val="bg1"/>
                </a:solidFill>
                <a:latin typeface="Meiryo UI" panose="020B0604030504040204" pitchFamily="50" charset="-128"/>
                <a:ea typeface="Meiryo UI" panose="020B0604030504040204" pitchFamily="50" charset="-128"/>
              </a:rPr>
              <a:t>全国約</a:t>
            </a:r>
            <a:r>
              <a:rPr lang="en-US" altLang="ja-JP" sz="1600" b="1">
                <a:solidFill>
                  <a:schemeClr val="bg1"/>
                </a:solidFill>
                <a:latin typeface="Meiryo UI" panose="020B0604030504040204" pitchFamily="50" charset="-128"/>
                <a:ea typeface="Meiryo UI" panose="020B0604030504040204" pitchFamily="50" charset="-128"/>
              </a:rPr>
              <a:t>3,000</a:t>
            </a:r>
            <a:r>
              <a:rPr lang="ja-JP" altLang="en-US" sz="1600" b="1">
                <a:solidFill>
                  <a:schemeClr val="bg1"/>
                </a:solidFill>
                <a:latin typeface="Meiryo UI" panose="020B0604030504040204" pitchFamily="50" charset="-128"/>
                <a:ea typeface="Meiryo UI" panose="020B0604030504040204" pitchFamily="50" charset="-128"/>
              </a:rPr>
              <a:t>か所小児科定点医療機関による百日咳患者数</a:t>
            </a:r>
          </a:p>
        </p:txBody>
      </p:sp>
      <p:sp>
        <p:nvSpPr>
          <p:cNvPr id="62" name="テキスト ボックス 61">
            <a:extLst>
              <a:ext uri="{FF2B5EF4-FFF2-40B4-BE49-F238E27FC236}">
                <a16:creationId xmlns:a16="http://schemas.microsoft.com/office/drawing/2014/main" id="{2ECE4F15-5D4E-1C5F-8BB7-1BFD422A338D}"/>
              </a:ext>
            </a:extLst>
          </p:cNvPr>
          <p:cNvSpPr txBox="1"/>
          <p:nvPr/>
        </p:nvSpPr>
        <p:spPr>
          <a:xfrm>
            <a:off x="179388" y="1125538"/>
            <a:ext cx="8482012" cy="1379537"/>
          </a:xfrm>
          <a:prstGeom prst="rect">
            <a:avLst/>
          </a:prstGeom>
          <a:noFill/>
        </p:spPr>
        <p:txBody>
          <a:bodyPr>
            <a:spAutoFit/>
          </a:bodyPr>
          <a:lstStyle/>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百日咳患者報告数は、小児科定点からの報告であるにもかかわらず、</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歳以上の割合が高いことが特徴です。</a:t>
            </a:r>
          </a:p>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思春期や成人の百日咳は典型的な症状を示さない事があるため見逃され、ワクチン未接種の新生児・乳児への感染源となる場合があります。</a:t>
            </a:r>
          </a:p>
          <a:p>
            <a:pPr marL="228600" indent="-228600" fontAlgn="auto">
              <a:lnSpc>
                <a:spcPct val="110000"/>
              </a:lnSpc>
              <a:spcBef>
                <a:spcPts val="400"/>
              </a:spcBef>
              <a:spcAft>
                <a:spcPts val="0"/>
              </a:spcAft>
              <a:defRPr/>
            </a:pPr>
            <a:r>
              <a:rPr lang="ja-JP" altLang="en-US" sz="14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思春期や成人の集団感染を適時、的確に把握するために、百日咳は全数把握疾患に変更されまし</a:t>
            </a:r>
            <a:r>
              <a:rPr lang="ja-JP" altLang="en-US" sz="1400" spc="-500" dirty="0">
                <a:latin typeface="Meiryo UI" panose="020B0604030504040204" pitchFamily="50" charset="-128"/>
                <a:ea typeface="Meiryo UI" panose="020B0604030504040204" pitchFamily="50" charset="-128"/>
                <a:cs typeface="Meiryo UI" panose="020B0604030504040204" pitchFamily="50" charset="-128"/>
              </a:rPr>
              <a:t>た</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月より</a:t>
            </a:r>
            <a:r>
              <a:rPr lang="ja-JP" altLang="en-US" sz="1400" spc="-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503815" name="グループ化 2075">
            <a:extLst>
              <a:ext uri="{FF2B5EF4-FFF2-40B4-BE49-F238E27FC236}">
                <a16:creationId xmlns:a16="http://schemas.microsoft.com/office/drawing/2014/main" id="{A12E2A82-C7DC-14C3-7657-5A805C521FEC}"/>
              </a:ext>
            </a:extLst>
          </p:cNvPr>
          <p:cNvGrpSpPr>
            <a:grpSpLocks/>
          </p:cNvGrpSpPr>
          <p:nvPr/>
        </p:nvGrpSpPr>
        <p:grpSpPr bwMode="auto">
          <a:xfrm>
            <a:off x="331788" y="2813050"/>
            <a:ext cx="8472487" cy="3279775"/>
            <a:chOff x="323528" y="2784362"/>
            <a:chExt cx="8471543" cy="3280932"/>
          </a:xfrm>
        </p:grpSpPr>
        <p:grpSp>
          <p:nvGrpSpPr>
            <p:cNvPr id="503816" name="グループ化 2074">
              <a:extLst>
                <a:ext uri="{FF2B5EF4-FFF2-40B4-BE49-F238E27FC236}">
                  <a16:creationId xmlns:a16="http://schemas.microsoft.com/office/drawing/2014/main" id="{362E639D-E35C-1866-D1A9-6F187F747FA4}"/>
                </a:ext>
              </a:extLst>
            </p:cNvPr>
            <p:cNvGrpSpPr>
              <a:grpSpLocks/>
            </p:cNvGrpSpPr>
            <p:nvPr/>
          </p:nvGrpSpPr>
          <p:grpSpPr bwMode="auto">
            <a:xfrm>
              <a:off x="1241425" y="2876550"/>
              <a:ext cx="6807200" cy="2927350"/>
              <a:chOff x="1241425" y="2876550"/>
              <a:chExt cx="6807200" cy="2927350"/>
            </a:xfrm>
          </p:grpSpPr>
          <p:sp>
            <p:nvSpPr>
              <p:cNvPr id="503817" name="Rectangle 10">
                <a:extLst>
                  <a:ext uri="{FF2B5EF4-FFF2-40B4-BE49-F238E27FC236}">
                    <a16:creationId xmlns:a16="http://schemas.microsoft.com/office/drawing/2014/main" id="{7AD338B8-8800-AF8E-B287-3BB7DC159479}"/>
                  </a:ext>
                </a:extLst>
              </p:cNvPr>
              <p:cNvSpPr>
                <a:spLocks noChangeArrowheads="1"/>
              </p:cNvSpPr>
              <p:nvPr/>
            </p:nvSpPr>
            <p:spPr bwMode="auto">
              <a:xfrm>
                <a:off x="1298575" y="2876550"/>
                <a:ext cx="6692900" cy="292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18" name="Rectangle 11">
                <a:extLst>
                  <a:ext uri="{FF2B5EF4-FFF2-40B4-BE49-F238E27FC236}">
                    <a16:creationId xmlns:a16="http://schemas.microsoft.com/office/drawing/2014/main" id="{EEBDF2A7-902A-BDDD-0565-AAD2E9F7B89F}"/>
                  </a:ext>
                </a:extLst>
              </p:cNvPr>
              <p:cNvSpPr>
                <a:spLocks noChangeArrowheads="1"/>
              </p:cNvSpPr>
              <p:nvPr/>
            </p:nvSpPr>
            <p:spPr bwMode="auto">
              <a:xfrm>
                <a:off x="7483475" y="4714875"/>
                <a:ext cx="346075" cy="10890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19" name="Rectangle 13">
                <a:extLst>
                  <a:ext uri="{FF2B5EF4-FFF2-40B4-BE49-F238E27FC236}">
                    <a16:creationId xmlns:a16="http://schemas.microsoft.com/office/drawing/2014/main" id="{7D31CFCC-C716-0E10-42D8-D5A086022C10}"/>
                  </a:ext>
                </a:extLst>
              </p:cNvPr>
              <p:cNvSpPr>
                <a:spLocks noChangeArrowheads="1"/>
              </p:cNvSpPr>
              <p:nvPr/>
            </p:nvSpPr>
            <p:spPr bwMode="auto">
              <a:xfrm>
                <a:off x="6813550" y="4822825"/>
                <a:ext cx="346075" cy="9810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0" name="Rectangle 14">
                <a:extLst>
                  <a:ext uri="{FF2B5EF4-FFF2-40B4-BE49-F238E27FC236}">
                    <a16:creationId xmlns:a16="http://schemas.microsoft.com/office/drawing/2014/main" id="{750CC993-57EB-943F-1BAF-2411EC4C0FB6}"/>
                  </a:ext>
                </a:extLst>
              </p:cNvPr>
              <p:cNvSpPr>
                <a:spLocks noChangeArrowheads="1"/>
              </p:cNvSpPr>
              <p:nvPr/>
            </p:nvSpPr>
            <p:spPr bwMode="auto">
              <a:xfrm>
                <a:off x="6146800" y="5051425"/>
                <a:ext cx="346075" cy="7524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1" name="Rectangle 15">
                <a:extLst>
                  <a:ext uri="{FF2B5EF4-FFF2-40B4-BE49-F238E27FC236}">
                    <a16:creationId xmlns:a16="http://schemas.microsoft.com/office/drawing/2014/main" id="{8C14AFE7-9198-4B3F-A57F-BD2A411C822D}"/>
                  </a:ext>
                </a:extLst>
              </p:cNvPr>
              <p:cNvSpPr>
                <a:spLocks noChangeArrowheads="1"/>
              </p:cNvSpPr>
              <p:nvPr/>
            </p:nvSpPr>
            <p:spPr bwMode="auto">
              <a:xfrm>
                <a:off x="5476875" y="5194300"/>
                <a:ext cx="342900" cy="60960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2" name="Rectangle 16">
                <a:extLst>
                  <a:ext uri="{FF2B5EF4-FFF2-40B4-BE49-F238E27FC236}">
                    <a16:creationId xmlns:a16="http://schemas.microsoft.com/office/drawing/2014/main" id="{C5312BD8-6998-F710-8B85-8A27028B569E}"/>
                  </a:ext>
                </a:extLst>
              </p:cNvPr>
              <p:cNvSpPr>
                <a:spLocks noChangeArrowheads="1"/>
              </p:cNvSpPr>
              <p:nvPr/>
            </p:nvSpPr>
            <p:spPr bwMode="auto">
              <a:xfrm>
                <a:off x="4806950" y="4308475"/>
                <a:ext cx="342900" cy="14954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3" name="Rectangle 17">
                <a:extLst>
                  <a:ext uri="{FF2B5EF4-FFF2-40B4-BE49-F238E27FC236}">
                    <a16:creationId xmlns:a16="http://schemas.microsoft.com/office/drawing/2014/main" id="{0BD4A174-8742-6338-5ECE-9BF5741EA600}"/>
                  </a:ext>
                </a:extLst>
              </p:cNvPr>
              <p:cNvSpPr>
                <a:spLocks noChangeArrowheads="1"/>
              </p:cNvSpPr>
              <p:nvPr/>
            </p:nvSpPr>
            <p:spPr bwMode="auto">
              <a:xfrm>
                <a:off x="4140200" y="4197350"/>
                <a:ext cx="342900" cy="16065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4" name="Rectangle 18">
                <a:extLst>
                  <a:ext uri="{FF2B5EF4-FFF2-40B4-BE49-F238E27FC236}">
                    <a16:creationId xmlns:a16="http://schemas.microsoft.com/office/drawing/2014/main" id="{7E569607-5D0A-862C-D06F-124AE2366DAD}"/>
                  </a:ext>
                </a:extLst>
              </p:cNvPr>
              <p:cNvSpPr>
                <a:spLocks noChangeArrowheads="1"/>
              </p:cNvSpPr>
              <p:nvPr/>
            </p:nvSpPr>
            <p:spPr bwMode="auto">
              <a:xfrm>
                <a:off x="3470275" y="3825875"/>
                <a:ext cx="342900" cy="19780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5" name="Rectangle 19">
                <a:extLst>
                  <a:ext uri="{FF2B5EF4-FFF2-40B4-BE49-F238E27FC236}">
                    <a16:creationId xmlns:a16="http://schemas.microsoft.com/office/drawing/2014/main" id="{3D0BE457-6B7C-2A01-AC85-3AD0A148999E}"/>
                  </a:ext>
                </a:extLst>
              </p:cNvPr>
              <p:cNvSpPr>
                <a:spLocks noChangeArrowheads="1"/>
              </p:cNvSpPr>
              <p:nvPr/>
            </p:nvSpPr>
            <p:spPr bwMode="auto">
              <a:xfrm>
                <a:off x="2800350" y="3895725"/>
                <a:ext cx="342900" cy="190817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6" name="Rectangle 20">
                <a:extLst>
                  <a:ext uri="{FF2B5EF4-FFF2-40B4-BE49-F238E27FC236}">
                    <a16:creationId xmlns:a16="http://schemas.microsoft.com/office/drawing/2014/main" id="{089E849B-D8C3-3F3E-B094-38EBD21FD3A2}"/>
                  </a:ext>
                </a:extLst>
              </p:cNvPr>
              <p:cNvSpPr>
                <a:spLocks noChangeArrowheads="1"/>
              </p:cNvSpPr>
              <p:nvPr/>
            </p:nvSpPr>
            <p:spPr bwMode="auto">
              <a:xfrm>
                <a:off x="2133600" y="3330575"/>
                <a:ext cx="342900" cy="2473325"/>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7" name="Rectangle 21">
                <a:extLst>
                  <a:ext uri="{FF2B5EF4-FFF2-40B4-BE49-F238E27FC236}">
                    <a16:creationId xmlns:a16="http://schemas.microsoft.com/office/drawing/2014/main" id="{3EE8BB75-4027-7C2F-BF70-779171A9C609}"/>
                  </a:ext>
                </a:extLst>
              </p:cNvPr>
              <p:cNvSpPr>
                <a:spLocks noChangeArrowheads="1"/>
              </p:cNvSpPr>
              <p:nvPr/>
            </p:nvSpPr>
            <p:spPr bwMode="auto">
              <a:xfrm>
                <a:off x="1463675" y="4730750"/>
                <a:ext cx="342900" cy="10731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28" name="Line 22">
                <a:extLst>
                  <a:ext uri="{FF2B5EF4-FFF2-40B4-BE49-F238E27FC236}">
                    <a16:creationId xmlns:a16="http://schemas.microsoft.com/office/drawing/2014/main" id="{432396D8-14E0-3582-E467-B3F9AD5992D0}"/>
                  </a:ext>
                </a:extLst>
              </p:cNvPr>
              <p:cNvSpPr>
                <a:spLocks noChangeShapeType="1"/>
              </p:cNvSpPr>
              <p:nvPr/>
            </p:nvSpPr>
            <p:spPr bwMode="auto">
              <a:xfrm flipV="1">
                <a:off x="7991475" y="2876550"/>
                <a:ext cx="0" cy="2927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29" name="Line 23">
                <a:extLst>
                  <a:ext uri="{FF2B5EF4-FFF2-40B4-BE49-F238E27FC236}">
                    <a16:creationId xmlns:a16="http://schemas.microsoft.com/office/drawing/2014/main" id="{17CF757C-EA49-8D16-7AD9-63C9D04842A9}"/>
                  </a:ext>
                </a:extLst>
              </p:cNvPr>
              <p:cNvSpPr>
                <a:spLocks noChangeShapeType="1"/>
              </p:cNvSpPr>
              <p:nvPr/>
            </p:nvSpPr>
            <p:spPr bwMode="auto">
              <a:xfrm>
                <a:off x="7991475" y="33623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0" name="Line 24">
                <a:extLst>
                  <a:ext uri="{FF2B5EF4-FFF2-40B4-BE49-F238E27FC236}">
                    <a16:creationId xmlns:a16="http://schemas.microsoft.com/office/drawing/2014/main" id="{06D27B51-DFDE-8507-88EA-23993A01ACB2}"/>
                  </a:ext>
                </a:extLst>
              </p:cNvPr>
              <p:cNvSpPr>
                <a:spLocks noChangeShapeType="1"/>
              </p:cNvSpPr>
              <p:nvPr/>
            </p:nvSpPr>
            <p:spPr bwMode="auto">
              <a:xfrm>
                <a:off x="7991475" y="28765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1" name="Line 25">
                <a:extLst>
                  <a:ext uri="{FF2B5EF4-FFF2-40B4-BE49-F238E27FC236}">
                    <a16:creationId xmlns:a16="http://schemas.microsoft.com/office/drawing/2014/main" id="{0CD96888-8C7A-3174-E229-6BD940B5A67E}"/>
                  </a:ext>
                </a:extLst>
              </p:cNvPr>
              <p:cNvSpPr>
                <a:spLocks noChangeShapeType="1"/>
              </p:cNvSpPr>
              <p:nvPr/>
            </p:nvSpPr>
            <p:spPr bwMode="auto">
              <a:xfrm>
                <a:off x="7991475" y="38512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2" name="Line 26">
                <a:extLst>
                  <a:ext uri="{FF2B5EF4-FFF2-40B4-BE49-F238E27FC236}">
                    <a16:creationId xmlns:a16="http://schemas.microsoft.com/office/drawing/2014/main" id="{11E30350-0E90-2B2D-4371-950CA85B2B7D}"/>
                  </a:ext>
                </a:extLst>
              </p:cNvPr>
              <p:cNvSpPr>
                <a:spLocks noChangeShapeType="1"/>
              </p:cNvSpPr>
              <p:nvPr/>
            </p:nvSpPr>
            <p:spPr bwMode="auto">
              <a:xfrm>
                <a:off x="7991475" y="43434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3" name="Line 27">
                <a:extLst>
                  <a:ext uri="{FF2B5EF4-FFF2-40B4-BE49-F238E27FC236}">
                    <a16:creationId xmlns:a16="http://schemas.microsoft.com/office/drawing/2014/main" id="{03E2A906-F821-3430-2369-9B05307C3CC0}"/>
                  </a:ext>
                </a:extLst>
              </p:cNvPr>
              <p:cNvSpPr>
                <a:spLocks noChangeShapeType="1"/>
              </p:cNvSpPr>
              <p:nvPr/>
            </p:nvSpPr>
            <p:spPr bwMode="auto">
              <a:xfrm>
                <a:off x="7991475" y="48228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4" name="Line 28">
                <a:extLst>
                  <a:ext uri="{FF2B5EF4-FFF2-40B4-BE49-F238E27FC236}">
                    <a16:creationId xmlns:a16="http://schemas.microsoft.com/office/drawing/2014/main" id="{88CC2F20-328E-7A45-17B4-915A47742DDA}"/>
                  </a:ext>
                </a:extLst>
              </p:cNvPr>
              <p:cNvSpPr>
                <a:spLocks noChangeShapeType="1"/>
              </p:cNvSpPr>
              <p:nvPr/>
            </p:nvSpPr>
            <p:spPr bwMode="auto">
              <a:xfrm>
                <a:off x="7991475" y="53117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5" name="Line 29">
                <a:extLst>
                  <a:ext uri="{FF2B5EF4-FFF2-40B4-BE49-F238E27FC236}">
                    <a16:creationId xmlns:a16="http://schemas.microsoft.com/office/drawing/2014/main" id="{2D08D140-B6EC-FA51-7C42-6676D0C5D6BE}"/>
                  </a:ext>
                </a:extLst>
              </p:cNvPr>
              <p:cNvSpPr>
                <a:spLocks noChangeShapeType="1"/>
              </p:cNvSpPr>
              <p:nvPr/>
            </p:nvSpPr>
            <p:spPr bwMode="auto">
              <a:xfrm>
                <a:off x="7991475" y="58039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6" name="Line 30">
                <a:extLst>
                  <a:ext uri="{FF2B5EF4-FFF2-40B4-BE49-F238E27FC236}">
                    <a16:creationId xmlns:a16="http://schemas.microsoft.com/office/drawing/2014/main" id="{EFEC9A76-DB3B-F8C6-BD5A-AC936F364E5B}"/>
                  </a:ext>
                </a:extLst>
              </p:cNvPr>
              <p:cNvSpPr>
                <a:spLocks noChangeShapeType="1"/>
              </p:cNvSpPr>
              <p:nvPr/>
            </p:nvSpPr>
            <p:spPr bwMode="auto">
              <a:xfrm flipV="1">
                <a:off x="1298575" y="2876550"/>
                <a:ext cx="0" cy="29273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7" name="Line 31">
                <a:extLst>
                  <a:ext uri="{FF2B5EF4-FFF2-40B4-BE49-F238E27FC236}">
                    <a16:creationId xmlns:a16="http://schemas.microsoft.com/office/drawing/2014/main" id="{0379E1C9-4450-463B-54AE-D463F4B23768}"/>
                  </a:ext>
                </a:extLst>
              </p:cNvPr>
              <p:cNvSpPr>
                <a:spLocks noChangeShapeType="1"/>
              </p:cNvSpPr>
              <p:nvPr/>
            </p:nvSpPr>
            <p:spPr bwMode="auto">
              <a:xfrm>
                <a:off x="1241425" y="32448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8" name="Line 32">
                <a:extLst>
                  <a:ext uri="{FF2B5EF4-FFF2-40B4-BE49-F238E27FC236}">
                    <a16:creationId xmlns:a16="http://schemas.microsoft.com/office/drawing/2014/main" id="{5FC88833-136A-B70E-7AEA-5CFDBE3934D2}"/>
                  </a:ext>
                </a:extLst>
              </p:cNvPr>
              <p:cNvSpPr>
                <a:spLocks noChangeShapeType="1"/>
              </p:cNvSpPr>
              <p:nvPr/>
            </p:nvSpPr>
            <p:spPr bwMode="auto">
              <a:xfrm>
                <a:off x="1241425" y="28765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39" name="Line 33">
                <a:extLst>
                  <a:ext uri="{FF2B5EF4-FFF2-40B4-BE49-F238E27FC236}">
                    <a16:creationId xmlns:a16="http://schemas.microsoft.com/office/drawing/2014/main" id="{9E2F4DF5-9A09-04F3-C571-68F39D13B018}"/>
                  </a:ext>
                </a:extLst>
              </p:cNvPr>
              <p:cNvSpPr>
                <a:spLocks noChangeShapeType="1"/>
              </p:cNvSpPr>
              <p:nvPr/>
            </p:nvSpPr>
            <p:spPr bwMode="auto">
              <a:xfrm>
                <a:off x="1241425" y="36068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0" name="Line 34">
                <a:extLst>
                  <a:ext uri="{FF2B5EF4-FFF2-40B4-BE49-F238E27FC236}">
                    <a16:creationId xmlns:a16="http://schemas.microsoft.com/office/drawing/2014/main" id="{9B36C211-C2C8-8084-8F57-7BCA99DB5F4E}"/>
                  </a:ext>
                </a:extLst>
              </p:cNvPr>
              <p:cNvSpPr>
                <a:spLocks noChangeShapeType="1"/>
              </p:cNvSpPr>
              <p:nvPr/>
            </p:nvSpPr>
            <p:spPr bwMode="auto">
              <a:xfrm>
                <a:off x="1241425" y="397192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1" name="Line 35">
                <a:extLst>
                  <a:ext uri="{FF2B5EF4-FFF2-40B4-BE49-F238E27FC236}">
                    <a16:creationId xmlns:a16="http://schemas.microsoft.com/office/drawing/2014/main" id="{C90420D0-4D2D-1612-E1E8-804F9F848D3E}"/>
                  </a:ext>
                </a:extLst>
              </p:cNvPr>
              <p:cNvSpPr>
                <a:spLocks noChangeShapeType="1"/>
              </p:cNvSpPr>
              <p:nvPr/>
            </p:nvSpPr>
            <p:spPr bwMode="auto">
              <a:xfrm>
                <a:off x="1241425" y="43434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2" name="Line 36">
                <a:extLst>
                  <a:ext uri="{FF2B5EF4-FFF2-40B4-BE49-F238E27FC236}">
                    <a16:creationId xmlns:a16="http://schemas.microsoft.com/office/drawing/2014/main" id="{3DC56E19-7936-4A0D-6F2E-C1AA1AE02B53}"/>
                  </a:ext>
                </a:extLst>
              </p:cNvPr>
              <p:cNvSpPr>
                <a:spLocks noChangeShapeType="1"/>
              </p:cNvSpPr>
              <p:nvPr/>
            </p:nvSpPr>
            <p:spPr bwMode="auto">
              <a:xfrm>
                <a:off x="1241425" y="470535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3" name="Line 37">
                <a:extLst>
                  <a:ext uri="{FF2B5EF4-FFF2-40B4-BE49-F238E27FC236}">
                    <a16:creationId xmlns:a16="http://schemas.microsoft.com/office/drawing/2014/main" id="{21142CB1-C7DA-ACC3-3E9F-5653965A479D}"/>
                  </a:ext>
                </a:extLst>
              </p:cNvPr>
              <p:cNvSpPr>
                <a:spLocks noChangeShapeType="1"/>
              </p:cNvSpPr>
              <p:nvPr/>
            </p:nvSpPr>
            <p:spPr bwMode="auto">
              <a:xfrm>
                <a:off x="1241425" y="5067300"/>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4" name="Line 38">
                <a:extLst>
                  <a:ext uri="{FF2B5EF4-FFF2-40B4-BE49-F238E27FC236}">
                    <a16:creationId xmlns:a16="http://schemas.microsoft.com/office/drawing/2014/main" id="{A1E8B465-6935-AA03-02FC-EFD2D8CD808B}"/>
                  </a:ext>
                </a:extLst>
              </p:cNvPr>
              <p:cNvSpPr>
                <a:spLocks noChangeShapeType="1"/>
              </p:cNvSpPr>
              <p:nvPr/>
            </p:nvSpPr>
            <p:spPr bwMode="auto">
              <a:xfrm>
                <a:off x="1241425" y="5438775"/>
                <a:ext cx="57150"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45" name="Freeform 39">
                <a:extLst>
                  <a:ext uri="{FF2B5EF4-FFF2-40B4-BE49-F238E27FC236}">
                    <a16:creationId xmlns:a16="http://schemas.microsoft.com/office/drawing/2014/main" id="{6ED8BF36-078A-D3A5-DCF4-3C42E3A49830}"/>
                  </a:ext>
                </a:extLst>
              </p:cNvPr>
              <p:cNvSpPr>
                <a:spLocks/>
              </p:cNvSpPr>
              <p:nvPr/>
            </p:nvSpPr>
            <p:spPr bwMode="auto">
              <a:xfrm>
                <a:off x="1241425" y="5803900"/>
                <a:ext cx="6750050" cy="0"/>
              </a:xfrm>
              <a:custGeom>
                <a:avLst/>
                <a:gdLst>
                  <a:gd name="T0" fmla="*/ 0 w 4252"/>
                  <a:gd name="T1" fmla="*/ 57150 w 4252"/>
                  <a:gd name="T2" fmla="*/ 6750050 w 4252"/>
                  <a:gd name="T3" fmla="*/ 0 60000 65536"/>
                  <a:gd name="T4" fmla="*/ 0 60000 65536"/>
                  <a:gd name="T5" fmla="*/ 0 60000 65536"/>
                </a:gdLst>
                <a:ahLst/>
                <a:cxnLst>
                  <a:cxn ang="T3">
                    <a:pos x="T0" y="0"/>
                  </a:cxn>
                  <a:cxn ang="T4">
                    <a:pos x="T1" y="0"/>
                  </a:cxn>
                  <a:cxn ang="T5">
                    <a:pos x="T2" y="0"/>
                  </a:cxn>
                </a:cxnLst>
                <a:rect l="0" t="0" r="r" b="b"/>
                <a:pathLst>
                  <a:path w="4252">
                    <a:moveTo>
                      <a:pt x="0" y="0"/>
                    </a:moveTo>
                    <a:lnTo>
                      <a:pt x="36" y="0"/>
                    </a:lnTo>
                    <a:lnTo>
                      <a:pt x="4252" y="0"/>
                    </a:lnTo>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3846" name="Freeform 40">
                <a:extLst>
                  <a:ext uri="{FF2B5EF4-FFF2-40B4-BE49-F238E27FC236}">
                    <a16:creationId xmlns:a16="http://schemas.microsoft.com/office/drawing/2014/main" id="{AF267BE8-574E-F4A3-5661-970FF1407A65}"/>
                  </a:ext>
                </a:extLst>
              </p:cNvPr>
              <p:cNvSpPr>
                <a:spLocks/>
              </p:cNvSpPr>
              <p:nvPr/>
            </p:nvSpPr>
            <p:spPr bwMode="auto">
              <a:xfrm>
                <a:off x="1635125" y="3225800"/>
                <a:ext cx="5353050" cy="1295400"/>
              </a:xfrm>
              <a:custGeom>
                <a:avLst/>
                <a:gdLst>
                  <a:gd name="T0" fmla="*/ 0 w 3372"/>
                  <a:gd name="T1" fmla="*/ 930275 h 816"/>
                  <a:gd name="T2" fmla="*/ 666750 w 3372"/>
                  <a:gd name="T3" fmla="*/ 593725 h 816"/>
                  <a:gd name="T4" fmla="*/ 1336675 w 3372"/>
                  <a:gd name="T5" fmla="*/ 425450 h 816"/>
                  <a:gd name="T6" fmla="*/ 2006600 w 3372"/>
                  <a:gd name="T7" fmla="*/ 0 h 816"/>
                  <a:gd name="T8" fmla="*/ 2676525 w 3372"/>
                  <a:gd name="T9" fmla="*/ 574675 h 816"/>
                  <a:gd name="T10" fmla="*/ 3346450 w 3372"/>
                  <a:gd name="T11" fmla="*/ 746125 h 816"/>
                  <a:gd name="T12" fmla="*/ 4019550 w 3372"/>
                  <a:gd name="T13" fmla="*/ 930275 h 816"/>
                  <a:gd name="T14" fmla="*/ 4679950 w 3372"/>
                  <a:gd name="T15" fmla="*/ 1295400 h 816"/>
                  <a:gd name="T16" fmla="*/ 5353050 w 3372"/>
                  <a:gd name="T17" fmla="*/ 1184275 h 8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72" h="816">
                    <a:moveTo>
                      <a:pt x="0" y="586"/>
                    </a:moveTo>
                    <a:lnTo>
                      <a:pt x="420" y="374"/>
                    </a:lnTo>
                    <a:lnTo>
                      <a:pt x="842" y="268"/>
                    </a:lnTo>
                    <a:lnTo>
                      <a:pt x="1264" y="0"/>
                    </a:lnTo>
                    <a:lnTo>
                      <a:pt x="1686" y="362"/>
                    </a:lnTo>
                    <a:lnTo>
                      <a:pt x="2108" y="470"/>
                    </a:lnTo>
                    <a:lnTo>
                      <a:pt x="2532" y="586"/>
                    </a:lnTo>
                    <a:lnTo>
                      <a:pt x="2948" y="816"/>
                    </a:lnTo>
                    <a:lnTo>
                      <a:pt x="3372" y="746"/>
                    </a:lnTo>
                  </a:path>
                </a:pathLst>
              </a:custGeom>
              <a:noFill/>
              <a:ln w="53975">
                <a:solidFill>
                  <a:srgbClr val="E36D7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3847" name="Rectangle 41">
                <a:extLst>
                  <a:ext uri="{FF2B5EF4-FFF2-40B4-BE49-F238E27FC236}">
                    <a16:creationId xmlns:a16="http://schemas.microsoft.com/office/drawing/2014/main" id="{D3564679-8365-5C0B-879C-3C86B8D4B941}"/>
                  </a:ext>
                </a:extLst>
              </p:cNvPr>
              <p:cNvSpPr>
                <a:spLocks noChangeArrowheads="1"/>
              </p:cNvSpPr>
              <p:nvPr/>
            </p:nvSpPr>
            <p:spPr bwMode="auto">
              <a:xfrm>
                <a:off x="1577975" y="408940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48" name="Rectangle 42">
                <a:extLst>
                  <a:ext uri="{FF2B5EF4-FFF2-40B4-BE49-F238E27FC236}">
                    <a16:creationId xmlns:a16="http://schemas.microsoft.com/office/drawing/2014/main" id="{82F8244F-B630-0343-9D77-3C0A8BC511A1}"/>
                  </a:ext>
                </a:extLst>
              </p:cNvPr>
              <p:cNvSpPr>
                <a:spLocks noChangeArrowheads="1"/>
              </p:cNvSpPr>
              <p:nvPr/>
            </p:nvSpPr>
            <p:spPr bwMode="auto">
              <a:xfrm>
                <a:off x="2241550" y="375285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49" name="Rectangle 43">
                <a:extLst>
                  <a:ext uri="{FF2B5EF4-FFF2-40B4-BE49-F238E27FC236}">
                    <a16:creationId xmlns:a16="http://schemas.microsoft.com/office/drawing/2014/main" id="{8DDED882-B73C-569D-9C83-15118F96B9D5}"/>
                  </a:ext>
                </a:extLst>
              </p:cNvPr>
              <p:cNvSpPr>
                <a:spLocks noChangeArrowheads="1"/>
              </p:cNvSpPr>
              <p:nvPr/>
            </p:nvSpPr>
            <p:spPr bwMode="auto">
              <a:xfrm>
                <a:off x="2911475" y="3581400"/>
                <a:ext cx="127000"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0" name="Rectangle 44">
                <a:extLst>
                  <a:ext uri="{FF2B5EF4-FFF2-40B4-BE49-F238E27FC236}">
                    <a16:creationId xmlns:a16="http://schemas.microsoft.com/office/drawing/2014/main" id="{4CE042FC-07FE-CC8D-54A9-59598B01C2A1}"/>
                  </a:ext>
                </a:extLst>
              </p:cNvPr>
              <p:cNvSpPr>
                <a:spLocks noChangeArrowheads="1"/>
              </p:cNvSpPr>
              <p:nvPr/>
            </p:nvSpPr>
            <p:spPr bwMode="auto">
              <a:xfrm>
                <a:off x="3581400" y="3159125"/>
                <a:ext cx="127000"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1" name="Rectangle 45">
                <a:extLst>
                  <a:ext uri="{FF2B5EF4-FFF2-40B4-BE49-F238E27FC236}">
                    <a16:creationId xmlns:a16="http://schemas.microsoft.com/office/drawing/2014/main" id="{F1860229-C002-722E-A6A0-A2526E60912D}"/>
                  </a:ext>
                </a:extLst>
              </p:cNvPr>
              <p:cNvSpPr>
                <a:spLocks noChangeArrowheads="1"/>
              </p:cNvSpPr>
              <p:nvPr/>
            </p:nvSpPr>
            <p:spPr bwMode="auto">
              <a:xfrm>
                <a:off x="4251325" y="3733800"/>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2" name="Rectangle 46">
                <a:extLst>
                  <a:ext uri="{FF2B5EF4-FFF2-40B4-BE49-F238E27FC236}">
                    <a16:creationId xmlns:a16="http://schemas.microsoft.com/office/drawing/2014/main" id="{E2C64250-BCFD-C7BA-C2A8-F9C557FDFAC0}"/>
                  </a:ext>
                </a:extLst>
              </p:cNvPr>
              <p:cNvSpPr>
                <a:spLocks noChangeArrowheads="1"/>
              </p:cNvSpPr>
              <p:nvPr/>
            </p:nvSpPr>
            <p:spPr bwMode="auto">
              <a:xfrm>
                <a:off x="4921250" y="3902075"/>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3" name="Rectangle 47">
                <a:extLst>
                  <a:ext uri="{FF2B5EF4-FFF2-40B4-BE49-F238E27FC236}">
                    <a16:creationId xmlns:a16="http://schemas.microsoft.com/office/drawing/2014/main" id="{EE6557A6-BC0C-5603-A38D-C8AEC5209254}"/>
                  </a:ext>
                </a:extLst>
              </p:cNvPr>
              <p:cNvSpPr>
                <a:spLocks noChangeArrowheads="1"/>
              </p:cNvSpPr>
              <p:nvPr/>
            </p:nvSpPr>
            <p:spPr bwMode="auto">
              <a:xfrm>
                <a:off x="5594350" y="4089400"/>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4" name="Rectangle 48">
                <a:extLst>
                  <a:ext uri="{FF2B5EF4-FFF2-40B4-BE49-F238E27FC236}">
                    <a16:creationId xmlns:a16="http://schemas.microsoft.com/office/drawing/2014/main" id="{B9313ABD-015D-2615-E6B3-6639BEAE350D}"/>
                  </a:ext>
                </a:extLst>
              </p:cNvPr>
              <p:cNvSpPr>
                <a:spLocks noChangeArrowheads="1"/>
              </p:cNvSpPr>
              <p:nvPr/>
            </p:nvSpPr>
            <p:spPr bwMode="auto">
              <a:xfrm>
                <a:off x="6254750" y="4451350"/>
                <a:ext cx="130175" cy="142875"/>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5" name="Rectangle 49">
                <a:extLst>
                  <a:ext uri="{FF2B5EF4-FFF2-40B4-BE49-F238E27FC236}">
                    <a16:creationId xmlns:a16="http://schemas.microsoft.com/office/drawing/2014/main" id="{2771915F-290A-CD17-8A90-F1C6F20A38E5}"/>
                  </a:ext>
                </a:extLst>
              </p:cNvPr>
              <p:cNvSpPr>
                <a:spLocks noChangeArrowheads="1"/>
              </p:cNvSpPr>
              <p:nvPr/>
            </p:nvSpPr>
            <p:spPr bwMode="auto">
              <a:xfrm>
                <a:off x="6924675" y="4343400"/>
                <a:ext cx="130175"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grpSp>
        <p:sp>
          <p:nvSpPr>
            <p:cNvPr id="503856" name="Rectangle 12">
              <a:extLst>
                <a:ext uri="{FF2B5EF4-FFF2-40B4-BE49-F238E27FC236}">
                  <a16:creationId xmlns:a16="http://schemas.microsoft.com/office/drawing/2014/main" id="{9025B273-5F8B-4BCB-1F17-523F33493C87}"/>
                </a:ext>
              </a:extLst>
            </p:cNvPr>
            <p:cNvSpPr>
              <a:spLocks noChangeArrowheads="1"/>
            </p:cNvSpPr>
            <p:nvPr/>
          </p:nvSpPr>
          <p:spPr bwMode="auto">
            <a:xfrm>
              <a:off x="6489700" y="3060700"/>
              <a:ext cx="342900" cy="107950"/>
            </a:xfrm>
            <a:prstGeom prst="rect">
              <a:avLst/>
            </a:prstGeom>
            <a:solidFill>
              <a:srgbClr val="159B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7" name="Line 50">
              <a:extLst>
                <a:ext uri="{FF2B5EF4-FFF2-40B4-BE49-F238E27FC236}">
                  <a16:creationId xmlns:a16="http://schemas.microsoft.com/office/drawing/2014/main" id="{AD7E018D-A3E7-B625-8988-D9F4E68BD72E}"/>
                </a:ext>
              </a:extLst>
            </p:cNvPr>
            <p:cNvSpPr>
              <a:spLocks noChangeShapeType="1"/>
            </p:cNvSpPr>
            <p:nvPr/>
          </p:nvSpPr>
          <p:spPr bwMode="auto">
            <a:xfrm flipH="1">
              <a:off x="6489700" y="3375025"/>
              <a:ext cx="342900" cy="0"/>
            </a:xfrm>
            <a:prstGeom prst="line">
              <a:avLst/>
            </a:prstGeom>
            <a:noFill/>
            <a:ln w="53975">
              <a:solidFill>
                <a:srgbClr val="E36D7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3858" name="Rectangle 51">
              <a:extLst>
                <a:ext uri="{FF2B5EF4-FFF2-40B4-BE49-F238E27FC236}">
                  <a16:creationId xmlns:a16="http://schemas.microsoft.com/office/drawing/2014/main" id="{5D801190-F976-0899-007C-A84F269953BA}"/>
                </a:ext>
              </a:extLst>
            </p:cNvPr>
            <p:cNvSpPr>
              <a:spLocks noChangeArrowheads="1"/>
            </p:cNvSpPr>
            <p:nvPr/>
          </p:nvSpPr>
          <p:spPr bwMode="auto">
            <a:xfrm>
              <a:off x="6597650" y="3305175"/>
              <a:ext cx="127000" cy="139700"/>
            </a:xfrm>
            <a:prstGeom prst="rect">
              <a:avLst/>
            </a:prstGeom>
            <a:solidFill>
              <a:srgbClr val="E36D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3859" name="テキスト ボックス 62">
              <a:extLst>
                <a:ext uri="{FF2B5EF4-FFF2-40B4-BE49-F238E27FC236}">
                  <a16:creationId xmlns:a16="http://schemas.microsoft.com/office/drawing/2014/main" id="{D0D0D042-A15C-4EA4-1538-A615BACE82A7}"/>
                </a:ext>
              </a:extLst>
            </p:cNvPr>
            <p:cNvSpPr txBox="1">
              <a:spLocks noChangeArrowheads="1"/>
            </p:cNvSpPr>
            <p:nvPr/>
          </p:nvSpPr>
          <p:spPr bwMode="auto">
            <a:xfrm>
              <a:off x="783729" y="2784362"/>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8,000</a:t>
              </a:r>
            </a:p>
          </p:txBody>
        </p:sp>
        <p:sp>
          <p:nvSpPr>
            <p:cNvPr id="503860" name="テキスト ボックス 63">
              <a:extLst>
                <a:ext uri="{FF2B5EF4-FFF2-40B4-BE49-F238E27FC236}">
                  <a16:creationId xmlns:a16="http://schemas.microsoft.com/office/drawing/2014/main" id="{69E8F00A-8749-4B55-73D2-5AB3DE71C136}"/>
                </a:ext>
              </a:extLst>
            </p:cNvPr>
            <p:cNvSpPr txBox="1">
              <a:spLocks noChangeArrowheads="1"/>
            </p:cNvSpPr>
            <p:nvPr/>
          </p:nvSpPr>
          <p:spPr bwMode="auto">
            <a:xfrm>
              <a:off x="783729" y="3150535"/>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7,000</a:t>
              </a:r>
            </a:p>
          </p:txBody>
        </p:sp>
        <p:sp>
          <p:nvSpPr>
            <p:cNvPr id="503861" name="テキスト ボックス 64">
              <a:extLst>
                <a:ext uri="{FF2B5EF4-FFF2-40B4-BE49-F238E27FC236}">
                  <a16:creationId xmlns:a16="http://schemas.microsoft.com/office/drawing/2014/main" id="{EE84DB50-9E3D-0D48-D748-BD16F83B46A7}"/>
                </a:ext>
              </a:extLst>
            </p:cNvPr>
            <p:cNvSpPr txBox="1">
              <a:spLocks noChangeArrowheads="1"/>
            </p:cNvSpPr>
            <p:nvPr/>
          </p:nvSpPr>
          <p:spPr bwMode="auto">
            <a:xfrm>
              <a:off x="783729" y="3516708"/>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6,000</a:t>
              </a:r>
            </a:p>
          </p:txBody>
        </p:sp>
        <p:sp>
          <p:nvSpPr>
            <p:cNvPr id="503862" name="テキスト ボックス 65">
              <a:extLst>
                <a:ext uri="{FF2B5EF4-FFF2-40B4-BE49-F238E27FC236}">
                  <a16:creationId xmlns:a16="http://schemas.microsoft.com/office/drawing/2014/main" id="{55210D36-4327-2A35-2AAB-1C8E9BE949AC}"/>
                </a:ext>
              </a:extLst>
            </p:cNvPr>
            <p:cNvSpPr txBox="1">
              <a:spLocks noChangeArrowheads="1"/>
            </p:cNvSpPr>
            <p:nvPr/>
          </p:nvSpPr>
          <p:spPr bwMode="auto">
            <a:xfrm>
              <a:off x="783729" y="3882881"/>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5,000</a:t>
              </a:r>
            </a:p>
          </p:txBody>
        </p:sp>
        <p:sp>
          <p:nvSpPr>
            <p:cNvPr id="503863" name="テキスト ボックス 66">
              <a:extLst>
                <a:ext uri="{FF2B5EF4-FFF2-40B4-BE49-F238E27FC236}">
                  <a16:creationId xmlns:a16="http://schemas.microsoft.com/office/drawing/2014/main" id="{6D57C929-E653-573F-0C7F-2C96539A7488}"/>
                </a:ext>
              </a:extLst>
            </p:cNvPr>
            <p:cNvSpPr txBox="1">
              <a:spLocks noChangeArrowheads="1"/>
            </p:cNvSpPr>
            <p:nvPr/>
          </p:nvSpPr>
          <p:spPr bwMode="auto">
            <a:xfrm>
              <a:off x="783729" y="4249054"/>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4,000</a:t>
              </a:r>
            </a:p>
          </p:txBody>
        </p:sp>
        <p:sp>
          <p:nvSpPr>
            <p:cNvPr id="503864" name="テキスト ボックス 67">
              <a:extLst>
                <a:ext uri="{FF2B5EF4-FFF2-40B4-BE49-F238E27FC236}">
                  <a16:creationId xmlns:a16="http://schemas.microsoft.com/office/drawing/2014/main" id="{B81FA578-4B07-947B-C9AB-205ED514E702}"/>
                </a:ext>
              </a:extLst>
            </p:cNvPr>
            <p:cNvSpPr txBox="1">
              <a:spLocks noChangeArrowheads="1"/>
            </p:cNvSpPr>
            <p:nvPr/>
          </p:nvSpPr>
          <p:spPr bwMode="auto">
            <a:xfrm>
              <a:off x="783729" y="4615227"/>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3,000</a:t>
              </a:r>
            </a:p>
          </p:txBody>
        </p:sp>
        <p:sp>
          <p:nvSpPr>
            <p:cNvPr id="503865" name="テキスト ボックス 68">
              <a:extLst>
                <a:ext uri="{FF2B5EF4-FFF2-40B4-BE49-F238E27FC236}">
                  <a16:creationId xmlns:a16="http://schemas.microsoft.com/office/drawing/2014/main" id="{E622CABB-1C53-27C7-E092-70A15BEE8E2E}"/>
                </a:ext>
              </a:extLst>
            </p:cNvPr>
            <p:cNvSpPr txBox="1">
              <a:spLocks noChangeArrowheads="1"/>
            </p:cNvSpPr>
            <p:nvPr/>
          </p:nvSpPr>
          <p:spPr bwMode="auto">
            <a:xfrm>
              <a:off x="783729" y="4981400"/>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2,000</a:t>
              </a:r>
            </a:p>
          </p:txBody>
        </p:sp>
        <p:sp>
          <p:nvSpPr>
            <p:cNvPr id="503866" name="テキスト ボックス 69">
              <a:extLst>
                <a:ext uri="{FF2B5EF4-FFF2-40B4-BE49-F238E27FC236}">
                  <a16:creationId xmlns:a16="http://schemas.microsoft.com/office/drawing/2014/main" id="{0408485E-C484-53FB-BEA1-1DB3B83DF099}"/>
                </a:ext>
              </a:extLst>
            </p:cNvPr>
            <p:cNvSpPr txBox="1">
              <a:spLocks noChangeArrowheads="1"/>
            </p:cNvSpPr>
            <p:nvPr/>
          </p:nvSpPr>
          <p:spPr bwMode="auto">
            <a:xfrm>
              <a:off x="783729" y="5347573"/>
              <a:ext cx="43922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1,000</a:t>
              </a:r>
            </a:p>
          </p:txBody>
        </p:sp>
        <p:sp>
          <p:nvSpPr>
            <p:cNvPr id="503867" name="テキスト ボックス 70">
              <a:extLst>
                <a:ext uri="{FF2B5EF4-FFF2-40B4-BE49-F238E27FC236}">
                  <a16:creationId xmlns:a16="http://schemas.microsoft.com/office/drawing/2014/main" id="{5BBF9DED-7CB4-769D-3201-F4C1A4BA2E52}"/>
                </a:ext>
              </a:extLst>
            </p:cNvPr>
            <p:cNvSpPr txBox="1">
              <a:spLocks noChangeArrowheads="1"/>
            </p:cNvSpPr>
            <p:nvPr/>
          </p:nvSpPr>
          <p:spPr bwMode="auto">
            <a:xfrm>
              <a:off x="1126772" y="5713748"/>
              <a:ext cx="96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200">
                  <a:latin typeface="Meiryo UI" panose="020B0604030504040204" pitchFamily="50" charset="-128"/>
                  <a:ea typeface="Meiryo UI" panose="020B0604030504040204" pitchFamily="50" charset="-128"/>
                </a:rPr>
                <a:t>0</a:t>
              </a:r>
            </a:p>
          </p:txBody>
        </p:sp>
        <p:grpSp>
          <p:nvGrpSpPr>
            <p:cNvPr id="503868" name="グループ化 71">
              <a:extLst>
                <a:ext uri="{FF2B5EF4-FFF2-40B4-BE49-F238E27FC236}">
                  <a16:creationId xmlns:a16="http://schemas.microsoft.com/office/drawing/2014/main" id="{36ADEE9B-4F01-B7DF-7B94-0F97D3C9F6D4}"/>
                </a:ext>
              </a:extLst>
            </p:cNvPr>
            <p:cNvGrpSpPr>
              <a:grpSpLocks/>
            </p:cNvGrpSpPr>
            <p:nvPr/>
          </p:nvGrpSpPr>
          <p:grpSpPr bwMode="auto">
            <a:xfrm>
              <a:off x="323528" y="3909443"/>
              <a:ext cx="576064" cy="855300"/>
              <a:chOff x="-20543" y="4600078"/>
              <a:chExt cx="576064" cy="855300"/>
            </a:xfrm>
          </p:grpSpPr>
          <p:sp>
            <p:nvSpPr>
              <p:cNvPr id="503869" name="テキスト ボックス 72">
                <a:extLst>
                  <a:ext uri="{FF2B5EF4-FFF2-40B4-BE49-F238E27FC236}">
                    <a16:creationId xmlns:a16="http://schemas.microsoft.com/office/drawing/2014/main" id="{76BFA99D-13FE-94CE-1E1D-56A762D789A6}"/>
                  </a:ext>
                </a:extLst>
              </p:cNvPr>
              <p:cNvSpPr txBox="1">
                <a:spLocks noChangeArrowheads="1"/>
              </p:cNvSpPr>
              <p:nvPr/>
            </p:nvSpPr>
            <p:spPr bwMode="auto">
              <a:xfrm>
                <a:off x="159766" y="4600078"/>
                <a:ext cx="21544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1400">
                    <a:latin typeface="Meiryo UI" panose="020B0604030504040204" pitchFamily="50" charset="-128"/>
                    <a:ea typeface="Meiryo UI" panose="020B0604030504040204" pitchFamily="50" charset="-128"/>
                  </a:rPr>
                  <a:t>患者数</a:t>
                </a:r>
              </a:p>
            </p:txBody>
          </p:sp>
          <p:sp>
            <p:nvSpPr>
              <p:cNvPr id="503870" name="テキスト ボックス 73">
                <a:extLst>
                  <a:ext uri="{FF2B5EF4-FFF2-40B4-BE49-F238E27FC236}">
                    <a16:creationId xmlns:a16="http://schemas.microsoft.com/office/drawing/2014/main" id="{BF33A07E-8A3A-F3F7-AD1A-10F63F403D24}"/>
                  </a:ext>
                </a:extLst>
              </p:cNvPr>
              <p:cNvSpPr txBox="1">
                <a:spLocks noChangeArrowheads="1"/>
              </p:cNvSpPr>
              <p:nvPr/>
            </p:nvSpPr>
            <p:spPr bwMode="auto">
              <a:xfrm>
                <a:off x="-20543" y="5147601"/>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400">
                    <a:latin typeface="Meiryo UI" panose="020B0604030504040204" pitchFamily="50" charset="-128"/>
                    <a:ea typeface="Meiryo UI" panose="020B0604030504040204" pitchFamily="50" charset="-128"/>
                  </a:rPr>
                  <a:t>（人）</a:t>
                </a:r>
              </a:p>
            </p:txBody>
          </p:sp>
        </p:grpSp>
        <p:sp>
          <p:nvSpPr>
            <p:cNvPr id="503871" name="テキスト ボックス 74">
              <a:extLst>
                <a:ext uri="{FF2B5EF4-FFF2-40B4-BE49-F238E27FC236}">
                  <a16:creationId xmlns:a16="http://schemas.microsoft.com/office/drawing/2014/main" id="{698D02B6-D472-CB54-3856-62405E736A1B}"/>
                </a:ext>
              </a:extLst>
            </p:cNvPr>
            <p:cNvSpPr txBox="1">
              <a:spLocks noChangeArrowheads="1"/>
            </p:cNvSpPr>
            <p:nvPr/>
          </p:nvSpPr>
          <p:spPr bwMode="auto">
            <a:xfrm>
              <a:off x="8079724" y="2784362"/>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60</a:t>
              </a:r>
            </a:p>
          </p:txBody>
        </p:sp>
        <p:sp>
          <p:nvSpPr>
            <p:cNvPr id="503872" name="テキスト ボックス 75">
              <a:extLst>
                <a:ext uri="{FF2B5EF4-FFF2-40B4-BE49-F238E27FC236}">
                  <a16:creationId xmlns:a16="http://schemas.microsoft.com/office/drawing/2014/main" id="{02C99C6F-0884-5E77-E149-F2333E828F55}"/>
                </a:ext>
              </a:extLst>
            </p:cNvPr>
            <p:cNvSpPr txBox="1">
              <a:spLocks noChangeArrowheads="1"/>
            </p:cNvSpPr>
            <p:nvPr/>
          </p:nvSpPr>
          <p:spPr bwMode="auto">
            <a:xfrm>
              <a:off x="8079724" y="3272593"/>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50</a:t>
              </a:r>
            </a:p>
          </p:txBody>
        </p:sp>
        <p:sp>
          <p:nvSpPr>
            <p:cNvPr id="503873" name="テキスト ボックス 76">
              <a:extLst>
                <a:ext uri="{FF2B5EF4-FFF2-40B4-BE49-F238E27FC236}">
                  <a16:creationId xmlns:a16="http://schemas.microsoft.com/office/drawing/2014/main" id="{57C5A7E6-C63F-78BA-0542-754064A46C0C}"/>
                </a:ext>
              </a:extLst>
            </p:cNvPr>
            <p:cNvSpPr txBox="1">
              <a:spLocks noChangeArrowheads="1"/>
            </p:cNvSpPr>
            <p:nvPr/>
          </p:nvSpPr>
          <p:spPr bwMode="auto">
            <a:xfrm>
              <a:off x="8079724" y="3760824"/>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40</a:t>
              </a:r>
            </a:p>
          </p:txBody>
        </p:sp>
        <p:sp>
          <p:nvSpPr>
            <p:cNvPr id="503874" name="テキスト ボックス 77">
              <a:extLst>
                <a:ext uri="{FF2B5EF4-FFF2-40B4-BE49-F238E27FC236}">
                  <a16:creationId xmlns:a16="http://schemas.microsoft.com/office/drawing/2014/main" id="{57948F8E-E154-E9E4-ECFF-7CA580039E03}"/>
                </a:ext>
              </a:extLst>
            </p:cNvPr>
            <p:cNvSpPr txBox="1">
              <a:spLocks noChangeArrowheads="1"/>
            </p:cNvSpPr>
            <p:nvPr/>
          </p:nvSpPr>
          <p:spPr bwMode="auto">
            <a:xfrm>
              <a:off x="8079724" y="4249055"/>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30</a:t>
              </a:r>
            </a:p>
          </p:txBody>
        </p:sp>
        <p:sp>
          <p:nvSpPr>
            <p:cNvPr id="503875" name="テキスト ボックス 78">
              <a:extLst>
                <a:ext uri="{FF2B5EF4-FFF2-40B4-BE49-F238E27FC236}">
                  <a16:creationId xmlns:a16="http://schemas.microsoft.com/office/drawing/2014/main" id="{E72178E4-59F5-74AB-6F9A-FFA17FE6A046}"/>
                </a:ext>
              </a:extLst>
            </p:cNvPr>
            <p:cNvSpPr txBox="1">
              <a:spLocks noChangeArrowheads="1"/>
            </p:cNvSpPr>
            <p:nvPr/>
          </p:nvSpPr>
          <p:spPr bwMode="auto">
            <a:xfrm>
              <a:off x="8079724" y="4737286"/>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20</a:t>
              </a:r>
            </a:p>
          </p:txBody>
        </p:sp>
        <p:sp>
          <p:nvSpPr>
            <p:cNvPr id="503876" name="テキスト ボックス 79">
              <a:extLst>
                <a:ext uri="{FF2B5EF4-FFF2-40B4-BE49-F238E27FC236}">
                  <a16:creationId xmlns:a16="http://schemas.microsoft.com/office/drawing/2014/main" id="{53FC02A5-EC0C-4B94-4580-6E45AEF2D801}"/>
                </a:ext>
              </a:extLst>
            </p:cNvPr>
            <p:cNvSpPr txBox="1">
              <a:spLocks noChangeArrowheads="1"/>
            </p:cNvSpPr>
            <p:nvPr/>
          </p:nvSpPr>
          <p:spPr bwMode="auto">
            <a:xfrm>
              <a:off x="8079724" y="5225517"/>
              <a:ext cx="19236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10</a:t>
              </a:r>
            </a:p>
          </p:txBody>
        </p:sp>
        <p:sp>
          <p:nvSpPr>
            <p:cNvPr id="503877" name="テキスト ボックス 80">
              <a:extLst>
                <a:ext uri="{FF2B5EF4-FFF2-40B4-BE49-F238E27FC236}">
                  <a16:creationId xmlns:a16="http://schemas.microsoft.com/office/drawing/2014/main" id="{E5986DF0-AE0E-1887-9EE3-0BDE1CFD35AC}"/>
                </a:ext>
              </a:extLst>
            </p:cNvPr>
            <p:cNvSpPr txBox="1">
              <a:spLocks noChangeArrowheads="1"/>
            </p:cNvSpPr>
            <p:nvPr/>
          </p:nvSpPr>
          <p:spPr bwMode="auto">
            <a:xfrm>
              <a:off x="8079724" y="5713748"/>
              <a:ext cx="961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200">
                  <a:latin typeface="Meiryo UI" panose="020B0604030504040204" pitchFamily="50" charset="-128"/>
                  <a:ea typeface="Meiryo UI" panose="020B0604030504040204" pitchFamily="50" charset="-128"/>
                </a:rPr>
                <a:t>0</a:t>
              </a:r>
            </a:p>
          </p:txBody>
        </p:sp>
        <p:grpSp>
          <p:nvGrpSpPr>
            <p:cNvPr id="503878" name="グループ化 81">
              <a:extLst>
                <a:ext uri="{FF2B5EF4-FFF2-40B4-BE49-F238E27FC236}">
                  <a16:creationId xmlns:a16="http://schemas.microsoft.com/office/drawing/2014/main" id="{1677F456-516C-DBFD-5411-A8177482E213}"/>
                </a:ext>
              </a:extLst>
            </p:cNvPr>
            <p:cNvGrpSpPr>
              <a:grpSpLocks/>
            </p:cNvGrpSpPr>
            <p:nvPr/>
          </p:nvGrpSpPr>
          <p:grpSpPr bwMode="auto">
            <a:xfrm>
              <a:off x="8219007" y="3351637"/>
              <a:ext cx="576064" cy="1966733"/>
              <a:chOff x="-20543" y="3481387"/>
              <a:chExt cx="576064" cy="1966733"/>
            </a:xfrm>
          </p:grpSpPr>
          <p:sp>
            <p:nvSpPr>
              <p:cNvPr id="503879" name="テキスト ボックス 82">
                <a:extLst>
                  <a:ext uri="{FF2B5EF4-FFF2-40B4-BE49-F238E27FC236}">
                    <a16:creationId xmlns:a16="http://schemas.microsoft.com/office/drawing/2014/main" id="{46FAA7A0-B1F9-B984-203D-3C6F9E83F90C}"/>
                  </a:ext>
                </a:extLst>
              </p:cNvPr>
              <p:cNvSpPr txBox="1">
                <a:spLocks noChangeArrowheads="1"/>
              </p:cNvSpPr>
              <p:nvPr/>
            </p:nvSpPr>
            <p:spPr bwMode="auto">
              <a:xfrm>
                <a:off x="153483" y="3481387"/>
                <a:ext cx="228011" cy="175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400">
                    <a:latin typeface="Meiryo UI" panose="020B0604030504040204" pitchFamily="50" charset="-128"/>
                    <a:ea typeface="Meiryo UI" panose="020B0604030504040204" pitchFamily="50" charset="-128"/>
                  </a:rPr>
                  <a:t>15</a:t>
                </a:r>
                <a:r>
                  <a:rPr lang="ja-JP" altLang="en-US" sz="1400">
                    <a:latin typeface="Meiryo UI" panose="020B0604030504040204" pitchFamily="50" charset="-128"/>
                    <a:ea typeface="Meiryo UI" panose="020B0604030504040204" pitchFamily="50" charset="-128"/>
                  </a:rPr>
                  <a:t>歳以上の患者割合</a:t>
                </a:r>
              </a:p>
            </p:txBody>
          </p:sp>
          <p:sp>
            <p:nvSpPr>
              <p:cNvPr id="503880" name="テキスト ボックス 83">
                <a:extLst>
                  <a:ext uri="{FF2B5EF4-FFF2-40B4-BE49-F238E27FC236}">
                    <a16:creationId xmlns:a16="http://schemas.microsoft.com/office/drawing/2014/main" id="{EFAA7CF0-FBF7-3433-F56D-1CB0AAA1F8A5}"/>
                  </a:ext>
                </a:extLst>
              </p:cNvPr>
              <p:cNvSpPr txBox="1">
                <a:spLocks noChangeArrowheads="1"/>
              </p:cNvSpPr>
              <p:nvPr/>
            </p:nvSpPr>
            <p:spPr bwMode="auto">
              <a:xfrm>
                <a:off x="-20543" y="5140343"/>
                <a:ext cx="576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400">
                    <a:latin typeface="Meiryo UI" panose="020B0604030504040204" pitchFamily="50" charset="-128"/>
                    <a:ea typeface="Meiryo UI" panose="020B0604030504040204" pitchFamily="50" charset="-128"/>
                  </a:rPr>
                  <a:t>（</a:t>
                </a:r>
                <a:r>
                  <a:rPr lang="en-US" altLang="ja-JP" sz="140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a:t>
                </a:r>
              </a:p>
            </p:txBody>
          </p:sp>
        </p:grpSp>
        <p:sp>
          <p:nvSpPr>
            <p:cNvPr id="503881" name="テキスト ボックス 84">
              <a:extLst>
                <a:ext uri="{FF2B5EF4-FFF2-40B4-BE49-F238E27FC236}">
                  <a16:creationId xmlns:a16="http://schemas.microsoft.com/office/drawing/2014/main" id="{5C88A932-4105-549D-0A0D-59BC5BF14F73}"/>
                </a:ext>
              </a:extLst>
            </p:cNvPr>
            <p:cNvSpPr txBox="1">
              <a:spLocks noChangeArrowheads="1"/>
            </p:cNvSpPr>
            <p:nvPr/>
          </p:nvSpPr>
          <p:spPr bwMode="auto">
            <a:xfrm>
              <a:off x="141394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2007</a:t>
              </a:r>
            </a:p>
          </p:txBody>
        </p:sp>
        <p:sp>
          <p:nvSpPr>
            <p:cNvPr id="503882" name="テキスト ボックス 85">
              <a:extLst>
                <a:ext uri="{FF2B5EF4-FFF2-40B4-BE49-F238E27FC236}">
                  <a16:creationId xmlns:a16="http://schemas.microsoft.com/office/drawing/2014/main" id="{FBBC7947-CB3C-8F2D-261F-4FCA3E95999E}"/>
                </a:ext>
              </a:extLst>
            </p:cNvPr>
            <p:cNvSpPr txBox="1">
              <a:spLocks noChangeArrowheads="1"/>
            </p:cNvSpPr>
            <p:nvPr/>
          </p:nvSpPr>
          <p:spPr bwMode="auto">
            <a:xfrm>
              <a:off x="208503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2008</a:t>
              </a:r>
            </a:p>
          </p:txBody>
        </p:sp>
        <p:sp>
          <p:nvSpPr>
            <p:cNvPr id="503883" name="テキスト ボックス 86">
              <a:extLst>
                <a:ext uri="{FF2B5EF4-FFF2-40B4-BE49-F238E27FC236}">
                  <a16:creationId xmlns:a16="http://schemas.microsoft.com/office/drawing/2014/main" id="{578A99EE-A890-C30B-C5EA-2CE7909EA29A}"/>
                </a:ext>
              </a:extLst>
            </p:cNvPr>
            <p:cNvSpPr txBox="1">
              <a:spLocks noChangeArrowheads="1"/>
            </p:cNvSpPr>
            <p:nvPr/>
          </p:nvSpPr>
          <p:spPr bwMode="auto">
            <a:xfrm>
              <a:off x="275613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2009</a:t>
              </a:r>
            </a:p>
          </p:txBody>
        </p:sp>
        <p:sp>
          <p:nvSpPr>
            <p:cNvPr id="503884" name="テキスト ボックス 87">
              <a:extLst>
                <a:ext uri="{FF2B5EF4-FFF2-40B4-BE49-F238E27FC236}">
                  <a16:creationId xmlns:a16="http://schemas.microsoft.com/office/drawing/2014/main" id="{68A20B6F-68A2-D2F3-E50A-C9BF8251204D}"/>
                </a:ext>
              </a:extLst>
            </p:cNvPr>
            <p:cNvSpPr txBox="1">
              <a:spLocks noChangeArrowheads="1"/>
            </p:cNvSpPr>
            <p:nvPr/>
          </p:nvSpPr>
          <p:spPr bwMode="auto">
            <a:xfrm>
              <a:off x="342722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2010</a:t>
              </a:r>
            </a:p>
          </p:txBody>
        </p:sp>
        <p:sp>
          <p:nvSpPr>
            <p:cNvPr id="503885" name="テキスト ボックス 88">
              <a:extLst>
                <a:ext uri="{FF2B5EF4-FFF2-40B4-BE49-F238E27FC236}">
                  <a16:creationId xmlns:a16="http://schemas.microsoft.com/office/drawing/2014/main" id="{8DEF817D-1E28-1AD8-9BC3-FF699A236751}"/>
                </a:ext>
              </a:extLst>
            </p:cNvPr>
            <p:cNvSpPr txBox="1">
              <a:spLocks noChangeArrowheads="1"/>
            </p:cNvSpPr>
            <p:nvPr/>
          </p:nvSpPr>
          <p:spPr bwMode="auto">
            <a:xfrm>
              <a:off x="409832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2011</a:t>
              </a:r>
            </a:p>
          </p:txBody>
        </p:sp>
        <p:sp>
          <p:nvSpPr>
            <p:cNvPr id="503886" name="テキスト ボックス 89">
              <a:extLst>
                <a:ext uri="{FF2B5EF4-FFF2-40B4-BE49-F238E27FC236}">
                  <a16:creationId xmlns:a16="http://schemas.microsoft.com/office/drawing/2014/main" id="{5990C711-EE90-2BC4-7E29-CB712700D3A2}"/>
                </a:ext>
              </a:extLst>
            </p:cNvPr>
            <p:cNvSpPr txBox="1">
              <a:spLocks noChangeArrowheads="1"/>
            </p:cNvSpPr>
            <p:nvPr/>
          </p:nvSpPr>
          <p:spPr bwMode="auto">
            <a:xfrm>
              <a:off x="476941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2012</a:t>
              </a:r>
            </a:p>
          </p:txBody>
        </p:sp>
        <p:sp>
          <p:nvSpPr>
            <p:cNvPr id="503887" name="テキスト ボックス 90">
              <a:extLst>
                <a:ext uri="{FF2B5EF4-FFF2-40B4-BE49-F238E27FC236}">
                  <a16:creationId xmlns:a16="http://schemas.microsoft.com/office/drawing/2014/main" id="{F77543F7-D857-490F-4672-B2EAAAB765D7}"/>
                </a:ext>
              </a:extLst>
            </p:cNvPr>
            <p:cNvSpPr txBox="1">
              <a:spLocks noChangeArrowheads="1"/>
            </p:cNvSpPr>
            <p:nvPr/>
          </p:nvSpPr>
          <p:spPr bwMode="auto">
            <a:xfrm>
              <a:off x="544051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2013</a:t>
              </a:r>
            </a:p>
          </p:txBody>
        </p:sp>
        <p:sp>
          <p:nvSpPr>
            <p:cNvPr id="503888" name="テキスト ボックス 91">
              <a:extLst>
                <a:ext uri="{FF2B5EF4-FFF2-40B4-BE49-F238E27FC236}">
                  <a16:creationId xmlns:a16="http://schemas.microsoft.com/office/drawing/2014/main" id="{97BB6FE6-3509-46D9-2283-761015972853}"/>
                </a:ext>
              </a:extLst>
            </p:cNvPr>
            <p:cNvSpPr txBox="1">
              <a:spLocks noChangeArrowheads="1"/>
            </p:cNvSpPr>
            <p:nvPr/>
          </p:nvSpPr>
          <p:spPr bwMode="auto">
            <a:xfrm>
              <a:off x="6111607"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2014</a:t>
              </a:r>
            </a:p>
          </p:txBody>
        </p:sp>
        <p:sp>
          <p:nvSpPr>
            <p:cNvPr id="503889" name="テキスト ボックス 92">
              <a:extLst>
                <a:ext uri="{FF2B5EF4-FFF2-40B4-BE49-F238E27FC236}">
                  <a16:creationId xmlns:a16="http://schemas.microsoft.com/office/drawing/2014/main" id="{579F3168-5110-6154-B245-BB8A075B30F8}"/>
                </a:ext>
              </a:extLst>
            </p:cNvPr>
            <p:cNvSpPr txBox="1">
              <a:spLocks noChangeArrowheads="1"/>
            </p:cNvSpPr>
            <p:nvPr/>
          </p:nvSpPr>
          <p:spPr bwMode="auto">
            <a:xfrm>
              <a:off x="6782702"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2015</a:t>
              </a:r>
            </a:p>
          </p:txBody>
        </p:sp>
        <p:sp>
          <p:nvSpPr>
            <p:cNvPr id="503890" name="テキスト ボックス 93">
              <a:extLst>
                <a:ext uri="{FF2B5EF4-FFF2-40B4-BE49-F238E27FC236}">
                  <a16:creationId xmlns:a16="http://schemas.microsoft.com/office/drawing/2014/main" id="{F41F9578-3E52-B84F-01BB-7B2F34F208C9}"/>
                </a:ext>
              </a:extLst>
            </p:cNvPr>
            <p:cNvSpPr txBox="1">
              <a:spLocks noChangeArrowheads="1"/>
            </p:cNvSpPr>
            <p:nvPr/>
          </p:nvSpPr>
          <p:spPr bwMode="auto">
            <a:xfrm>
              <a:off x="7453795" y="5865239"/>
              <a:ext cx="416782"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300">
                  <a:latin typeface="Meiryo UI" panose="020B0604030504040204" pitchFamily="50" charset="-128"/>
                  <a:ea typeface="Meiryo UI" panose="020B0604030504040204" pitchFamily="50" charset="-128"/>
                </a:rPr>
                <a:t>2016</a:t>
              </a:r>
            </a:p>
          </p:txBody>
        </p:sp>
        <p:sp>
          <p:nvSpPr>
            <p:cNvPr id="503891" name="テキスト ボックス 94">
              <a:extLst>
                <a:ext uri="{FF2B5EF4-FFF2-40B4-BE49-F238E27FC236}">
                  <a16:creationId xmlns:a16="http://schemas.microsoft.com/office/drawing/2014/main" id="{8A0569B4-F26F-D626-8578-4C9B1BB96B99}"/>
                </a:ext>
              </a:extLst>
            </p:cNvPr>
            <p:cNvSpPr txBox="1">
              <a:spLocks noChangeArrowheads="1"/>
            </p:cNvSpPr>
            <p:nvPr/>
          </p:nvSpPr>
          <p:spPr bwMode="auto">
            <a:xfrm>
              <a:off x="7816564" y="5879973"/>
              <a:ext cx="46166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200">
                  <a:latin typeface="Meiryo UI" panose="020B0604030504040204" pitchFamily="50" charset="-128"/>
                  <a:ea typeface="Meiryo UI" panose="020B0604030504040204" pitchFamily="50" charset="-128"/>
                </a:rPr>
                <a:t>（年）</a:t>
              </a:r>
            </a:p>
          </p:txBody>
        </p:sp>
        <p:sp>
          <p:nvSpPr>
            <p:cNvPr id="503892" name="テキスト ボックス 95">
              <a:extLst>
                <a:ext uri="{FF2B5EF4-FFF2-40B4-BE49-F238E27FC236}">
                  <a16:creationId xmlns:a16="http://schemas.microsoft.com/office/drawing/2014/main" id="{DBA18E37-BF2D-BDE2-A1AA-F2CBAA4684F4}"/>
                </a:ext>
              </a:extLst>
            </p:cNvPr>
            <p:cNvSpPr txBox="1">
              <a:spLocks noChangeArrowheads="1"/>
            </p:cNvSpPr>
            <p:nvPr/>
          </p:nvSpPr>
          <p:spPr bwMode="auto">
            <a:xfrm>
              <a:off x="1456525" y="3886358"/>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33.7</a:t>
              </a:r>
            </a:p>
          </p:txBody>
        </p:sp>
        <p:sp>
          <p:nvSpPr>
            <p:cNvPr id="503893" name="テキスト ボックス 96">
              <a:extLst>
                <a:ext uri="{FF2B5EF4-FFF2-40B4-BE49-F238E27FC236}">
                  <a16:creationId xmlns:a16="http://schemas.microsoft.com/office/drawing/2014/main" id="{10352895-C836-0D52-2085-C543284CB8EA}"/>
                </a:ext>
              </a:extLst>
            </p:cNvPr>
            <p:cNvSpPr txBox="1">
              <a:spLocks noChangeArrowheads="1"/>
            </p:cNvSpPr>
            <p:nvPr/>
          </p:nvSpPr>
          <p:spPr bwMode="auto">
            <a:xfrm>
              <a:off x="2127619" y="3555631"/>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40.7</a:t>
              </a:r>
            </a:p>
          </p:txBody>
        </p:sp>
        <p:sp>
          <p:nvSpPr>
            <p:cNvPr id="503894" name="テキスト ボックス 97">
              <a:extLst>
                <a:ext uri="{FF2B5EF4-FFF2-40B4-BE49-F238E27FC236}">
                  <a16:creationId xmlns:a16="http://schemas.microsoft.com/office/drawing/2014/main" id="{879A17AF-015E-8440-E176-FDAC6A37CFF8}"/>
                </a:ext>
              </a:extLst>
            </p:cNvPr>
            <p:cNvSpPr txBox="1">
              <a:spLocks noChangeArrowheads="1"/>
            </p:cNvSpPr>
            <p:nvPr/>
          </p:nvSpPr>
          <p:spPr bwMode="auto">
            <a:xfrm>
              <a:off x="2798714" y="3377754"/>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44.2</a:t>
              </a:r>
            </a:p>
          </p:txBody>
        </p:sp>
        <p:sp>
          <p:nvSpPr>
            <p:cNvPr id="503895" name="テキスト ボックス 98">
              <a:extLst>
                <a:ext uri="{FF2B5EF4-FFF2-40B4-BE49-F238E27FC236}">
                  <a16:creationId xmlns:a16="http://schemas.microsoft.com/office/drawing/2014/main" id="{1C9550BD-3548-3EE6-6617-AA3726348BA1}"/>
                </a:ext>
              </a:extLst>
            </p:cNvPr>
            <p:cNvSpPr txBox="1">
              <a:spLocks noChangeArrowheads="1"/>
            </p:cNvSpPr>
            <p:nvPr/>
          </p:nvSpPr>
          <p:spPr bwMode="auto">
            <a:xfrm>
              <a:off x="3469809" y="2965551"/>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52.8</a:t>
              </a:r>
            </a:p>
          </p:txBody>
        </p:sp>
        <p:sp>
          <p:nvSpPr>
            <p:cNvPr id="503896" name="テキスト ボックス 99">
              <a:extLst>
                <a:ext uri="{FF2B5EF4-FFF2-40B4-BE49-F238E27FC236}">
                  <a16:creationId xmlns:a16="http://schemas.microsoft.com/office/drawing/2014/main" id="{360B6A96-1291-6C5B-A750-F3131FC3E85C}"/>
                </a:ext>
              </a:extLst>
            </p:cNvPr>
            <p:cNvSpPr txBox="1">
              <a:spLocks noChangeArrowheads="1"/>
            </p:cNvSpPr>
            <p:nvPr/>
          </p:nvSpPr>
          <p:spPr bwMode="auto">
            <a:xfrm>
              <a:off x="4140904" y="3533928"/>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41.0</a:t>
              </a:r>
            </a:p>
          </p:txBody>
        </p:sp>
        <p:sp>
          <p:nvSpPr>
            <p:cNvPr id="503897" name="テキスト ボックス 100">
              <a:extLst>
                <a:ext uri="{FF2B5EF4-FFF2-40B4-BE49-F238E27FC236}">
                  <a16:creationId xmlns:a16="http://schemas.microsoft.com/office/drawing/2014/main" id="{0977F1A4-E3B3-FEE0-43AA-9A0C20663B9F}"/>
                </a:ext>
              </a:extLst>
            </p:cNvPr>
            <p:cNvSpPr txBox="1">
              <a:spLocks noChangeArrowheads="1"/>
            </p:cNvSpPr>
            <p:nvPr/>
          </p:nvSpPr>
          <p:spPr bwMode="auto">
            <a:xfrm>
              <a:off x="4811999" y="3701692"/>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37.6</a:t>
              </a:r>
            </a:p>
          </p:txBody>
        </p:sp>
        <p:sp>
          <p:nvSpPr>
            <p:cNvPr id="503898" name="テキスト ボックス 101">
              <a:extLst>
                <a:ext uri="{FF2B5EF4-FFF2-40B4-BE49-F238E27FC236}">
                  <a16:creationId xmlns:a16="http://schemas.microsoft.com/office/drawing/2014/main" id="{88007152-400F-5669-A793-52A1CAE7ED36}"/>
                </a:ext>
              </a:extLst>
            </p:cNvPr>
            <p:cNvSpPr txBox="1">
              <a:spLocks noChangeArrowheads="1"/>
            </p:cNvSpPr>
            <p:nvPr/>
          </p:nvSpPr>
          <p:spPr bwMode="auto">
            <a:xfrm>
              <a:off x="5483094" y="3886193"/>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33.9</a:t>
              </a:r>
            </a:p>
          </p:txBody>
        </p:sp>
        <p:sp>
          <p:nvSpPr>
            <p:cNvPr id="503899" name="テキスト ボックス 102">
              <a:extLst>
                <a:ext uri="{FF2B5EF4-FFF2-40B4-BE49-F238E27FC236}">
                  <a16:creationId xmlns:a16="http://schemas.microsoft.com/office/drawing/2014/main" id="{5A294FEF-FC34-F366-E031-1B8DA908AF11}"/>
                </a:ext>
              </a:extLst>
            </p:cNvPr>
            <p:cNvSpPr txBox="1">
              <a:spLocks noChangeArrowheads="1"/>
            </p:cNvSpPr>
            <p:nvPr/>
          </p:nvSpPr>
          <p:spPr bwMode="auto">
            <a:xfrm>
              <a:off x="6161143" y="4243990"/>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26.3</a:t>
              </a:r>
            </a:p>
          </p:txBody>
        </p:sp>
        <p:sp>
          <p:nvSpPr>
            <p:cNvPr id="503900" name="テキスト ボックス 103">
              <a:extLst>
                <a:ext uri="{FF2B5EF4-FFF2-40B4-BE49-F238E27FC236}">
                  <a16:creationId xmlns:a16="http://schemas.microsoft.com/office/drawing/2014/main" id="{039424FC-B26C-AF72-F21E-7161B48F1AF3}"/>
                </a:ext>
              </a:extLst>
            </p:cNvPr>
            <p:cNvSpPr txBox="1">
              <a:spLocks noChangeArrowheads="1"/>
            </p:cNvSpPr>
            <p:nvPr/>
          </p:nvSpPr>
          <p:spPr bwMode="auto">
            <a:xfrm>
              <a:off x="6825284" y="4137749"/>
              <a:ext cx="36548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28.5</a:t>
              </a:r>
            </a:p>
          </p:txBody>
        </p:sp>
        <p:sp>
          <p:nvSpPr>
            <p:cNvPr id="503901" name="テキスト ボックス 104">
              <a:extLst>
                <a:ext uri="{FF2B5EF4-FFF2-40B4-BE49-F238E27FC236}">
                  <a16:creationId xmlns:a16="http://schemas.microsoft.com/office/drawing/2014/main" id="{480F1CC5-FF54-AA88-16A1-C18C5324B530}"/>
                </a:ext>
              </a:extLst>
            </p:cNvPr>
            <p:cNvSpPr txBox="1">
              <a:spLocks noChangeArrowheads="1"/>
            </p:cNvSpPr>
            <p:nvPr/>
          </p:nvSpPr>
          <p:spPr bwMode="auto">
            <a:xfrm>
              <a:off x="1404427" y="4545666"/>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2,932</a:t>
              </a:r>
            </a:p>
          </p:txBody>
        </p:sp>
        <p:sp>
          <p:nvSpPr>
            <p:cNvPr id="503902" name="テキスト ボックス 105">
              <a:extLst>
                <a:ext uri="{FF2B5EF4-FFF2-40B4-BE49-F238E27FC236}">
                  <a16:creationId xmlns:a16="http://schemas.microsoft.com/office/drawing/2014/main" id="{11983F5F-B5B9-F25B-43F7-7D7F029AB57E}"/>
                </a:ext>
              </a:extLst>
            </p:cNvPr>
            <p:cNvSpPr txBox="1">
              <a:spLocks noChangeArrowheads="1"/>
            </p:cNvSpPr>
            <p:nvPr/>
          </p:nvSpPr>
          <p:spPr bwMode="auto">
            <a:xfrm>
              <a:off x="2075522" y="3140968"/>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6,753</a:t>
              </a:r>
            </a:p>
          </p:txBody>
        </p:sp>
        <p:sp>
          <p:nvSpPr>
            <p:cNvPr id="503903" name="テキスト ボックス 106">
              <a:extLst>
                <a:ext uri="{FF2B5EF4-FFF2-40B4-BE49-F238E27FC236}">
                  <a16:creationId xmlns:a16="http://schemas.microsoft.com/office/drawing/2014/main" id="{4957382A-FAF1-32F2-CDE9-BC12D84259C8}"/>
                </a:ext>
              </a:extLst>
            </p:cNvPr>
            <p:cNvSpPr txBox="1">
              <a:spLocks noChangeArrowheads="1"/>
            </p:cNvSpPr>
            <p:nvPr/>
          </p:nvSpPr>
          <p:spPr bwMode="auto">
            <a:xfrm>
              <a:off x="2746617" y="3709004"/>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5,208</a:t>
              </a:r>
            </a:p>
          </p:txBody>
        </p:sp>
        <p:sp>
          <p:nvSpPr>
            <p:cNvPr id="503904" name="テキスト ボックス 107">
              <a:extLst>
                <a:ext uri="{FF2B5EF4-FFF2-40B4-BE49-F238E27FC236}">
                  <a16:creationId xmlns:a16="http://schemas.microsoft.com/office/drawing/2014/main" id="{A886D58A-B5D9-A17E-1F30-B3A5B8EA3C41}"/>
                </a:ext>
              </a:extLst>
            </p:cNvPr>
            <p:cNvSpPr txBox="1">
              <a:spLocks noChangeArrowheads="1"/>
            </p:cNvSpPr>
            <p:nvPr/>
          </p:nvSpPr>
          <p:spPr bwMode="auto">
            <a:xfrm>
              <a:off x="3417712" y="3645024"/>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5,388</a:t>
              </a:r>
            </a:p>
          </p:txBody>
        </p:sp>
        <p:sp>
          <p:nvSpPr>
            <p:cNvPr id="503905" name="テキスト ボックス 108">
              <a:extLst>
                <a:ext uri="{FF2B5EF4-FFF2-40B4-BE49-F238E27FC236}">
                  <a16:creationId xmlns:a16="http://schemas.microsoft.com/office/drawing/2014/main" id="{6708BCEB-FB8A-19E5-21E1-57D565B4F208}"/>
                </a:ext>
              </a:extLst>
            </p:cNvPr>
            <p:cNvSpPr txBox="1">
              <a:spLocks noChangeArrowheads="1"/>
            </p:cNvSpPr>
            <p:nvPr/>
          </p:nvSpPr>
          <p:spPr bwMode="auto">
            <a:xfrm>
              <a:off x="4088807" y="4011629"/>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4,395</a:t>
              </a:r>
            </a:p>
          </p:txBody>
        </p:sp>
        <p:sp>
          <p:nvSpPr>
            <p:cNvPr id="503906" name="テキスト ボックス 109">
              <a:extLst>
                <a:ext uri="{FF2B5EF4-FFF2-40B4-BE49-F238E27FC236}">
                  <a16:creationId xmlns:a16="http://schemas.microsoft.com/office/drawing/2014/main" id="{92F4D1F3-CF8B-B1FE-3FA0-7A34B665E117}"/>
                </a:ext>
              </a:extLst>
            </p:cNvPr>
            <p:cNvSpPr txBox="1">
              <a:spLocks noChangeArrowheads="1"/>
            </p:cNvSpPr>
            <p:nvPr/>
          </p:nvSpPr>
          <p:spPr bwMode="auto">
            <a:xfrm>
              <a:off x="4759902" y="4123841"/>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4,087</a:t>
              </a:r>
            </a:p>
          </p:txBody>
        </p:sp>
        <p:sp>
          <p:nvSpPr>
            <p:cNvPr id="503907" name="テキスト ボックス 110">
              <a:extLst>
                <a:ext uri="{FF2B5EF4-FFF2-40B4-BE49-F238E27FC236}">
                  <a16:creationId xmlns:a16="http://schemas.microsoft.com/office/drawing/2014/main" id="{059ED07B-8B78-5EC6-2A39-1471C20AC20B}"/>
                </a:ext>
              </a:extLst>
            </p:cNvPr>
            <p:cNvSpPr txBox="1">
              <a:spLocks noChangeArrowheads="1"/>
            </p:cNvSpPr>
            <p:nvPr/>
          </p:nvSpPr>
          <p:spPr bwMode="auto">
            <a:xfrm>
              <a:off x="5430997" y="5009241"/>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1,662</a:t>
              </a:r>
            </a:p>
          </p:txBody>
        </p:sp>
        <p:sp>
          <p:nvSpPr>
            <p:cNvPr id="503908" name="テキスト ボックス 111">
              <a:extLst>
                <a:ext uri="{FF2B5EF4-FFF2-40B4-BE49-F238E27FC236}">
                  <a16:creationId xmlns:a16="http://schemas.microsoft.com/office/drawing/2014/main" id="{612EA68A-DD02-10DE-1B31-DCE6590F668B}"/>
                </a:ext>
              </a:extLst>
            </p:cNvPr>
            <p:cNvSpPr txBox="1">
              <a:spLocks noChangeArrowheads="1"/>
            </p:cNvSpPr>
            <p:nvPr/>
          </p:nvSpPr>
          <p:spPr bwMode="auto">
            <a:xfrm>
              <a:off x="6102092" y="4862206"/>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2,066</a:t>
              </a:r>
            </a:p>
          </p:txBody>
        </p:sp>
        <p:sp>
          <p:nvSpPr>
            <p:cNvPr id="503909" name="テキスト ボックス 112">
              <a:extLst>
                <a:ext uri="{FF2B5EF4-FFF2-40B4-BE49-F238E27FC236}">
                  <a16:creationId xmlns:a16="http://schemas.microsoft.com/office/drawing/2014/main" id="{B588E833-886F-9280-9ACF-2BB7FD607A5C}"/>
                </a:ext>
              </a:extLst>
            </p:cNvPr>
            <p:cNvSpPr txBox="1">
              <a:spLocks noChangeArrowheads="1"/>
            </p:cNvSpPr>
            <p:nvPr/>
          </p:nvSpPr>
          <p:spPr bwMode="auto">
            <a:xfrm>
              <a:off x="6773187" y="4637999"/>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2,675</a:t>
              </a:r>
            </a:p>
          </p:txBody>
        </p:sp>
        <p:sp>
          <p:nvSpPr>
            <p:cNvPr id="503910" name="テキスト ボックス 113">
              <a:extLst>
                <a:ext uri="{FF2B5EF4-FFF2-40B4-BE49-F238E27FC236}">
                  <a16:creationId xmlns:a16="http://schemas.microsoft.com/office/drawing/2014/main" id="{D40F795B-9906-C7D3-7F09-15C9015B4D43}"/>
                </a:ext>
              </a:extLst>
            </p:cNvPr>
            <p:cNvSpPr txBox="1">
              <a:spLocks noChangeArrowheads="1"/>
            </p:cNvSpPr>
            <p:nvPr/>
          </p:nvSpPr>
          <p:spPr bwMode="auto">
            <a:xfrm>
              <a:off x="7444280" y="4530047"/>
              <a:ext cx="46968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200" b="1">
                  <a:latin typeface="Meiryo UI" panose="020B0604030504040204" pitchFamily="50" charset="-128"/>
                  <a:ea typeface="Meiryo UI" panose="020B0604030504040204" pitchFamily="50" charset="-128"/>
                </a:rPr>
                <a:t>2,989</a:t>
              </a:r>
            </a:p>
          </p:txBody>
        </p:sp>
        <p:sp>
          <p:nvSpPr>
            <p:cNvPr id="115" name="テキスト ボックス 114">
              <a:extLst>
                <a:ext uri="{FF2B5EF4-FFF2-40B4-BE49-F238E27FC236}">
                  <a16:creationId xmlns:a16="http://schemas.microsoft.com/office/drawing/2014/main" id="{00501F12-FA6D-0B48-D4C7-2ED3D4098896}"/>
                </a:ext>
              </a:extLst>
            </p:cNvPr>
            <p:cNvSpPr txBox="1"/>
            <p:nvPr/>
          </p:nvSpPr>
          <p:spPr>
            <a:xfrm>
              <a:off x="6880759" y="3025747"/>
              <a:ext cx="673025" cy="161982"/>
            </a:xfrm>
            <a:prstGeom prst="rect">
              <a:avLst/>
            </a:prstGeom>
            <a:noFill/>
          </p:spPr>
          <p:txBody>
            <a:bodyPr wrap="none" lIns="0" tIns="0" rIns="0" bIns="0" anchor="b">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患者報告数</a:t>
              </a:r>
            </a:p>
          </p:txBody>
        </p:sp>
        <p:sp>
          <p:nvSpPr>
            <p:cNvPr id="116" name="テキスト ボックス 115">
              <a:extLst>
                <a:ext uri="{FF2B5EF4-FFF2-40B4-BE49-F238E27FC236}">
                  <a16:creationId xmlns:a16="http://schemas.microsoft.com/office/drawing/2014/main" id="{D8050BBC-570A-278D-648B-6C0C7CF21653}"/>
                </a:ext>
              </a:extLst>
            </p:cNvPr>
            <p:cNvSpPr txBox="1"/>
            <p:nvPr/>
          </p:nvSpPr>
          <p:spPr>
            <a:xfrm>
              <a:off x="6880759" y="3284601"/>
              <a:ext cx="1057157" cy="161982"/>
            </a:xfrm>
            <a:prstGeom prst="rect">
              <a:avLst/>
            </a:prstGeom>
            <a:noFill/>
          </p:spPr>
          <p:txBody>
            <a:bodyPr wrap="none" lIns="0" tIns="0" rIns="0" bIns="0" anchor="b">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割</a:t>
              </a:r>
              <a:r>
                <a:rPr lang="ja-JP" altLang="en-US" sz="1050" spc="-400" dirty="0">
                  <a:latin typeface="Meiryo UI" panose="020B0604030504040204" pitchFamily="50" charset="-128"/>
                  <a:ea typeface="Meiryo UI" panose="020B0604030504040204" pitchFamily="50" charset="-128"/>
                  <a:cs typeface="Meiryo UI" panose="020B0604030504040204" pitchFamily="50" charset="-128"/>
                </a:rPr>
                <a:t>合</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歳以上）</a:t>
              </a:r>
            </a:p>
          </p:txBody>
        </p:sp>
      </p:grpSp>
      <p:sp>
        <p:nvSpPr>
          <p:cNvPr id="503913" name="Rectangle 105">
            <a:extLst>
              <a:ext uri="{FF2B5EF4-FFF2-40B4-BE49-F238E27FC236}">
                <a16:creationId xmlns:a16="http://schemas.microsoft.com/office/drawing/2014/main" id="{DAEFDA2D-58D3-823D-E27E-AF0DDEC60ED0}"/>
              </a:ext>
            </a:extLst>
          </p:cNvPr>
          <p:cNvSpPr>
            <a:spLocks noGrp="1" noChangeArrowheads="1"/>
          </p:cNvSpPr>
          <p:nvPr>
            <p:ph type="title" idx="4294967295"/>
          </p:nvPr>
        </p:nvSpPr>
        <p:spPr/>
        <p:txBody>
          <a:bodyPr/>
          <a:lstStyle/>
          <a:p>
            <a:r>
              <a:rPr lang="ja-JP" altLang="en-US" dirty="0"/>
              <a:t>百日咳の患者数</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B6461CA-AF6B-30EC-36BD-32D456A2FC41}"/>
              </a:ext>
            </a:extLst>
          </p:cNvPr>
          <p:cNvSpPr txBox="1"/>
          <p:nvPr/>
        </p:nvSpPr>
        <p:spPr>
          <a:xfrm>
            <a:off x="4703763" y="265113"/>
            <a:ext cx="184150" cy="579437"/>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3200" b="1">
              <a:solidFill>
                <a:schemeClr val="folHlink"/>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E851A230-4FFA-1C35-D2B8-DE91C338FA7C}"/>
              </a:ext>
            </a:extLst>
          </p:cNvPr>
          <p:cNvSpPr txBox="1"/>
          <p:nvPr/>
        </p:nvSpPr>
        <p:spPr>
          <a:xfrm>
            <a:off x="4284663" y="6429375"/>
            <a:ext cx="4814887" cy="254000"/>
          </a:xfrm>
          <a:prstGeom prst="rect">
            <a:avLst/>
          </a:prstGeom>
          <a:noFill/>
        </p:spPr>
        <p:txBody>
          <a:bodyPr anchor="b">
            <a:spAutoFit/>
          </a:bodyPr>
          <a:lstStyle/>
          <a:p>
            <a:pPr algn="r" fontAlgn="auto">
              <a:spcBef>
                <a:spcPts val="0"/>
              </a:spcBef>
              <a:spcAft>
                <a:spcPts val="0"/>
              </a:spcAft>
              <a:defRPr/>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国立感染症研究所</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百日せきワクチン ファクトシート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2017</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日より一部改変</a:t>
            </a:r>
          </a:p>
        </p:txBody>
      </p:sp>
      <p:sp>
        <p:nvSpPr>
          <p:cNvPr id="16430" name="Rectangle 5">
            <a:extLst>
              <a:ext uri="{FF2B5EF4-FFF2-40B4-BE49-F238E27FC236}">
                <a16:creationId xmlns:a16="http://schemas.microsoft.com/office/drawing/2014/main" id="{B799C35C-0E69-FBB3-C35E-C29D375890F0}"/>
              </a:ext>
            </a:extLst>
          </p:cNvPr>
          <p:cNvSpPr>
            <a:spLocks noChangeArrowheads="1"/>
          </p:cNvSpPr>
          <p:nvPr/>
        </p:nvSpPr>
        <p:spPr bwMode="auto">
          <a:xfrm>
            <a:off x="363538" y="1354138"/>
            <a:ext cx="8410575" cy="4764087"/>
          </a:xfrm>
          <a:prstGeom prst="rect">
            <a:avLst/>
          </a:prstGeom>
          <a:solidFill>
            <a:srgbClr val="E7FCFF"/>
          </a:solidFill>
          <a:ln>
            <a:noFill/>
          </a:ln>
          <a:effectLst>
            <a:outerShdw blurRad="88900" sx="101000" sy="101000" algn="ctr" rotWithShape="0">
              <a:prstClr val="black">
                <a:alpha val="20000"/>
              </a:prstClr>
            </a:outerShdw>
          </a:effectLst>
        </p:spPr>
        <p:txBody>
          <a:bodyPr/>
          <a:lstStyle/>
          <a:p>
            <a:pPr fontAlgn="auto">
              <a:spcBef>
                <a:spcPts val="0"/>
              </a:spcBef>
              <a:spcAft>
                <a:spcPts val="0"/>
              </a:spcAft>
              <a:defRPr/>
            </a:pPr>
            <a:endParaRPr lang="ja-JP" altLang="en-US" sz="1800">
              <a:latin typeface="+mn-lt"/>
              <a:ea typeface="+mn-ea"/>
            </a:endParaRPr>
          </a:p>
        </p:txBody>
      </p:sp>
      <p:sp>
        <p:nvSpPr>
          <p:cNvPr id="505861" name="Freeform 8">
            <a:extLst>
              <a:ext uri="{FF2B5EF4-FFF2-40B4-BE49-F238E27FC236}">
                <a16:creationId xmlns:a16="http://schemas.microsoft.com/office/drawing/2014/main" id="{1F1A6D9E-30F2-82B3-26A6-9AE1ED4F2A8E}"/>
              </a:ext>
            </a:extLst>
          </p:cNvPr>
          <p:cNvSpPr>
            <a:spLocks/>
          </p:cNvSpPr>
          <p:nvPr/>
        </p:nvSpPr>
        <p:spPr bwMode="auto">
          <a:xfrm>
            <a:off x="250825" y="1346200"/>
            <a:ext cx="488950" cy="488950"/>
          </a:xfrm>
          <a:custGeom>
            <a:avLst/>
            <a:gdLst>
              <a:gd name="T0" fmla="*/ 488950 w 308"/>
              <a:gd name="T1" fmla="*/ 244475 h 308"/>
              <a:gd name="T2" fmla="*/ 485775 w 308"/>
              <a:gd name="T3" fmla="*/ 292100 h 308"/>
              <a:gd name="T4" fmla="*/ 469900 w 308"/>
              <a:gd name="T5" fmla="*/ 339725 h 308"/>
              <a:gd name="T6" fmla="*/ 447675 w 308"/>
              <a:gd name="T7" fmla="*/ 381000 h 308"/>
              <a:gd name="T8" fmla="*/ 419100 w 308"/>
              <a:gd name="T9" fmla="*/ 415925 h 308"/>
              <a:gd name="T10" fmla="*/ 381000 w 308"/>
              <a:gd name="T11" fmla="*/ 447675 h 308"/>
              <a:gd name="T12" fmla="*/ 339725 w 308"/>
              <a:gd name="T13" fmla="*/ 469900 h 308"/>
              <a:gd name="T14" fmla="*/ 295275 w 308"/>
              <a:gd name="T15" fmla="*/ 482600 h 308"/>
              <a:gd name="T16" fmla="*/ 244475 w 308"/>
              <a:gd name="T17" fmla="*/ 488950 h 308"/>
              <a:gd name="T18" fmla="*/ 219075 w 308"/>
              <a:gd name="T19" fmla="*/ 488950 h 308"/>
              <a:gd name="T20" fmla="*/ 171450 w 308"/>
              <a:gd name="T21" fmla="*/ 476250 h 308"/>
              <a:gd name="T22" fmla="*/ 127000 w 308"/>
              <a:gd name="T23" fmla="*/ 460375 h 308"/>
              <a:gd name="T24" fmla="*/ 88900 w 308"/>
              <a:gd name="T25" fmla="*/ 431800 h 308"/>
              <a:gd name="T26" fmla="*/ 57150 w 308"/>
              <a:gd name="T27" fmla="*/ 400050 h 308"/>
              <a:gd name="T28" fmla="*/ 28575 w 308"/>
              <a:gd name="T29" fmla="*/ 361950 h 308"/>
              <a:gd name="T30" fmla="*/ 12700 w 308"/>
              <a:gd name="T31" fmla="*/ 317500 h 308"/>
              <a:gd name="T32" fmla="*/ 3175 w 308"/>
              <a:gd name="T33" fmla="*/ 269875 h 308"/>
              <a:gd name="T34" fmla="*/ 0 w 308"/>
              <a:gd name="T35" fmla="*/ 244475 h 308"/>
              <a:gd name="T36" fmla="*/ 6350 w 308"/>
              <a:gd name="T37" fmla="*/ 193675 h 308"/>
              <a:gd name="T38" fmla="*/ 19050 w 308"/>
              <a:gd name="T39" fmla="*/ 149225 h 308"/>
              <a:gd name="T40" fmla="*/ 41275 w 308"/>
              <a:gd name="T41" fmla="*/ 107950 h 308"/>
              <a:gd name="T42" fmla="*/ 73025 w 308"/>
              <a:gd name="T43" fmla="*/ 69850 h 308"/>
              <a:gd name="T44" fmla="*/ 107950 w 308"/>
              <a:gd name="T45" fmla="*/ 41275 h 308"/>
              <a:gd name="T46" fmla="*/ 149225 w 308"/>
              <a:gd name="T47" fmla="*/ 19050 h 308"/>
              <a:gd name="T48" fmla="*/ 196850 w 308"/>
              <a:gd name="T49" fmla="*/ 6350 h 308"/>
              <a:gd name="T50" fmla="*/ 244475 w 308"/>
              <a:gd name="T51" fmla="*/ 0 h 308"/>
              <a:gd name="T52" fmla="*/ 269875 w 308"/>
              <a:gd name="T53" fmla="*/ 0 h 308"/>
              <a:gd name="T54" fmla="*/ 317500 w 308"/>
              <a:gd name="T55" fmla="*/ 9525 h 308"/>
              <a:gd name="T56" fmla="*/ 361950 w 308"/>
              <a:gd name="T57" fmla="*/ 28575 h 308"/>
              <a:gd name="T58" fmla="*/ 400050 w 308"/>
              <a:gd name="T59" fmla="*/ 57150 h 308"/>
              <a:gd name="T60" fmla="*/ 434975 w 308"/>
              <a:gd name="T61" fmla="*/ 88900 h 308"/>
              <a:gd name="T62" fmla="*/ 460375 w 308"/>
              <a:gd name="T63" fmla="*/ 127000 h 308"/>
              <a:gd name="T64" fmla="*/ 479425 w 308"/>
              <a:gd name="T65" fmla="*/ 171450 h 308"/>
              <a:gd name="T66" fmla="*/ 488950 w 308"/>
              <a:gd name="T67" fmla="*/ 219075 h 3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08" h="308">
                <a:moveTo>
                  <a:pt x="308" y="154"/>
                </a:moveTo>
                <a:lnTo>
                  <a:pt x="308" y="154"/>
                </a:lnTo>
                <a:lnTo>
                  <a:pt x="308" y="170"/>
                </a:lnTo>
                <a:lnTo>
                  <a:pt x="306" y="184"/>
                </a:lnTo>
                <a:lnTo>
                  <a:pt x="302" y="200"/>
                </a:lnTo>
                <a:lnTo>
                  <a:pt x="296" y="214"/>
                </a:lnTo>
                <a:lnTo>
                  <a:pt x="290" y="228"/>
                </a:lnTo>
                <a:lnTo>
                  <a:pt x="282" y="240"/>
                </a:lnTo>
                <a:lnTo>
                  <a:pt x="274" y="252"/>
                </a:lnTo>
                <a:lnTo>
                  <a:pt x="264" y="262"/>
                </a:lnTo>
                <a:lnTo>
                  <a:pt x="252" y="272"/>
                </a:lnTo>
                <a:lnTo>
                  <a:pt x="240" y="282"/>
                </a:lnTo>
                <a:lnTo>
                  <a:pt x="228" y="290"/>
                </a:lnTo>
                <a:lnTo>
                  <a:pt x="214" y="296"/>
                </a:lnTo>
                <a:lnTo>
                  <a:pt x="200" y="300"/>
                </a:lnTo>
                <a:lnTo>
                  <a:pt x="186" y="304"/>
                </a:lnTo>
                <a:lnTo>
                  <a:pt x="170" y="308"/>
                </a:lnTo>
                <a:lnTo>
                  <a:pt x="154" y="308"/>
                </a:lnTo>
                <a:lnTo>
                  <a:pt x="138" y="308"/>
                </a:lnTo>
                <a:lnTo>
                  <a:pt x="124" y="304"/>
                </a:lnTo>
                <a:lnTo>
                  <a:pt x="108" y="300"/>
                </a:lnTo>
                <a:lnTo>
                  <a:pt x="94" y="296"/>
                </a:lnTo>
                <a:lnTo>
                  <a:pt x="80" y="290"/>
                </a:lnTo>
                <a:lnTo>
                  <a:pt x="68" y="282"/>
                </a:lnTo>
                <a:lnTo>
                  <a:pt x="56" y="272"/>
                </a:lnTo>
                <a:lnTo>
                  <a:pt x="46" y="262"/>
                </a:lnTo>
                <a:lnTo>
                  <a:pt x="36" y="252"/>
                </a:lnTo>
                <a:lnTo>
                  <a:pt x="26" y="240"/>
                </a:lnTo>
                <a:lnTo>
                  <a:pt x="18" y="228"/>
                </a:lnTo>
                <a:lnTo>
                  <a:pt x="12" y="214"/>
                </a:lnTo>
                <a:lnTo>
                  <a:pt x="8" y="200"/>
                </a:lnTo>
                <a:lnTo>
                  <a:pt x="4" y="184"/>
                </a:lnTo>
                <a:lnTo>
                  <a:pt x="2" y="170"/>
                </a:lnTo>
                <a:lnTo>
                  <a:pt x="0" y="154"/>
                </a:lnTo>
                <a:lnTo>
                  <a:pt x="2" y="138"/>
                </a:lnTo>
                <a:lnTo>
                  <a:pt x="4" y="122"/>
                </a:lnTo>
                <a:lnTo>
                  <a:pt x="8" y="108"/>
                </a:lnTo>
                <a:lnTo>
                  <a:pt x="12" y="94"/>
                </a:lnTo>
                <a:lnTo>
                  <a:pt x="18" y="80"/>
                </a:lnTo>
                <a:lnTo>
                  <a:pt x="26" y="68"/>
                </a:lnTo>
                <a:lnTo>
                  <a:pt x="36" y="56"/>
                </a:lnTo>
                <a:lnTo>
                  <a:pt x="46" y="44"/>
                </a:lnTo>
                <a:lnTo>
                  <a:pt x="56" y="36"/>
                </a:lnTo>
                <a:lnTo>
                  <a:pt x="68" y="26"/>
                </a:lnTo>
                <a:lnTo>
                  <a:pt x="80" y="18"/>
                </a:lnTo>
                <a:lnTo>
                  <a:pt x="94" y="12"/>
                </a:lnTo>
                <a:lnTo>
                  <a:pt x="108" y="6"/>
                </a:lnTo>
                <a:lnTo>
                  <a:pt x="124" y="4"/>
                </a:lnTo>
                <a:lnTo>
                  <a:pt x="138" y="0"/>
                </a:lnTo>
                <a:lnTo>
                  <a:pt x="154" y="0"/>
                </a:lnTo>
                <a:lnTo>
                  <a:pt x="170" y="0"/>
                </a:lnTo>
                <a:lnTo>
                  <a:pt x="186" y="4"/>
                </a:lnTo>
                <a:lnTo>
                  <a:pt x="200" y="6"/>
                </a:lnTo>
                <a:lnTo>
                  <a:pt x="214" y="12"/>
                </a:lnTo>
                <a:lnTo>
                  <a:pt x="228" y="18"/>
                </a:lnTo>
                <a:lnTo>
                  <a:pt x="240" y="26"/>
                </a:lnTo>
                <a:lnTo>
                  <a:pt x="252" y="36"/>
                </a:lnTo>
                <a:lnTo>
                  <a:pt x="264" y="44"/>
                </a:lnTo>
                <a:lnTo>
                  <a:pt x="274" y="56"/>
                </a:lnTo>
                <a:lnTo>
                  <a:pt x="282" y="68"/>
                </a:lnTo>
                <a:lnTo>
                  <a:pt x="290" y="80"/>
                </a:lnTo>
                <a:lnTo>
                  <a:pt x="296" y="94"/>
                </a:lnTo>
                <a:lnTo>
                  <a:pt x="302" y="108"/>
                </a:lnTo>
                <a:lnTo>
                  <a:pt x="306" y="122"/>
                </a:lnTo>
                <a:lnTo>
                  <a:pt x="308" y="138"/>
                </a:lnTo>
                <a:lnTo>
                  <a:pt x="308" y="1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339" name="テキスト ボックス 338">
            <a:extLst>
              <a:ext uri="{FF2B5EF4-FFF2-40B4-BE49-F238E27FC236}">
                <a16:creationId xmlns:a16="http://schemas.microsoft.com/office/drawing/2014/main" id="{16936774-587F-6F84-3F2C-379FE649ED66}"/>
              </a:ext>
            </a:extLst>
          </p:cNvPr>
          <p:cNvSpPr txBox="1"/>
          <p:nvPr/>
        </p:nvSpPr>
        <p:spPr>
          <a:xfrm>
            <a:off x="557213" y="5743575"/>
            <a:ext cx="6202362" cy="161925"/>
          </a:xfrm>
          <a:prstGeom prst="rect">
            <a:avLst/>
          </a:prstGeom>
          <a:noFill/>
        </p:spPr>
        <p:txBody>
          <a:bodyPr wrap="none" lIns="0" tIns="0" rIns="0" bIns="0" anchor="ctr">
            <a:spAutoFit/>
          </a:bodyPr>
          <a:lstStyle/>
          <a:p>
            <a:pPr fontAlgn="auto">
              <a:spcBef>
                <a:spcPts val="0"/>
              </a:spcBef>
              <a:spcAft>
                <a:spcPts val="0"/>
              </a:spcAft>
              <a:defRPr/>
            </a:pPr>
            <a:r>
              <a:rPr lang="zh-TW" altLang="en-US" sz="1050" b="1" dirty="0">
                <a:latin typeface="Meiryo UI" panose="020B0604030504040204" pitchFamily="50" charset="-128"/>
                <a:ea typeface="Meiryo UI" panose="020B0604030504040204" pitchFamily="50" charset="-128"/>
                <a:cs typeface="Meiryo UI" panose="020B0604030504040204" pitchFamily="50" charset="-128"/>
              </a:rPr>
              <a:t>［</a:t>
            </a:r>
            <a:r>
              <a:rPr lang="en-US" altLang="zh-TW" sz="1050" b="1" dirty="0">
                <a:latin typeface="Meiryo UI" panose="020B0604030504040204" pitchFamily="50" charset="-128"/>
                <a:ea typeface="Meiryo UI" panose="020B0604030504040204" pitchFamily="50" charset="-128"/>
                <a:cs typeface="Meiryo UI" panose="020B0604030504040204" pitchFamily="50" charset="-128"/>
              </a:rPr>
              <a:t>2013</a:t>
            </a:r>
            <a:r>
              <a:rPr lang="zh-TW" altLang="en-US" sz="1050" b="1" dirty="0">
                <a:latin typeface="Meiryo UI" panose="020B0604030504040204" pitchFamily="50" charset="-128"/>
                <a:ea typeface="Meiryo UI" panose="020B0604030504040204" pitchFamily="50" charset="-128"/>
                <a:cs typeface="Meiryo UI" panose="020B0604030504040204" pitchFamily="50" charset="-128"/>
              </a:rPr>
              <a:t>年度百日咳感受性調査実施都道府県］</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 北海道、東京都、福井県、愛知県、愛媛県、高知県、福岡県</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0" name="テキスト ボックス 339">
            <a:extLst>
              <a:ext uri="{FF2B5EF4-FFF2-40B4-BE49-F238E27FC236}">
                <a16:creationId xmlns:a16="http://schemas.microsoft.com/office/drawing/2014/main" id="{9F5BE835-6D5C-429D-A4C2-A33DE1D466D5}"/>
              </a:ext>
            </a:extLst>
          </p:cNvPr>
          <p:cNvSpPr txBox="1"/>
          <p:nvPr/>
        </p:nvSpPr>
        <p:spPr>
          <a:xfrm>
            <a:off x="6332538" y="1860550"/>
            <a:ext cx="2227262" cy="130175"/>
          </a:xfrm>
          <a:prstGeom prst="rect">
            <a:avLst/>
          </a:prstGeom>
          <a:noFill/>
        </p:spPr>
        <p:txBody>
          <a:bodyPr wrap="none" lIns="0" tIns="0" rIns="0" bIns="0" anchor="ctr">
            <a:spAutoFit/>
          </a:bodyPr>
          <a:lstStyle/>
          <a:p>
            <a:pPr algn="r" fontAlgn="auto">
              <a:spcBef>
                <a:spcPts val="0"/>
              </a:spcBef>
              <a:spcAft>
                <a:spcPts val="0"/>
              </a:spcAft>
              <a:defRPr/>
            </a:pPr>
            <a:r>
              <a:rPr lang="ja-JP" altLang="en-US" sz="850" dirty="0">
                <a:latin typeface="Meiryo UI" panose="020B0604030504040204" pitchFamily="50" charset="-128"/>
                <a:ea typeface="Meiryo UI" panose="020B0604030504040204" pitchFamily="50" charset="-128"/>
                <a:cs typeface="Meiryo UI" panose="020B0604030504040204" pitchFamily="50" charset="-128"/>
              </a:rPr>
              <a:t>主に</a:t>
            </a:r>
            <a:r>
              <a:rPr lang="en-US" altLang="ja-JP" sz="85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50" dirty="0">
                <a:latin typeface="Meiryo UI" panose="020B0604030504040204" pitchFamily="50" charset="-128"/>
                <a:ea typeface="Meiryo UI" panose="020B0604030504040204" pitchFamily="50" charset="-128"/>
                <a:cs typeface="Meiryo UI" panose="020B0604030504040204" pitchFamily="50" charset="-128"/>
              </a:rPr>
              <a:t>7</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a:t>
            </a:r>
            <a:r>
              <a:rPr lang="en-US" altLang="ja-JP" sz="850" dirty="0">
                <a:latin typeface="Meiryo UI" panose="020B0604030504040204" pitchFamily="50" charset="-128"/>
                <a:ea typeface="Meiryo UI" panose="020B0604030504040204" pitchFamily="50" charset="-128"/>
                <a:cs typeface="Meiryo UI" panose="020B0604030504040204" pitchFamily="50" charset="-128"/>
              </a:rPr>
              <a:t>9</a:t>
            </a:r>
            <a:r>
              <a:rPr lang="ja-JP" altLang="en-US" sz="850" dirty="0">
                <a:latin typeface="Meiryo UI" panose="020B0604030504040204" pitchFamily="50" charset="-128"/>
                <a:ea typeface="Meiryo UI" panose="020B0604030504040204" pitchFamily="50" charset="-128"/>
                <a:cs typeface="Meiryo UI" panose="020B0604030504040204" pitchFamily="50" charset="-128"/>
              </a:rPr>
              <a:t>月に採取された血清の測定結果</a:t>
            </a:r>
          </a:p>
        </p:txBody>
      </p:sp>
      <p:grpSp>
        <p:nvGrpSpPr>
          <p:cNvPr id="505864" name="グループ化 16632">
            <a:extLst>
              <a:ext uri="{FF2B5EF4-FFF2-40B4-BE49-F238E27FC236}">
                <a16:creationId xmlns:a16="http://schemas.microsoft.com/office/drawing/2014/main" id="{3A0598CD-6C81-153C-76DF-23EE87BB75F4}"/>
              </a:ext>
            </a:extLst>
          </p:cNvPr>
          <p:cNvGrpSpPr>
            <a:grpSpLocks/>
          </p:cNvGrpSpPr>
          <p:nvPr/>
        </p:nvGrpSpPr>
        <p:grpSpPr bwMode="auto">
          <a:xfrm>
            <a:off x="730250" y="2122488"/>
            <a:ext cx="7666038" cy="3487737"/>
            <a:chOff x="730948" y="2122984"/>
            <a:chExt cx="7665663" cy="3486899"/>
          </a:xfrm>
        </p:grpSpPr>
        <p:sp>
          <p:nvSpPr>
            <p:cNvPr id="505865" name="Rectangle 31">
              <a:extLst>
                <a:ext uri="{FF2B5EF4-FFF2-40B4-BE49-F238E27FC236}">
                  <a16:creationId xmlns:a16="http://schemas.microsoft.com/office/drawing/2014/main" id="{E4FA30F2-A475-7DC6-3393-F7528D1C20C9}"/>
                </a:ext>
              </a:extLst>
            </p:cNvPr>
            <p:cNvSpPr>
              <a:spLocks noChangeArrowheads="1"/>
            </p:cNvSpPr>
            <p:nvPr/>
          </p:nvSpPr>
          <p:spPr bwMode="auto">
            <a:xfrm>
              <a:off x="7827343" y="2987675"/>
              <a:ext cx="60325" cy="6032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66" name="Line 32">
              <a:extLst>
                <a:ext uri="{FF2B5EF4-FFF2-40B4-BE49-F238E27FC236}">
                  <a16:creationId xmlns:a16="http://schemas.microsoft.com/office/drawing/2014/main" id="{794AF180-406D-FAEC-4EE8-95A9286B27DA}"/>
                </a:ext>
              </a:extLst>
            </p:cNvPr>
            <p:cNvSpPr>
              <a:spLocks noChangeShapeType="1"/>
            </p:cNvSpPr>
            <p:nvPr/>
          </p:nvSpPr>
          <p:spPr bwMode="auto">
            <a:xfrm>
              <a:off x="7776543" y="3019425"/>
              <a:ext cx="161925" cy="0"/>
            </a:xfrm>
            <a:prstGeom prst="line">
              <a:avLst/>
            </a:prstGeom>
            <a:noFill/>
            <a:ln w="12700">
              <a:solidFill>
                <a:srgbClr val="EA6D8D"/>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67" name="Line 196">
              <a:extLst>
                <a:ext uri="{FF2B5EF4-FFF2-40B4-BE49-F238E27FC236}">
                  <a16:creationId xmlns:a16="http://schemas.microsoft.com/office/drawing/2014/main" id="{2E9258A8-0729-9048-3299-21DA6C651D8F}"/>
                </a:ext>
              </a:extLst>
            </p:cNvPr>
            <p:cNvSpPr>
              <a:spLocks noChangeShapeType="1"/>
            </p:cNvSpPr>
            <p:nvPr/>
          </p:nvSpPr>
          <p:spPr bwMode="auto">
            <a:xfrm>
              <a:off x="7776543" y="3594100"/>
              <a:ext cx="161925" cy="0"/>
            </a:xfrm>
            <a:prstGeom prst="line">
              <a:avLst/>
            </a:prstGeom>
            <a:noFill/>
            <a:ln w="12700">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68" name="Line 197">
              <a:extLst>
                <a:ext uri="{FF2B5EF4-FFF2-40B4-BE49-F238E27FC236}">
                  <a16:creationId xmlns:a16="http://schemas.microsoft.com/office/drawing/2014/main" id="{44E66EBB-3337-CE1F-0B27-E93E3285A476}"/>
                </a:ext>
              </a:extLst>
            </p:cNvPr>
            <p:cNvSpPr>
              <a:spLocks noChangeShapeType="1"/>
            </p:cNvSpPr>
            <p:nvPr/>
          </p:nvSpPr>
          <p:spPr bwMode="auto">
            <a:xfrm>
              <a:off x="7833693" y="3568700"/>
              <a:ext cx="50800" cy="5080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69" name="Line 198">
              <a:extLst>
                <a:ext uri="{FF2B5EF4-FFF2-40B4-BE49-F238E27FC236}">
                  <a16:creationId xmlns:a16="http://schemas.microsoft.com/office/drawing/2014/main" id="{F2F8751F-4584-8C6D-3F21-403F8DEE9FE3}"/>
                </a:ext>
              </a:extLst>
            </p:cNvPr>
            <p:cNvSpPr>
              <a:spLocks noChangeShapeType="1"/>
            </p:cNvSpPr>
            <p:nvPr/>
          </p:nvSpPr>
          <p:spPr bwMode="auto">
            <a:xfrm flipH="1">
              <a:off x="7833693" y="3568700"/>
              <a:ext cx="50800" cy="5080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0" name="Line 233">
              <a:extLst>
                <a:ext uri="{FF2B5EF4-FFF2-40B4-BE49-F238E27FC236}">
                  <a16:creationId xmlns:a16="http://schemas.microsoft.com/office/drawing/2014/main" id="{10C43D71-8CF1-AF1A-E23C-5113C76DC986}"/>
                </a:ext>
              </a:extLst>
            </p:cNvPr>
            <p:cNvSpPr>
              <a:spLocks noChangeShapeType="1"/>
            </p:cNvSpPr>
            <p:nvPr/>
          </p:nvSpPr>
          <p:spPr bwMode="auto">
            <a:xfrm>
              <a:off x="7776543" y="3209925"/>
              <a:ext cx="161925" cy="0"/>
            </a:xfrm>
            <a:prstGeom prst="line">
              <a:avLst/>
            </a:prstGeom>
            <a:noFill/>
            <a:ln w="12700">
              <a:solidFill>
                <a:srgbClr val="F9BE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1" name="Freeform 234">
              <a:extLst>
                <a:ext uri="{FF2B5EF4-FFF2-40B4-BE49-F238E27FC236}">
                  <a16:creationId xmlns:a16="http://schemas.microsoft.com/office/drawing/2014/main" id="{B05968E6-06D9-372E-2840-E31583E7C684}"/>
                </a:ext>
              </a:extLst>
            </p:cNvPr>
            <p:cNvSpPr>
              <a:spLocks/>
            </p:cNvSpPr>
            <p:nvPr/>
          </p:nvSpPr>
          <p:spPr bwMode="auto">
            <a:xfrm>
              <a:off x="7811468" y="3181350"/>
              <a:ext cx="92075" cy="57150"/>
            </a:xfrm>
            <a:custGeom>
              <a:avLst/>
              <a:gdLst>
                <a:gd name="T0" fmla="*/ 92075 w 58"/>
                <a:gd name="T1" fmla="*/ 57150 h 36"/>
                <a:gd name="T2" fmla="*/ 0 w 58"/>
                <a:gd name="T3" fmla="*/ 57150 h 36"/>
                <a:gd name="T4" fmla="*/ 47625 w 58"/>
                <a:gd name="T5" fmla="*/ 0 h 36"/>
                <a:gd name="T6" fmla="*/ 92075 w 58"/>
                <a:gd name="T7" fmla="*/ 57150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 h="36">
                  <a:moveTo>
                    <a:pt x="58" y="36"/>
                  </a:moveTo>
                  <a:lnTo>
                    <a:pt x="0" y="36"/>
                  </a:lnTo>
                  <a:lnTo>
                    <a:pt x="30" y="0"/>
                  </a:lnTo>
                  <a:lnTo>
                    <a:pt x="58" y="36"/>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grpSp>
          <p:nvGrpSpPr>
            <p:cNvPr id="505872" name="グループ化 16629">
              <a:extLst>
                <a:ext uri="{FF2B5EF4-FFF2-40B4-BE49-F238E27FC236}">
                  <a16:creationId xmlns:a16="http://schemas.microsoft.com/office/drawing/2014/main" id="{1D400376-90D0-57BD-2A0E-0BF3F9129C40}"/>
                </a:ext>
              </a:extLst>
            </p:cNvPr>
            <p:cNvGrpSpPr>
              <a:grpSpLocks/>
            </p:cNvGrpSpPr>
            <p:nvPr/>
          </p:nvGrpSpPr>
          <p:grpSpPr bwMode="auto">
            <a:xfrm>
              <a:off x="1213818" y="2330450"/>
              <a:ext cx="6283325" cy="2212975"/>
              <a:chOff x="1314450" y="2330450"/>
              <a:chExt cx="6283325" cy="2212975"/>
            </a:xfrm>
          </p:grpSpPr>
          <p:sp>
            <p:nvSpPr>
              <p:cNvPr id="505873" name="Rectangle 9">
                <a:extLst>
                  <a:ext uri="{FF2B5EF4-FFF2-40B4-BE49-F238E27FC236}">
                    <a16:creationId xmlns:a16="http://schemas.microsoft.com/office/drawing/2014/main" id="{2E468D82-1F5E-A871-AF72-ED0BA46AB3D0}"/>
                  </a:ext>
                </a:extLst>
              </p:cNvPr>
              <p:cNvSpPr>
                <a:spLocks noChangeArrowheads="1"/>
              </p:cNvSpPr>
              <p:nvPr/>
            </p:nvSpPr>
            <p:spPr bwMode="auto">
              <a:xfrm>
                <a:off x="1352550" y="2349500"/>
                <a:ext cx="6245225" cy="2162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74" name="Line 10">
                <a:extLst>
                  <a:ext uri="{FF2B5EF4-FFF2-40B4-BE49-F238E27FC236}">
                    <a16:creationId xmlns:a16="http://schemas.microsoft.com/office/drawing/2014/main" id="{22D88827-4133-C07C-ED1B-9DC6DCCDB692}"/>
                  </a:ext>
                </a:extLst>
              </p:cNvPr>
              <p:cNvSpPr>
                <a:spLocks noChangeShapeType="1"/>
              </p:cNvSpPr>
              <p:nvPr/>
            </p:nvSpPr>
            <p:spPr bwMode="auto">
              <a:xfrm>
                <a:off x="1314450" y="23526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5" name="Line 11">
                <a:extLst>
                  <a:ext uri="{FF2B5EF4-FFF2-40B4-BE49-F238E27FC236}">
                    <a16:creationId xmlns:a16="http://schemas.microsoft.com/office/drawing/2014/main" id="{625450ED-7BBA-535C-68D8-E043E9804720}"/>
                  </a:ext>
                </a:extLst>
              </p:cNvPr>
              <p:cNvSpPr>
                <a:spLocks noChangeShapeType="1"/>
              </p:cNvSpPr>
              <p:nvPr/>
            </p:nvSpPr>
            <p:spPr bwMode="auto">
              <a:xfrm>
                <a:off x="1314450" y="25685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6" name="Line 12">
                <a:extLst>
                  <a:ext uri="{FF2B5EF4-FFF2-40B4-BE49-F238E27FC236}">
                    <a16:creationId xmlns:a16="http://schemas.microsoft.com/office/drawing/2014/main" id="{52C0C0C4-CD17-BB9A-6993-10386886222E}"/>
                  </a:ext>
                </a:extLst>
              </p:cNvPr>
              <p:cNvSpPr>
                <a:spLocks noChangeShapeType="1"/>
              </p:cNvSpPr>
              <p:nvPr/>
            </p:nvSpPr>
            <p:spPr bwMode="auto">
              <a:xfrm>
                <a:off x="1314450" y="27844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7" name="Line 13">
                <a:extLst>
                  <a:ext uri="{FF2B5EF4-FFF2-40B4-BE49-F238E27FC236}">
                    <a16:creationId xmlns:a16="http://schemas.microsoft.com/office/drawing/2014/main" id="{90759552-B95B-0FBF-79CD-13A6D5DF433D}"/>
                  </a:ext>
                </a:extLst>
              </p:cNvPr>
              <p:cNvSpPr>
                <a:spLocks noChangeShapeType="1"/>
              </p:cNvSpPr>
              <p:nvPr/>
            </p:nvSpPr>
            <p:spPr bwMode="auto">
              <a:xfrm>
                <a:off x="1314450" y="30003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8" name="Line 14">
                <a:extLst>
                  <a:ext uri="{FF2B5EF4-FFF2-40B4-BE49-F238E27FC236}">
                    <a16:creationId xmlns:a16="http://schemas.microsoft.com/office/drawing/2014/main" id="{F881546D-6F52-AC7D-91E7-023E246D198F}"/>
                  </a:ext>
                </a:extLst>
              </p:cNvPr>
              <p:cNvSpPr>
                <a:spLocks noChangeShapeType="1"/>
              </p:cNvSpPr>
              <p:nvPr/>
            </p:nvSpPr>
            <p:spPr bwMode="auto">
              <a:xfrm>
                <a:off x="1314450" y="32162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79" name="Line 15">
                <a:extLst>
                  <a:ext uri="{FF2B5EF4-FFF2-40B4-BE49-F238E27FC236}">
                    <a16:creationId xmlns:a16="http://schemas.microsoft.com/office/drawing/2014/main" id="{9B8BA42C-C268-F1EE-1FFD-EF312BB29832}"/>
                  </a:ext>
                </a:extLst>
              </p:cNvPr>
              <p:cNvSpPr>
                <a:spLocks noChangeShapeType="1"/>
              </p:cNvSpPr>
              <p:nvPr/>
            </p:nvSpPr>
            <p:spPr bwMode="auto">
              <a:xfrm>
                <a:off x="1314450" y="34321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0" name="Line 16">
                <a:extLst>
                  <a:ext uri="{FF2B5EF4-FFF2-40B4-BE49-F238E27FC236}">
                    <a16:creationId xmlns:a16="http://schemas.microsoft.com/office/drawing/2014/main" id="{1008CACB-5267-AFC8-DA17-2613489E3FB7}"/>
                  </a:ext>
                </a:extLst>
              </p:cNvPr>
              <p:cNvSpPr>
                <a:spLocks noChangeShapeType="1"/>
              </p:cNvSpPr>
              <p:nvPr/>
            </p:nvSpPr>
            <p:spPr bwMode="auto">
              <a:xfrm>
                <a:off x="1314450" y="36480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1" name="Line 17">
                <a:extLst>
                  <a:ext uri="{FF2B5EF4-FFF2-40B4-BE49-F238E27FC236}">
                    <a16:creationId xmlns:a16="http://schemas.microsoft.com/office/drawing/2014/main" id="{D67C487F-BCDF-16E5-A0C4-32D4DD2FABDA}"/>
                  </a:ext>
                </a:extLst>
              </p:cNvPr>
              <p:cNvSpPr>
                <a:spLocks noChangeShapeType="1"/>
              </p:cNvSpPr>
              <p:nvPr/>
            </p:nvSpPr>
            <p:spPr bwMode="auto">
              <a:xfrm>
                <a:off x="1314450" y="38639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2" name="Line 18">
                <a:extLst>
                  <a:ext uri="{FF2B5EF4-FFF2-40B4-BE49-F238E27FC236}">
                    <a16:creationId xmlns:a16="http://schemas.microsoft.com/office/drawing/2014/main" id="{ACC76FE1-65ED-ECE7-EF66-68822B93626D}"/>
                  </a:ext>
                </a:extLst>
              </p:cNvPr>
              <p:cNvSpPr>
                <a:spLocks noChangeShapeType="1"/>
              </p:cNvSpPr>
              <p:nvPr/>
            </p:nvSpPr>
            <p:spPr bwMode="auto">
              <a:xfrm>
                <a:off x="1314450" y="40798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3" name="Line 19">
                <a:extLst>
                  <a:ext uri="{FF2B5EF4-FFF2-40B4-BE49-F238E27FC236}">
                    <a16:creationId xmlns:a16="http://schemas.microsoft.com/office/drawing/2014/main" id="{81E65540-FCC1-AA84-CCF7-17CB61488DAB}"/>
                  </a:ext>
                </a:extLst>
              </p:cNvPr>
              <p:cNvSpPr>
                <a:spLocks noChangeShapeType="1"/>
              </p:cNvSpPr>
              <p:nvPr/>
            </p:nvSpPr>
            <p:spPr bwMode="auto">
              <a:xfrm>
                <a:off x="1314450" y="42957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4" name="Line 20">
                <a:extLst>
                  <a:ext uri="{FF2B5EF4-FFF2-40B4-BE49-F238E27FC236}">
                    <a16:creationId xmlns:a16="http://schemas.microsoft.com/office/drawing/2014/main" id="{3F0C2816-61F1-442A-5AD9-AFA98CB5D633}"/>
                  </a:ext>
                </a:extLst>
              </p:cNvPr>
              <p:cNvSpPr>
                <a:spLocks noChangeShapeType="1"/>
              </p:cNvSpPr>
              <p:nvPr/>
            </p:nvSpPr>
            <p:spPr bwMode="auto">
              <a:xfrm>
                <a:off x="1314450" y="4511675"/>
                <a:ext cx="38100" cy="0"/>
              </a:xfrm>
              <a:prstGeom prst="line">
                <a:avLst/>
              </a:prstGeom>
              <a:noFill/>
              <a:ln w="6350">
                <a:solidFill>
                  <a:srgbClr val="4C4948"/>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5" name="Line 21">
                <a:extLst>
                  <a:ext uri="{FF2B5EF4-FFF2-40B4-BE49-F238E27FC236}">
                    <a16:creationId xmlns:a16="http://schemas.microsoft.com/office/drawing/2014/main" id="{75C8D440-0902-E2FF-8841-8357E63216A5}"/>
                  </a:ext>
                </a:extLst>
              </p:cNvPr>
              <p:cNvSpPr>
                <a:spLocks noChangeShapeType="1"/>
              </p:cNvSpPr>
              <p:nvPr/>
            </p:nvSpPr>
            <p:spPr bwMode="auto">
              <a:xfrm>
                <a:off x="1352550" y="25685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6" name="Line 22">
                <a:extLst>
                  <a:ext uri="{FF2B5EF4-FFF2-40B4-BE49-F238E27FC236}">
                    <a16:creationId xmlns:a16="http://schemas.microsoft.com/office/drawing/2014/main" id="{AA9F118E-BA32-7F9D-66B7-1808883D5117}"/>
                  </a:ext>
                </a:extLst>
              </p:cNvPr>
              <p:cNvSpPr>
                <a:spLocks noChangeShapeType="1"/>
              </p:cNvSpPr>
              <p:nvPr/>
            </p:nvSpPr>
            <p:spPr bwMode="auto">
              <a:xfrm>
                <a:off x="1352550" y="27844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7" name="Line 23">
                <a:extLst>
                  <a:ext uri="{FF2B5EF4-FFF2-40B4-BE49-F238E27FC236}">
                    <a16:creationId xmlns:a16="http://schemas.microsoft.com/office/drawing/2014/main" id="{0190248A-E900-252E-61BC-63ACE2394CED}"/>
                  </a:ext>
                </a:extLst>
              </p:cNvPr>
              <p:cNvSpPr>
                <a:spLocks noChangeShapeType="1"/>
              </p:cNvSpPr>
              <p:nvPr/>
            </p:nvSpPr>
            <p:spPr bwMode="auto">
              <a:xfrm>
                <a:off x="1352550" y="30003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8" name="Line 24">
                <a:extLst>
                  <a:ext uri="{FF2B5EF4-FFF2-40B4-BE49-F238E27FC236}">
                    <a16:creationId xmlns:a16="http://schemas.microsoft.com/office/drawing/2014/main" id="{84077342-35FE-73D9-3725-A8CA09435B72}"/>
                  </a:ext>
                </a:extLst>
              </p:cNvPr>
              <p:cNvSpPr>
                <a:spLocks noChangeShapeType="1"/>
              </p:cNvSpPr>
              <p:nvPr/>
            </p:nvSpPr>
            <p:spPr bwMode="auto">
              <a:xfrm>
                <a:off x="1352550" y="32162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89" name="Line 25">
                <a:extLst>
                  <a:ext uri="{FF2B5EF4-FFF2-40B4-BE49-F238E27FC236}">
                    <a16:creationId xmlns:a16="http://schemas.microsoft.com/office/drawing/2014/main" id="{E5580739-32D3-256F-3320-83DD26218659}"/>
                  </a:ext>
                </a:extLst>
              </p:cNvPr>
              <p:cNvSpPr>
                <a:spLocks noChangeShapeType="1"/>
              </p:cNvSpPr>
              <p:nvPr/>
            </p:nvSpPr>
            <p:spPr bwMode="auto">
              <a:xfrm>
                <a:off x="1352550" y="34321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0" name="Line 26">
                <a:extLst>
                  <a:ext uri="{FF2B5EF4-FFF2-40B4-BE49-F238E27FC236}">
                    <a16:creationId xmlns:a16="http://schemas.microsoft.com/office/drawing/2014/main" id="{F9630DC0-FE00-862C-1851-67E94EF07F6E}"/>
                  </a:ext>
                </a:extLst>
              </p:cNvPr>
              <p:cNvSpPr>
                <a:spLocks noChangeShapeType="1"/>
              </p:cNvSpPr>
              <p:nvPr/>
            </p:nvSpPr>
            <p:spPr bwMode="auto">
              <a:xfrm>
                <a:off x="1352550" y="36480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1" name="Line 27">
                <a:extLst>
                  <a:ext uri="{FF2B5EF4-FFF2-40B4-BE49-F238E27FC236}">
                    <a16:creationId xmlns:a16="http://schemas.microsoft.com/office/drawing/2014/main" id="{A8204795-1BA6-5395-E76A-A2B7D4B282F3}"/>
                  </a:ext>
                </a:extLst>
              </p:cNvPr>
              <p:cNvSpPr>
                <a:spLocks noChangeShapeType="1"/>
              </p:cNvSpPr>
              <p:nvPr/>
            </p:nvSpPr>
            <p:spPr bwMode="auto">
              <a:xfrm>
                <a:off x="1352550" y="38639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2" name="Line 28">
                <a:extLst>
                  <a:ext uri="{FF2B5EF4-FFF2-40B4-BE49-F238E27FC236}">
                    <a16:creationId xmlns:a16="http://schemas.microsoft.com/office/drawing/2014/main" id="{9D50EAB7-8102-7CB6-82A1-9A948C07CB26}"/>
                  </a:ext>
                </a:extLst>
              </p:cNvPr>
              <p:cNvSpPr>
                <a:spLocks noChangeShapeType="1"/>
              </p:cNvSpPr>
              <p:nvPr/>
            </p:nvSpPr>
            <p:spPr bwMode="auto">
              <a:xfrm>
                <a:off x="1352550" y="40798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3" name="Line 29">
                <a:extLst>
                  <a:ext uri="{FF2B5EF4-FFF2-40B4-BE49-F238E27FC236}">
                    <a16:creationId xmlns:a16="http://schemas.microsoft.com/office/drawing/2014/main" id="{3F1E8C41-CE06-EAA4-DA19-3179F4701761}"/>
                  </a:ext>
                </a:extLst>
              </p:cNvPr>
              <p:cNvSpPr>
                <a:spLocks noChangeShapeType="1"/>
              </p:cNvSpPr>
              <p:nvPr/>
            </p:nvSpPr>
            <p:spPr bwMode="auto">
              <a:xfrm>
                <a:off x="1352550" y="4295775"/>
                <a:ext cx="6245225" cy="0"/>
              </a:xfrm>
              <a:prstGeom prst="line">
                <a:avLst/>
              </a:prstGeom>
              <a:noFill/>
              <a:ln w="6350">
                <a:solidFill>
                  <a:srgbClr val="9E9E9F"/>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894" name="Freeform 30">
                <a:extLst>
                  <a:ext uri="{FF2B5EF4-FFF2-40B4-BE49-F238E27FC236}">
                    <a16:creationId xmlns:a16="http://schemas.microsoft.com/office/drawing/2014/main" id="{5029A9B4-B582-7CA0-A784-AA5C0D27DE94}"/>
                  </a:ext>
                </a:extLst>
              </p:cNvPr>
              <p:cNvSpPr>
                <a:spLocks/>
              </p:cNvSpPr>
              <p:nvPr/>
            </p:nvSpPr>
            <p:spPr bwMode="auto">
              <a:xfrm>
                <a:off x="1352550" y="2349500"/>
                <a:ext cx="6245225" cy="2162175"/>
              </a:xfrm>
              <a:custGeom>
                <a:avLst/>
                <a:gdLst>
                  <a:gd name="T0" fmla="*/ 6245225 w 3934"/>
                  <a:gd name="T1" fmla="*/ 2162175 h 1362"/>
                  <a:gd name="T2" fmla="*/ 0 w 3934"/>
                  <a:gd name="T3" fmla="*/ 2162175 h 1362"/>
                  <a:gd name="T4" fmla="*/ 0 w 3934"/>
                  <a:gd name="T5" fmla="*/ 0 h 1362"/>
                  <a:gd name="T6" fmla="*/ 0 60000 65536"/>
                  <a:gd name="T7" fmla="*/ 0 60000 65536"/>
                  <a:gd name="T8" fmla="*/ 0 60000 65536"/>
                </a:gdLst>
                <a:ahLst/>
                <a:cxnLst>
                  <a:cxn ang="T6">
                    <a:pos x="T0" y="T1"/>
                  </a:cxn>
                  <a:cxn ang="T7">
                    <a:pos x="T2" y="T3"/>
                  </a:cxn>
                  <a:cxn ang="T8">
                    <a:pos x="T4" y="T5"/>
                  </a:cxn>
                </a:cxnLst>
                <a:rect l="0" t="0" r="r" b="b"/>
                <a:pathLst>
                  <a:path w="3934" h="1362">
                    <a:moveTo>
                      <a:pt x="3934" y="1362"/>
                    </a:moveTo>
                    <a:lnTo>
                      <a:pt x="0" y="1362"/>
                    </a:lnTo>
                    <a:lnTo>
                      <a:pt x="0" y="0"/>
                    </a:lnTo>
                  </a:path>
                </a:pathLst>
              </a:custGeom>
              <a:noFill/>
              <a:ln w="6350">
                <a:solidFill>
                  <a:srgbClr val="4C494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5895" name="Freeform 33">
                <a:extLst>
                  <a:ext uri="{FF2B5EF4-FFF2-40B4-BE49-F238E27FC236}">
                    <a16:creationId xmlns:a16="http://schemas.microsoft.com/office/drawing/2014/main" id="{8B71BF08-F45B-6BD8-AF1D-C4B4E781E845}"/>
                  </a:ext>
                </a:extLst>
              </p:cNvPr>
              <p:cNvSpPr>
                <a:spLocks/>
              </p:cNvSpPr>
              <p:nvPr/>
            </p:nvSpPr>
            <p:spPr bwMode="auto">
              <a:xfrm>
                <a:off x="1447800" y="2508250"/>
                <a:ext cx="6051550" cy="1444625"/>
              </a:xfrm>
              <a:custGeom>
                <a:avLst/>
                <a:gdLst>
                  <a:gd name="T0" fmla="*/ 0 w 3812"/>
                  <a:gd name="T1" fmla="*/ 1285875 h 910"/>
                  <a:gd name="T2" fmla="*/ 196850 w 3812"/>
                  <a:gd name="T3" fmla="*/ 0 h 910"/>
                  <a:gd name="T4" fmla="*/ 390525 w 3812"/>
                  <a:gd name="T5" fmla="*/ 892175 h 910"/>
                  <a:gd name="T6" fmla="*/ 587375 w 3812"/>
                  <a:gd name="T7" fmla="*/ 1114425 h 910"/>
                  <a:gd name="T8" fmla="*/ 781050 w 3812"/>
                  <a:gd name="T9" fmla="*/ 768350 h 910"/>
                  <a:gd name="T10" fmla="*/ 977900 w 3812"/>
                  <a:gd name="T11" fmla="*/ 1184275 h 910"/>
                  <a:gd name="T12" fmla="*/ 1171575 w 3812"/>
                  <a:gd name="T13" fmla="*/ 1444625 h 910"/>
                  <a:gd name="T14" fmla="*/ 1368425 w 3812"/>
                  <a:gd name="T15" fmla="*/ 1371600 h 910"/>
                  <a:gd name="T16" fmla="*/ 1562100 w 3812"/>
                  <a:gd name="T17" fmla="*/ 1181100 h 910"/>
                  <a:gd name="T18" fmla="*/ 1758950 w 3812"/>
                  <a:gd name="T19" fmla="*/ 892175 h 910"/>
                  <a:gd name="T20" fmla="*/ 1952625 w 3812"/>
                  <a:gd name="T21" fmla="*/ 1066800 h 910"/>
                  <a:gd name="T22" fmla="*/ 2149475 w 3812"/>
                  <a:gd name="T23" fmla="*/ 841375 h 910"/>
                  <a:gd name="T24" fmla="*/ 2343150 w 3812"/>
                  <a:gd name="T25" fmla="*/ 400050 h 910"/>
                  <a:gd name="T26" fmla="*/ 2540000 w 3812"/>
                  <a:gd name="T27" fmla="*/ 685800 h 910"/>
                  <a:gd name="T28" fmla="*/ 2733675 w 3812"/>
                  <a:gd name="T29" fmla="*/ 768350 h 910"/>
                  <a:gd name="T30" fmla="*/ 2930525 w 3812"/>
                  <a:gd name="T31" fmla="*/ 730250 h 910"/>
                  <a:gd name="T32" fmla="*/ 3124200 w 3812"/>
                  <a:gd name="T33" fmla="*/ 384175 h 910"/>
                  <a:gd name="T34" fmla="*/ 3321050 w 3812"/>
                  <a:gd name="T35" fmla="*/ 561975 h 910"/>
                  <a:gd name="T36" fmla="*/ 3514725 w 3812"/>
                  <a:gd name="T37" fmla="*/ 250825 h 910"/>
                  <a:gd name="T38" fmla="*/ 3711575 w 3812"/>
                  <a:gd name="T39" fmla="*/ 349250 h 910"/>
                  <a:gd name="T40" fmla="*/ 3905250 w 3812"/>
                  <a:gd name="T41" fmla="*/ 276225 h 910"/>
                  <a:gd name="T42" fmla="*/ 4102100 w 3812"/>
                  <a:gd name="T43" fmla="*/ 488950 h 910"/>
                  <a:gd name="T44" fmla="*/ 4295775 w 3812"/>
                  <a:gd name="T45" fmla="*/ 488950 h 910"/>
                  <a:gd name="T46" fmla="*/ 4489450 w 3812"/>
                  <a:gd name="T47" fmla="*/ 603250 h 910"/>
                  <a:gd name="T48" fmla="*/ 4686300 w 3812"/>
                  <a:gd name="T49" fmla="*/ 285750 h 910"/>
                  <a:gd name="T50" fmla="*/ 4879975 w 3812"/>
                  <a:gd name="T51" fmla="*/ 222250 h 910"/>
                  <a:gd name="T52" fmla="*/ 5076825 w 3812"/>
                  <a:gd name="T53" fmla="*/ 190500 h 910"/>
                  <a:gd name="T54" fmla="*/ 5270500 w 3812"/>
                  <a:gd name="T55" fmla="*/ 101600 h 910"/>
                  <a:gd name="T56" fmla="*/ 5467350 w 3812"/>
                  <a:gd name="T57" fmla="*/ 384175 h 910"/>
                  <a:gd name="T58" fmla="*/ 5661025 w 3812"/>
                  <a:gd name="T59" fmla="*/ 549275 h 910"/>
                  <a:gd name="T60" fmla="*/ 5857875 w 3812"/>
                  <a:gd name="T61" fmla="*/ 98425 h 910"/>
                  <a:gd name="T62" fmla="*/ 6051550 w 3812"/>
                  <a:gd name="T63" fmla="*/ 708025 h 91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2" h="910">
                    <a:moveTo>
                      <a:pt x="0" y="810"/>
                    </a:moveTo>
                    <a:lnTo>
                      <a:pt x="124" y="0"/>
                    </a:lnTo>
                    <a:lnTo>
                      <a:pt x="246" y="562"/>
                    </a:lnTo>
                    <a:lnTo>
                      <a:pt x="370" y="702"/>
                    </a:lnTo>
                    <a:lnTo>
                      <a:pt x="492" y="484"/>
                    </a:lnTo>
                    <a:lnTo>
                      <a:pt x="616" y="746"/>
                    </a:lnTo>
                    <a:lnTo>
                      <a:pt x="738" y="910"/>
                    </a:lnTo>
                    <a:lnTo>
                      <a:pt x="862" y="864"/>
                    </a:lnTo>
                    <a:lnTo>
                      <a:pt x="984" y="744"/>
                    </a:lnTo>
                    <a:lnTo>
                      <a:pt x="1108" y="562"/>
                    </a:lnTo>
                    <a:lnTo>
                      <a:pt x="1230" y="672"/>
                    </a:lnTo>
                    <a:lnTo>
                      <a:pt x="1354" y="530"/>
                    </a:lnTo>
                    <a:lnTo>
                      <a:pt x="1476" y="252"/>
                    </a:lnTo>
                    <a:lnTo>
                      <a:pt x="1600" y="432"/>
                    </a:lnTo>
                    <a:lnTo>
                      <a:pt x="1722" y="484"/>
                    </a:lnTo>
                    <a:lnTo>
                      <a:pt x="1846" y="460"/>
                    </a:lnTo>
                    <a:lnTo>
                      <a:pt x="1968" y="242"/>
                    </a:lnTo>
                    <a:lnTo>
                      <a:pt x="2092" y="354"/>
                    </a:lnTo>
                    <a:lnTo>
                      <a:pt x="2214" y="158"/>
                    </a:lnTo>
                    <a:lnTo>
                      <a:pt x="2338" y="220"/>
                    </a:lnTo>
                    <a:lnTo>
                      <a:pt x="2460" y="174"/>
                    </a:lnTo>
                    <a:lnTo>
                      <a:pt x="2584" y="308"/>
                    </a:lnTo>
                    <a:lnTo>
                      <a:pt x="2706" y="308"/>
                    </a:lnTo>
                    <a:lnTo>
                      <a:pt x="2828" y="380"/>
                    </a:lnTo>
                    <a:lnTo>
                      <a:pt x="2952" y="180"/>
                    </a:lnTo>
                    <a:lnTo>
                      <a:pt x="3074" y="140"/>
                    </a:lnTo>
                    <a:lnTo>
                      <a:pt x="3198" y="120"/>
                    </a:lnTo>
                    <a:lnTo>
                      <a:pt x="3320" y="64"/>
                    </a:lnTo>
                    <a:lnTo>
                      <a:pt x="3444" y="242"/>
                    </a:lnTo>
                    <a:lnTo>
                      <a:pt x="3566" y="346"/>
                    </a:lnTo>
                    <a:lnTo>
                      <a:pt x="3690" y="62"/>
                    </a:lnTo>
                    <a:lnTo>
                      <a:pt x="3812" y="446"/>
                    </a:lnTo>
                  </a:path>
                </a:pathLst>
              </a:custGeom>
              <a:noFill/>
              <a:ln w="12700">
                <a:solidFill>
                  <a:srgbClr val="36A0D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5896" name="Freeform 34">
                <a:extLst>
                  <a:ext uri="{FF2B5EF4-FFF2-40B4-BE49-F238E27FC236}">
                    <a16:creationId xmlns:a16="http://schemas.microsoft.com/office/drawing/2014/main" id="{1C3D649C-6F79-6936-4B5C-E122C59088EF}"/>
                  </a:ext>
                </a:extLst>
              </p:cNvPr>
              <p:cNvSpPr>
                <a:spLocks/>
              </p:cNvSpPr>
              <p:nvPr/>
            </p:nvSpPr>
            <p:spPr bwMode="auto">
              <a:xfrm>
                <a:off x="1428750" y="3771900"/>
                <a:ext cx="41275"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97" name="Freeform 36">
                <a:extLst>
                  <a:ext uri="{FF2B5EF4-FFF2-40B4-BE49-F238E27FC236}">
                    <a16:creationId xmlns:a16="http://schemas.microsoft.com/office/drawing/2014/main" id="{0F396E09-E165-C0CE-C24B-B5C885C8D149}"/>
                  </a:ext>
                </a:extLst>
              </p:cNvPr>
              <p:cNvSpPr>
                <a:spLocks/>
              </p:cNvSpPr>
              <p:nvPr/>
            </p:nvSpPr>
            <p:spPr bwMode="auto">
              <a:xfrm>
                <a:off x="1622425" y="2489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98" name="Freeform 38">
                <a:extLst>
                  <a:ext uri="{FF2B5EF4-FFF2-40B4-BE49-F238E27FC236}">
                    <a16:creationId xmlns:a16="http://schemas.microsoft.com/office/drawing/2014/main" id="{8BA9AC13-1EA2-A49D-174E-961237B4AA5D}"/>
                  </a:ext>
                </a:extLst>
              </p:cNvPr>
              <p:cNvSpPr>
                <a:spLocks/>
              </p:cNvSpPr>
              <p:nvPr/>
            </p:nvSpPr>
            <p:spPr bwMode="auto">
              <a:xfrm>
                <a:off x="1816100" y="3378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899" name="Freeform 40">
                <a:extLst>
                  <a:ext uri="{FF2B5EF4-FFF2-40B4-BE49-F238E27FC236}">
                    <a16:creationId xmlns:a16="http://schemas.microsoft.com/office/drawing/2014/main" id="{75CAFEE8-C04C-0865-8E37-79F79D94AC7D}"/>
                  </a:ext>
                </a:extLst>
              </p:cNvPr>
              <p:cNvSpPr>
                <a:spLocks/>
              </p:cNvSpPr>
              <p:nvPr/>
            </p:nvSpPr>
            <p:spPr bwMode="auto">
              <a:xfrm>
                <a:off x="2012950" y="36004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0" name="Freeform 42">
                <a:extLst>
                  <a:ext uri="{FF2B5EF4-FFF2-40B4-BE49-F238E27FC236}">
                    <a16:creationId xmlns:a16="http://schemas.microsoft.com/office/drawing/2014/main" id="{21E7A8E0-7CF9-A134-0DAA-84CF89C8C125}"/>
                  </a:ext>
                </a:extLst>
              </p:cNvPr>
              <p:cNvSpPr>
                <a:spLocks/>
              </p:cNvSpPr>
              <p:nvPr/>
            </p:nvSpPr>
            <p:spPr bwMode="auto">
              <a:xfrm>
                <a:off x="2206625" y="32543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1" name="Freeform 44">
                <a:extLst>
                  <a:ext uri="{FF2B5EF4-FFF2-40B4-BE49-F238E27FC236}">
                    <a16:creationId xmlns:a16="http://schemas.microsoft.com/office/drawing/2014/main" id="{FC0D52FE-5411-CE20-EBBB-382774025215}"/>
                  </a:ext>
                </a:extLst>
              </p:cNvPr>
              <p:cNvSpPr>
                <a:spLocks/>
              </p:cNvSpPr>
              <p:nvPr/>
            </p:nvSpPr>
            <p:spPr bwMode="auto">
              <a:xfrm>
                <a:off x="2403475" y="367347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2" name="Freeform 46">
                <a:extLst>
                  <a:ext uri="{FF2B5EF4-FFF2-40B4-BE49-F238E27FC236}">
                    <a16:creationId xmlns:a16="http://schemas.microsoft.com/office/drawing/2014/main" id="{F812E65F-998A-893F-6D7B-94D6A29BD99E}"/>
                  </a:ext>
                </a:extLst>
              </p:cNvPr>
              <p:cNvSpPr>
                <a:spLocks/>
              </p:cNvSpPr>
              <p:nvPr/>
            </p:nvSpPr>
            <p:spPr bwMode="auto">
              <a:xfrm>
                <a:off x="2597150" y="393382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3" name="Freeform 48">
                <a:extLst>
                  <a:ext uri="{FF2B5EF4-FFF2-40B4-BE49-F238E27FC236}">
                    <a16:creationId xmlns:a16="http://schemas.microsoft.com/office/drawing/2014/main" id="{0B81F2C4-89FF-04CD-78B6-D7FC54F7802E}"/>
                  </a:ext>
                </a:extLst>
              </p:cNvPr>
              <p:cNvSpPr>
                <a:spLocks/>
              </p:cNvSpPr>
              <p:nvPr/>
            </p:nvSpPr>
            <p:spPr bwMode="auto">
              <a:xfrm>
                <a:off x="2794000" y="38576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4" name="Freeform 50">
                <a:extLst>
                  <a:ext uri="{FF2B5EF4-FFF2-40B4-BE49-F238E27FC236}">
                    <a16:creationId xmlns:a16="http://schemas.microsoft.com/office/drawing/2014/main" id="{68602709-447C-9E4C-B46F-14C776961121}"/>
                  </a:ext>
                </a:extLst>
              </p:cNvPr>
              <p:cNvSpPr>
                <a:spLocks/>
              </p:cNvSpPr>
              <p:nvPr/>
            </p:nvSpPr>
            <p:spPr bwMode="auto">
              <a:xfrm>
                <a:off x="2987675" y="36671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5" name="Freeform 52">
                <a:extLst>
                  <a:ext uri="{FF2B5EF4-FFF2-40B4-BE49-F238E27FC236}">
                    <a16:creationId xmlns:a16="http://schemas.microsoft.com/office/drawing/2014/main" id="{C6120C3C-57F0-E299-B07F-5A28124E0112}"/>
                  </a:ext>
                </a:extLst>
              </p:cNvPr>
              <p:cNvSpPr>
                <a:spLocks/>
              </p:cNvSpPr>
              <p:nvPr/>
            </p:nvSpPr>
            <p:spPr bwMode="auto">
              <a:xfrm>
                <a:off x="3184525" y="3378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6" name="Freeform 54">
                <a:extLst>
                  <a:ext uri="{FF2B5EF4-FFF2-40B4-BE49-F238E27FC236}">
                    <a16:creationId xmlns:a16="http://schemas.microsoft.com/office/drawing/2014/main" id="{45B473E1-6A74-2E25-3610-3CBF2B209BDC}"/>
                  </a:ext>
                </a:extLst>
              </p:cNvPr>
              <p:cNvSpPr>
                <a:spLocks/>
              </p:cNvSpPr>
              <p:nvPr/>
            </p:nvSpPr>
            <p:spPr bwMode="auto">
              <a:xfrm>
                <a:off x="3378200" y="355282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7" name="Freeform 56">
                <a:extLst>
                  <a:ext uri="{FF2B5EF4-FFF2-40B4-BE49-F238E27FC236}">
                    <a16:creationId xmlns:a16="http://schemas.microsoft.com/office/drawing/2014/main" id="{F5315CC7-9402-3CD1-41D9-BF26F4B04962}"/>
                  </a:ext>
                </a:extLst>
              </p:cNvPr>
              <p:cNvSpPr>
                <a:spLocks/>
              </p:cNvSpPr>
              <p:nvPr/>
            </p:nvSpPr>
            <p:spPr bwMode="auto">
              <a:xfrm>
                <a:off x="3575050" y="33274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8" name="Freeform 58">
                <a:extLst>
                  <a:ext uri="{FF2B5EF4-FFF2-40B4-BE49-F238E27FC236}">
                    <a16:creationId xmlns:a16="http://schemas.microsoft.com/office/drawing/2014/main" id="{117B0F81-4F33-A41D-FCEB-E9CC9ABC37EF}"/>
                  </a:ext>
                </a:extLst>
              </p:cNvPr>
              <p:cNvSpPr>
                <a:spLocks/>
              </p:cNvSpPr>
              <p:nvPr/>
            </p:nvSpPr>
            <p:spPr bwMode="auto">
              <a:xfrm>
                <a:off x="3768725" y="28860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09" name="Freeform 60">
                <a:extLst>
                  <a:ext uri="{FF2B5EF4-FFF2-40B4-BE49-F238E27FC236}">
                    <a16:creationId xmlns:a16="http://schemas.microsoft.com/office/drawing/2014/main" id="{32AB3344-D744-77AC-901F-7BFBB39E8A5A}"/>
                  </a:ext>
                </a:extLst>
              </p:cNvPr>
              <p:cNvSpPr>
                <a:spLocks/>
              </p:cNvSpPr>
              <p:nvPr/>
            </p:nvSpPr>
            <p:spPr bwMode="auto">
              <a:xfrm>
                <a:off x="3965575" y="317182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0" name="Freeform 62">
                <a:extLst>
                  <a:ext uri="{FF2B5EF4-FFF2-40B4-BE49-F238E27FC236}">
                    <a16:creationId xmlns:a16="http://schemas.microsoft.com/office/drawing/2014/main" id="{765AA08A-E2C0-BBA9-199D-154EF8F1773A}"/>
                  </a:ext>
                </a:extLst>
              </p:cNvPr>
              <p:cNvSpPr>
                <a:spLocks/>
              </p:cNvSpPr>
              <p:nvPr/>
            </p:nvSpPr>
            <p:spPr bwMode="auto">
              <a:xfrm>
                <a:off x="4159250" y="32543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1" name="Freeform 64">
                <a:extLst>
                  <a:ext uri="{FF2B5EF4-FFF2-40B4-BE49-F238E27FC236}">
                    <a16:creationId xmlns:a16="http://schemas.microsoft.com/office/drawing/2014/main" id="{365F366B-1381-9422-C0B5-DCABFD3EDE8B}"/>
                  </a:ext>
                </a:extLst>
              </p:cNvPr>
              <p:cNvSpPr>
                <a:spLocks/>
              </p:cNvSpPr>
              <p:nvPr/>
            </p:nvSpPr>
            <p:spPr bwMode="auto">
              <a:xfrm>
                <a:off x="4356100" y="32162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2" name="Freeform 66">
                <a:extLst>
                  <a:ext uri="{FF2B5EF4-FFF2-40B4-BE49-F238E27FC236}">
                    <a16:creationId xmlns:a16="http://schemas.microsoft.com/office/drawing/2014/main" id="{B6DA2F03-812F-DD2B-03AC-15CF8321128A}"/>
                  </a:ext>
                </a:extLst>
              </p:cNvPr>
              <p:cNvSpPr>
                <a:spLocks/>
              </p:cNvSpPr>
              <p:nvPr/>
            </p:nvSpPr>
            <p:spPr bwMode="auto">
              <a:xfrm>
                <a:off x="4549775" y="2870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3" name="Freeform 68">
                <a:extLst>
                  <a:ext uri="{FF2B5EF4-FFF2-40B4-BE49-F238E27FC236}">
                    <a16:creationId xmlns:a16="http://schemas.microsoft.com/office/drawing/2014/main" id="{9C258C3F-4CE2-B524-24A1-C1AA7776935E}"/>
                  </a:ext>
                </a:extLst>
              </p:cNvPr>
              <p:cNvSpPr>
                <a:spLocks/>
              </p:cNvSpPr>
              <p:nvPr/>
            </p:nvSpPr>
            <p:spPr bwMode="auto">
              <a:xfrm>
                <a:off x="4746625" y="3051175"/>
                <a:ext cx="44450" cy="41275"/>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4" name="Freeform 70">
                <a:extLst>
                  <a:ext uri="{FF2B5EF4-FFF2-40B4-BE49-F238E27FC236}">
                    <a16:creationId xmlns:a16="http://schemas.microsoft.com/office/drawing/2014/main" id="{AC2009A4-DDB1-F90C-D4A2-4291C15399E6}"/>
                  </a:ext>
                </a:extLst>
              </p:cNvPr>
              <p:cNvSpPr>
                <a:spLocks/>
              </p:cNvSpPr>
              <p:nvPr/>
            </p:nvSpPr>
            <p:spPr bwMode="auto">
              <a:xfrm>
                <a:off x="4940300" y="27368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5" name="Freeform 72">
                <a:extLst>
                  <a:ext uri="{FF2B5EF4-FFF2-40B4-BE49-F238E27FC236}">
                    <a16:creationId xmlns:a16="http://schemas.microsoft.com/office/drawing/2014/main" id="{38A34295-2AE0-0287-8CAD-54107E53F285}"/>
                  </a:ext>
                </a:extLst>
              </p:cNvPr>
              <p:cNvSpPr>
                <a:spLocks/>
              </p:cNvSpPr>
              <p:nvPr/>
            </p:nvSpPr>
            <p:spPr bwMode="auto">
              <a:xfrm>
                <a:off x="5137150" y="28352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6" name="Freeform 74">
                <a:extLst>
                  <a:ext uri="{FF2B5EF4-FFF2-40B4-BE49-F238E27FC236}">
                    <a16:creationId xmlns:a16="http://schemas.microsoft.com/office/drawing/2014/main" id="{9FD0BAE9-065E-B298-C216-51292ACB2BBB}"/>
                  </a:ext>
                </a:extLst>
              </p:cNvPr>
              <p:cNvSpPr>
                <a:spLocks/>
              </p:cNvSpPr>
              <p:nvPr/>
            </p:nvSpPr>
            <p:spPr bwMode="auto">
              <a:xfrm>
                <a:off x="5330825" y="27622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7" name="Freeform 76">
                <a:extLst>
                  <a:ext uri="{FF2B5EF4-FFF2-40B4-BE49-F238E27FC236}">
                    <a16:creationId xmlns:a16="http://schemas.microsoft.com/office/drawing/2014/main" id="{5B1537DE-0B18-9931-E083-E8C5665C6903}"/>
                  </a:ext>
                </a:extLst>
              </p:cNvPr>
              <p:cNvSpPr>
                <a:spLocks/>
              </p:cNvSpPr>
              <p:nvPr/>
            </p:nvSpPr>
            <p:spPr bwMode="auto">
              <a:xfrm>
                <a:off x="5527675" y="2974975"/>
                <a:ext cx="41275"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8" name="Freeform 78">
                <a:extLst>
                  <a:ext uri="{FF2B5EF4-FFF2-40B4-BE49-F238E27FC236}">
                    <a16:creationId xmlns:a16="http://schemas.microsoft.com/office/drawing/2014/main" id="{A104114C-4F14-A2CD-F066-64BEA7E1DB4D}"/>
                  </a:ext>
                </a:extLst>
              </p:cNvPr>
              <p:cNvSpPr>
                <a:spLocks/>
              </p:cNvSpPr>
              <p:nvPr/>
            </p:nvSpPr>
            <p:spPr bwMode="auto">
              <a:xfrm>
                <a:off x="5721350" y="29749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19" name="Freeform 80">
                <a:extLst>
                  <a:ext uri="{FF2B5EF4-FFF2-40B4-BE49-F238E27FC236}">
                    <a16:creationId xmlns:a16="http://schemas.microsoft.com/office/drawing/2014/main" id="{96171C89-A2C5-5A85-60A5-A35F7DFBBA5B}"/>
                  </a:ext>
                </a:extLst>
              </p:cNvPr>
              <p:cNvSpPr>
                <a:spLocks/>
              </p:cNvSpPr>
              <p:nvPr/>
            </p:nvSpPr>
            <p:spPr bwMode="auto">
              <a:xfrm>
                <a:off x="5918200" y="3089275"/>
                <a:ext cx="41275"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0" name="Freeform 82">
                <a:extLst>
                  <a:ext uri="{FF2B5EF4-FFF2-40B4-BE49-F238E27FC236}">
                    <a16:creationId xmlns:a16="http://schemas.microsoft.com/office/drawing/2014/main" id="{1B1871F6-08A5-C5C5-C00D-FC05991E9903}"/>
                  </a:ext>
                </a:extLst>
              </p:cNvPr>
              <p:cNvSpPr>
                <a:spLocks/>
              </p:cNvSpPr>
              <p:nvPr/>
            </p:nvSpPr>
            <p:spPr bwMode="auto">
              <a:xfrm>
                <a:off x="6111875" y="27717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1" name="Freeform 84">
                <a:extLst>
                  <a:ext uri="{FF2B5EF4-FFF2-40B4-BE49-F238E27FC236}">
                    <a16:creationId xmlns:a16="http://schemas.microsoft.com/office/drawing/2014/main" id="{F276AE02-E7D8-182C-9ED2-E03938BD8202}"/>
                  </a:ext>
                </a:extLst>
              </p:cNvPr>
              <p:cNvSpPr>
                <a:spLocks/>
              </p:cNvSpPr>
              <p:nvPr/>
            </p:nvSpPr>
            <p:spPr bwMode="auto">
              <a:xfrm>
                <a:off x="6305550" y="270827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2" name="Freeform 86">
                <a:extLst>
                  <a:ext uri="{FF2B5EF4-FFF2-40B4-BE49-F238E27FC236}">
                    <a16:creationId xmlns:a16="http://schemas.microsoft.com/office/drawing/2014/main" id="{2619251F-9AA3-0E6B-799A-84E54B82F748}"/>
                  </a:ext>
                </a:extLst>
              </p:cNvPr>
              <p:cNvSpPr>
                <a:spLocks/>
              </p:cNvSpPr>
              <p:nvPr/>
            </p:nvSpPr>
            <p:spPr bwMode="auto">
              <a:xfrm>
                <a:off x="6502400" y="26765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3" name="Freeform 88">
                <a:extLst>
                  <a:ext uri="{FF2B5EF4-FFF2-40B4-BE49-F238E27FC236}">
                    <a16:creationId xmlns:a16="http://schemas.microsoft.com/office/drawing/2014/main" id="{8A5E8A1A-923B-146B-596F-514401CC88F8}"/>
                  </a:ext>
                </a:extLst>
              </p:cNvPr>
              <p:cNvSpPr>
                <a:spLocks/>
              </p:cNvSpPr>
              <p:nvPr/>
            </p:nvSpPr>
            <p:spPr bwMode="auto">
              <a:xfrm>
                <a:off x="6696075" y="25876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4" name="Freeform 90">
                <a:extLst>
                  <a:ext uri="{FF2B5EF4-FFF2-40B4-BE49-F238E27FC236}">
                    <a16:creationId xmlns:a16="http://schemas.microsoft.com/office/drawing/2014/main" id="{82DC57E3-FC6A-B688-0FB3-F1CCFDB7BB67}"/>
                  </a:ext>
                </a:extLst>
              </p:cNvPr>
              <p:cNvSpPr>
                <a:spLocks/>
              </p:cNvSpPr>
              <p:nvPr/>
            </p:nvSpPr>
            <p:spPr bwMode="auto">
              <a:xfrm>
                <a:off x="6892925" y="287020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5" name="Freeform 92">
                <a:extLst>
                  <a:ext uri="{FF2B5EF4-FFF2-40B4-BE49-F238E27FC236}">
                    <a16:creationId xmlns:a16="http://schemas.microsoft.com/office/drawing/2014/main" id="{CE3A4465-FE82-EFCB-DE29-FA960E18B8E6}"/>
                  </a:ext>
                </a:extLst>
              </p:cNvPr>
              <p:cNvSpPr>
                <a:spLocks/>
              </p:cNvSpPr>
              <p:nvPr/>
            </p:nvSpPr>
            <p:spPr bwMode="auto">
              <a:xfrm>
                <a:off x="7086600" y="3032125"/>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6" name="Freeform 94">
                <a:extLst>
                  <a:ext uri="{FF2B5EF4-FFF2-40B4-BE49-F238E27FC236}">
                    <a16:creationId xmlns:a16="http://schemas.microsoft.com/office/drawing/2014/main" id="{D307FFD9-29BF-E293-3E1D-0B17F5CD397E}"/>
                  </a:ext>
                </a:extLst>
              </p:cNvPr>
              <p:cNvSpPr>
                <a:spLocks/>
              </p:cNvSpPr>
              <p:nvPr/>
            </p:nvSpPr>
            <p:spPr bwMode="auto">
              <a:xfrm>
                <a:off x="7283450" y="25844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7" name="Freeform 96">
                <a:extLst>
                  <a:ext uri="{FF2B5EF4-FFF2-40B4-BE49-F238E27FC236}">
                    <a16:creationId xmlns:a16="http://schemas.microsoft.com/office/drawing/2014/main" id="{217ED724-2A7F-57A6-84EA-ED35D34EAB3D}"/>
                  </a:ext>
                </a:extLst>
              </p:cNvPr>
              <p:cNvSpPr>
                <a:spLocks/>
              </p:cNvSpPr>
              <p:nvPr/>
            </p:nvSpPr>
            <p:spPr bwMode="auto">
              <a:xfrm>
                <a:off x="7477125" y="3194050"/>
                <a:ext cx="44450" cy="444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28" name="Freeform 98">
                <a:extLst>
                  <a:ext uri="{FF2B5EF4-FFF2-40B4-BE49-F238E27FC236}">
                    <a16:creationId xmlns:a16="http://schemas.microsoft.com/office/drawing/2014/main" id="{289A3C33-8075-3343-B4B6-817338D5D51D}"/>
                  </a:ext>
                </a:extLst>
              </p:cNvPr>
              <p:cNvSpPr>
                <a:spLocks/>
              </p:cNvSpPr>
              <p:nvPr/>
            </p:nvSpPr>
            <p:spPr bwMode="auto">
              <a:xfrm>
                <a:off x="1447800" y="2352675"/>
                <a:ext cx="6051550" cy="606425"/>
              </a:xfrm>
              <a:custGeom>
                <a:avLst/>
                <a:gdLst>
                  <a:gd name="T0" fmla="*/ 0 w 3812"/>
                  <a:gd name="T1" fmla="*/ 0 h 382"/>
                  <a:gd name="T2" fmla="*/ 196850 w 3812"/>
                  <a:gd name="T3" fmla="*/ 82550 h 382"/>
                  <a:gd name="T4" fmla="*/ 390525 w 3812"/>
                  <a:gd name="T5" fmla="*/ 295275 h 382"/>
                  <a:gd name="T6" fmla="*/ 587375 w 3812"/>
                  <a:gd name="T7" fmla="*/ 63500 h 382"/>
                  <a:gd name="T8" fmla="*/ 781050 w 3812"/>
                  <a:gd name="T9" fmla="*/ 101600 h 382"/>
                  <a:gd name="T10" fmla="*/ 977900 w 3812"/>
                  <a:gd name="T11" fmla="*/ 174625 h 382"/>
                  <a:gd name="T12" fmla="*/ 1171575 w 3812"/>
                  <a:gd name="T13" fmla="*/ 368300 h 382"/>
                  <a:gd name="T14" fmla="*/ 1368425 w 3812"/>
                  <a:gd name="T15" fmla="*/ 273050 h 382"/>
                  <a:gd name="T16" fmla="*/ 1562100 w 3812"/>
                  <a:gd name="T17" fmla="*/ 203200 h 382"/>
                  <a:gd name="T18" fmla="*/ 1758950 w 3812"/>
                  <a:gd name="T19" fmla="*/ 123825 h 382"/>
                  <a:gd name="T20" fmla="*/ 1952625 w 3812"/>
                  <a:gd name="T21" fmla="*/ 606425 h 382"/>
                  <a:gd name="T22" fmla="*/ 2149475 w 3812"/>
                  <a:gd name="T23" fmla="*/ 333375 h 382"/>
                  <a:gd name="T24" fmla="*/ 2343150 w 3812"/>
                  <a:gd name="T25" fmla="*/ 123825 h 382"/>
                  <a:gd name="T26" fmla="*/ 2540000 w 3812"/>
                  <a:gd name="T27" fmla="*/ 200025 h 382"/>
                  <a:gd name="T28" fmla="*/ 2733675 w 3812"/>
                  <a:gd name="T29" fmla="*/ 231775 h 382"/>
                  <a:gd name="T30" fmla="*/ 2930525 w 3812"/>
                  <a:gd name="T31" fmla="*/ 130175 h 382"/>
                  <a:gd name="T32" fmla="*/ 3124200 w 3812"/>
                  <a:gd name="T33" fmla="*/ 0 h 382"/>
                  <a:gd name="T34" fmla="*/ 3321050 w 3812"/>
                  <a:gd name="T35" fmla="*/ 0 h 382"/>
                  <a:gd name="T36" fmla="*/ 3514725 w 3812"/>
                  <a:gd name="T37" fmla="*/ 273050 h 382"/>
                  <a:gd name="T38" fmla="*/ 3711575 w 3812"/>
                  <a:gd name="T39" fmla="*/ 142875 h 382"/>
                  <a:gd name="T40" fmla="*/ 3905250 w 3812"/>
                  <a:gd name="T41" fmla="*/ 120650 h 382"/>
                  <a:gd name="T42" fmla="*/ 4102100 w 3812"/>
                  <a:gd name="T43" fmla="*/ 120650 h 382"/>
                  <a:gd name="T44" fmla="*/ 4295775 w 3812"/>
                  <a:gd name="T45" fmla="*/ 101600 h 382"/>
                  <a:gd name="T46" fmla="*/ 4489450 w 3812"/>
                  <a:gd name="T47" fmla="*/ 149225 h 382"/>
                  <a:gd name="T48" fmla="*/ 4686300 w 3812"/>
                  <a:gd name="T49" fmla="*/ 101600 h 382"/>
                  <a:gd name="T50" fmla="*/ 4879975 w 3812"/>
                  <a:gd name="T51" fmla="*/ 25400 h 382"/>
                  <a:gd name="T52" fmla="*/ 5076825 w 3812"/>
                  <a:gd name="T53" fmla="*/ 34925 h 382"/>
                  <a:gd name="T54" fmla="*/ 5270500 w 3812"/>
                  <a:gd name="T55" fmla="*/ 0 h 382"/>
                  <a:gd name="T56" fmla="*/ 5467350 w 3812"/>
                  <a:gd name="T57" fmla="*/ 47625 h 382"/>
                  <a:gd name="T58" fmla="*/ 5661025 w 3812"/>
                  <a:gd name="T59" fmla="*/ 149225 h 382"/>
                  <a:gd name="T60" fmla="*/ 5857875 w 3812"/>
                  <a:gd name="T61" fmla="*/ 130175 h 382"/>
                  <a:gd name="T62" fmla="*/ 6051550 w 3812"/>
                  <a:gd name="T63" fmla="*/ 577850 h 38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2" h="382">
                    <a:moveTo>
                      <a:pt x="0" y="0"/>
                    </a:moveTo>
                    <a:lnTo>
                      <a:pt x="124" y="52"/>
                    </a:lnTo>
                    <a:lnTo>
                      <a:pt x="246" y="186"/>
                    </a:lnTo>
                    <a:lnTo>
                      <a:pt x="370" y="40"/>
                    </a:lnTo>
                    <a:lnTo>
                      <a:pt x="492" y="64"/>
                    </a:lnTo>
                    <a:lnTo>
                      <a:pt x="616" y="110"/>
                    </a:lnTo>
                    <a:lnTo>
                      <a:pt x="738" y="232"/>
                    </a:lnTo>
                    <a:lnTo>
                      <a:pt x="862" y="172"/>
                    </a:lnTo>
                    <a:lnTo>
                      <a:pt x="984" y="128"/>
                    </a:lnTo>
                    <a:lnTo>
                      <a:pt x="1108" y="78"/>
                    </a:lnTo>
                    <a:lnTo>
                      <a:pt x="1230" y="382"/>
                    </a:lnTo>
                    <a:lnTo>
                      <a:pt x="1354" y="210"/>
                    </a:lnTo>
                    <a:lnTo>
                      <a:pt x="1476" y="78"/>
                    </a:lnTo>
                    <a:lnTo>
                      <a:pt x="1600" y="126"/>
                    </a:lnTo>
                    <a:lnTo>
                      <a:pt x="1722" y="146"/>
                    </a:lnTo>
                    <a:lnTo>
                      <a:pt x="1846" y="82"/>
                    </a:lnTo>
                    <a:lnTo>
                      <a:pt x="1968" y="0"/>
                    </a:lnTo>
                    <a:lnTo>
                      <a:pt x="2092" y="0"/>
                    </a:lnTo>
                    <a:lnTo>
                      <a:pt x="2214" y="172"/>
                    </a:lnTo>
                    <a:lnTo>
                      <a:pt x="2338" y="90"/>
                    </a:lnTo>
                    <a:lnTo>
                      <a:pt x="2460" y="76"/>
                    </a:lnTo>
                    <a:lnTo>
                      <a:pt x="2584" y="76"/>
                    </a:lnTo>
                    <a:lnTo>
                      <a:pt x="2706" y="64"/>
                    </a:lnTo>
                    <a:lnTo>
                      <a:pt x="2828" y="94"/>
                    </a:lnTo>
                    <a:lnTo>
                      <a:pt x="2952" y="64"/>
                    </a:lnTo>
                    <a:lnTo>
                      <a:pt x="3074" y="16"/>
                    </a:lnTo>
                    <a:lnTo>
                      <a:pt x="3198" y="22"/>
                    </a:lnTo>
                    <a:lnTo>
                      <a:pt x="3320" y="0"/>
                    </a:lnTo>
                    <a:lnTo>
                      <a:pt x="3444" y="30"/>
                    </a:lnTo>
                    <a:lnTo>
                      <a:pt x="3566" y="94"/>
                    </a:lnTo>
                    <a:lnTo>
                      <a:pt x="3690" y="82"/>
                    </a:lnTo>
                    <a:lnTo>
                      <a:pt x="3812" y="364"/>
                    </a:lnTo>
                  </a:path>
                </a:pathLst>
              </a:custGeom>
              <a:noFill/>
              <a:ln w="12700">
                <a:solidFill>
                  <a:srgbClr val="EA6D8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5929" name="Rectangle 99">
                <a:extLst>
                  <a:ext uri="{FF2B5EF4-FFF2-40B4-BE49-F238E27FC236}">
                    <a16:creationId xmlns:a16="http://schemas.microsoft.com/office/drawing/2014/main" id="{55730522-023F-3661-C936-383B7D08A5CF}"/>
                  </a:ext>
                </a:extLst>
              </p:cNvPr>
              <p:cNvSpPr>
                <a:spLocks noChangeArrowheads="1"/>
              </p:cNvSpPr>
              <p:nvPr/>
            </p:nvSpPr>
            <p:spPr bwMode="auto">
              <a:xfrm>
                <a:off x="1425575" y="23304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0" name="Rectangle 100">
                <a:extLst>
                  <a:ext uri="{FF2B5EF4-FFF2-40B4-BE49-F238E27FC236}">
                    <a16:creationId xmlns:a16="http://schemas.microsoft.com/office/drawing/2014/main" id="{8991D7F5-B912-703A-26F9-EEA346B449B1}"/>
                  </a:ext>
                </a:extLst>
              </p:cNvPr>
              <p:cNvSpPr>
                <a:spLocks noChangeArrowheads="1"/>
              </p:cNvSpPr>
              <p:nvPr/>
            </p:nvSpPr>
            <p:spPr bwMode="auto">
              <a:xfrm>
                <a:off x="1622425" y="241300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1" name="Rectangle 101">
                <a:extLst>
                  <a:ext uri="{FF2B5EF4-FFF2-40B4-BE49-F238E27FC236}">
                    <a16:creationId xmlns:a16="http://schemas.microsoft.com/office/drawing/2014/main" id="{3D5F05F8-4209-9AC1-698E-41B2FF7DDAF2}"/>
                  </a:ext>
                </a:extLst>
              </p:cNvPr>
              <p:cNvSpPr>
                <a:spLocks noChangeArrowheads="1"/>
              </p:cNvSpPr>
              <p:nvPr/>
            </p:nvSpPr>
            <p:spPr bwMode="auto">
              <a:xfrm>
                <a:off x="1816100" y="26257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2" name="Rectangle 102">
                <a:extLst>
                  <a:ext uri="{FF2B5EF4-FFF2-40B4-BE49-F238E27FC236}">
                    <a16:creationId xmlns:a16="http://schemas.microsoft.com/office/drawing/2014/main" id="{005EFCEC-4E39-6B0E-99C9-7A31B237AF61}"/>
                  </a:ext>
                </a:extLst>
              </p:cNvPr>
              <p:cNvSpPr>
                <a:spLocks noChangeArrowheads="1"/>
              </p:cNvSpPr>
              <p:nvPr/>
            </p:nvSpPr>
            <p:spPr bwMode="auto">
              <a:xfrm>
                <a:off x="2012950" y="23939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3" name="Rectangle 103">
                <a:extLst>
                  <a:ext uri="{FF2B5EF4-FFF2-40B4-BE49-F238E27FC236}">
                    <a16:creationId xmlns:a16="http://schemas.microsoft.com/office/drawing/2014/main" id="{E2C8A0BF-B4AD-A398-8FFD-9D8A61CF1360}"/>
                  </a:ext>
                </a:extLst>
              </p:cNvPr>
              <p:cNvSpPr>
                <a:spLocks noChangeArrowheads="1"/>
              </p:cNvSpPr>
              <p:nvPr/>
            </p:nvSpPr>
            <p:spPr bwMode="auto">
              <a:xfrm>
                <a:off x="2206625" y="24320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4" name="Rectangle 104">
                <a:extLst>
                  <a:ext uri="{FF2B5EF4-FFF2-40B4-BE49-F238E27FC236}">
                    <a16:creationId xmlns:a16="http://schemas.microsoft.com/office/drawing/2014/main" id="{AD739514-70F7-1ADF-7BA6-4EA661EC553E}"/>
                  </a:ext>
                </a:extLst>
              </p:cNvPr>
              <p:cNvSpPr>
                <a:spLocks noChangeArrowheads="1"/>
              </p:cNvSpPr>
              <p:nvPr/>
            </p:nvSpPr>
            <p:spPr bwMode="auto">
              <a:xfrm>
                <a:off x="2403475" y="2505075"/>
                <a:ext cx="44450" cy="4762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5" name="Rectangle 105">
                <a:extLst>
                  <a:ext uri="{FF2B5EF4-FFF2-40B4-BE49-F238E27FC236}">
                    <a16:creationId xmlns:a16="http://schemas.microsoft.com/office/drawing/2014/main" id="{F01A664B-AC6F-87AD-9B25-83AD618876D1}"/>
                  </a:ext>
                </a:extLst>
              </p:cNvPr>
              <p:cNvSpPr>
                <a:spLocks noChangeArrowheads="1"/>
              </p:cNvSpPr>
              <p:nvPr/>
            </p:nvSpPr>
            <p:spPr bwMode="auto">
              <a:xfrm>
                <a:off x="2597150" y="26987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6" name="Rectangle 106">
                <a:extLst>
                  <a:ext uri="{FF2B5EF4-FFF2-40B4-BE49-F238E27FC236}">
                    <a16:creationId xmlns:a16="http://schemas.microsoft.com/office/drawing/2014/main" id="{277976B1-077E-A833-E409-FB876E570357}"/>
                  </a:ext>
                </a:extLst>
              </p:cNvPr>
              <p:cNvSpPr>
                <a:spLocks noChangeArrowheads="1"/>
              </p:cNvSpPr>
              <p:nvPr/>
            </p:nvSpPr>
            <p:spPr bwMode="auto">
              <a:xfrm>
                <a:off x="2794000" y="2600325"/>
                <a:ext cx="44450" cy="5080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7" name="Rectangle 107">
                <a:extLst>
                  <a:ext uri="{FF2B5EF4-FFF2-40B4-BE49-F238E27FC236}">
                    <a16:creationId xmlns:a16="http://schemas.microsoft.com/office/drawing/2014/main" id="{0E133E4D-DC54-246A-5F46-2739F93CCDBF}"/>
                  </a:ext>
                </a:extLst>
              </p:cNvPr>
              <p:cNvSpPr>
                <a:spLocks noChangeArrowheads="1"/>
              </p:cNvSpPr>
              <p:nvPr/>
            </p:nvSpPr>
            <p:spPr bwMode="auto">
              <a:xfrm>
                <a:off x="2987675" y="25336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8" name="Rectangle 108">
                <a:extLst>
                  <a:ext uri="{FF2B5EF4-FFF2-40B4-BE49-F238E27FC236}">
                    <a16:creationId xmlns:a16="http://schemas.microsoft.com/office/drawing/2014/main" id="{522A30DE-DD04-89B5-E3BE-699D83787935}"/>
                  </a:ext>
                </a:extLst>
              </p:cNvPr>
              <p:cNvSpPr>
                <a:spLocks noChangeArrowheads="1"/>
              </p:cNvSpPr>
              <p:nvPr/>
            </p:nvSpPr>
            <p:spPr bwMode="auto">
              <a:xfrm>
                <a:off x="3184525" y="24542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39" name="Rectangle 109">
                <a:extLst>
                  <a:ext uri="{FF2B5EF4-FFF2-40B4-BE49-F238E27FC236}">
                    <a16:creationId xmlns:a16="http://schemas.microsoft.com/office/drawing/2014/main" id="{55914C01-7920-A8D9-F372-01BBA7C1768F}"/>
                  </a:ext>
                </a:extLst>
              </p:cNvPr>
              <p:cNvSpPr>
                <a:spLocks noChangeArrowheads="1"/>
              </p:cNvSpPr>
              <p:nvPr/>
            </p:nvSpPr>
            <p:spPr bwMode="auto">
              <a:xfrm>
                <a:off x="3378200" y="2936875"/>
                <a:ext cx="44450" cy="4762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0" name="Rectangle 110">
                <a:extLst>
                  <a:ext uri="{FF2B5EF4-FFF2-40B4-BE49-F238E27FC236}">
                    <a16:creationId xmlns:a16="http://schemas.microsoft.com/office/drawing/2014/main" id="{602E9D62-00A1-65A1-3C0F-49D9486553C6}"/>
                  </a:ext>
                </a:extLst>
              </p:cNvPr>
              <p:cNvSpPr>
                <a:spLocks noChangeArrowheads="1"/>
              </p:cNvSpPr>
              <p:nvPr/>
            </p:nvSpPr>
            <p:spPr bwMode="auto">
              <a:xfrm>
                <a:off x="3575050" y="26638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1" name="Rectangle 111">
                <a:extLst>
                  <a:ext uri="{FF2B5EF4-FFF2-40B4-BE49-F238E27FC236}">
                    <a16:creationId xmlns:a16="http://schemas.microsoft.com/office/drawing/2014/main" id="{F3D58F94-B6BB-6BC3-882E-15BE2AF332B9}"/>
                  </a:ext>
                </a:extLst>
              </p:cNvPr>
              <p:cNvSpPr>
                <a:spLocks noChangeArrowheads="1"/>
              </p:cNvSpPr>
              <p:nvPr/>
            </p:nvSpPr>
            <p:spPr bwMode="auto">
              <a:xfrm>
                <a:off x="3768725" y="24542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2" name="Rectangle 112">
                <a:extLst>
                  <a:ext uri="{FF2B5EF4-FFF2-40B4-BE49-F238E27FC236}">
                    <a16:creationId xmlns:a16="http://schemas.microsoft.com/office/drawing/2014/main" id="{9C1AC163-701B-28FB-3925-36D2FEA4C8DE}"/>
                  </a:ext>
                </a:extLst>
              </p:cNvPr>
              <p:cNvSpPr>
                <a:spLocks noChangeArrowheads="1"/>
              </p:cNvSpPr>
              <p:nvPr/>
            </p:nvSpPr>
            <p:spPr bwMode="auto">
              <a:xfrm>
                <a:off x="3965575" y="25304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3" name="Rectangle 113">
                <a:extLst>
                  <a:ext uri="{FF2B5EF4-FFF2-40B4-BE49-F238E27FC236}">
                    <a16:creationId xmlns:a16="http://schemas.microsoft.com/office/drawing/2014/main" id="{A9445512-D558-8C05-1549-E4C37FF45A02}"/>
                  </a:ext>
                </a:extLst>
              </p:cNvPr>
              <p:cNvSpPr>
                <a:spLocks noChangeArrowheads="1"/>
              </p:cNvSpPr>
              <p:nvPr/>
            </p:nvSpPr>
            <p:spPr bwMode="auto">
              <a:xfrm>
                <a:off x="4159250" y="25622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4" name="Rectangle 114">
                <a:extLst>
                  <a:ext uri="{FF2B5EF4-FFF2-40B4-BE49-F238E27FC236}">
                    <a16:creationId xmlns:a16="http://schemas.microsoft.com/office/drawing/2014/main" id="{84F0200B-D560-E2EC-E52B-7AEDD4F753DA}"/>
                  </a:ext>
                </a:extLst>
              </p:cNvPr>
              <p:cNvSpPr>
                <a:spLocks noChangeArrowheads="1"/>
              </p:cNvSpPr>
              <p:nvPr/>
            </p:nvSpPr>
            <p:spPr bwMode="auto">
              <a:xfrm>
                <a:off x="4356100" y="2460625"/>
                <a:ext cx="44450" cy="4127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5" name="Rectangle 115">
                <a:extLst>
                  <a:ext uri="{FF2B5EF4-FFF2-40B4-BE49-F238E27FC236}">
                    <a16:creationId xmlns:a16="http://schemas.microsoft.com/office/drawing/2014/main" id="{ABD2F25C-7266-59DA-A57D-9B0996F51E69}"/>
                  </a:ext>
                </a:extLst>
              </p:cNvPr>
              <p:cNvSpPr>
                <a:spLocks noChangeArrowheads="1"/>
              </p:cNvSpPr>
              <p:nvPr/>
            </p:nvSpPr>
            <p:spPr bwMode="auto">
              <a:xfrm>
                <a:off x="4549775" y="23304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6" name="Rectangle 116">
                <a:extLst>
                  <a:ext uri="{FF2B5EF4-FFF2-40B4-BE49-F238E27FC236}">
                    <a16:creationId xmlns:a16="http://schemas.microsoft.com/office/drawing/2014/main" id="{06114860-2D9A-08B9-DF3B-C5D625270943}"/>
                  </a:ext>
                </a:extLst>
              </p:cNvPr>
              <p:cNvSpPr>
                <a:spLocks noChangeArrowheads="1"/>
              </p:cNvSpPr>
              <p:nvPr/>
            </p:nvSpPr>
            <p:spPr bwMode="auto">
              <a:xfrm>
                <a:off x="4746625" y="23304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7" name="Rectangle 117">
                <a:extLst>
                  <a:ext uri="{FF2B5EF4-FFF2-40B4-BE49-F238E27FC236}">
                    <a16:creationId xmlns:a16="http://schemas.microsoft.com/office/drawing/2014/main" id="{0BE55F5C-6320-C629-4C84-9DF327B7BDCD}"/>
                  </a:ext>
                </a:extLst>
              </p:cNvPr>
              <p:cNvSpPr>
                <a:spLocks noChangeArrowheads="1"/>
              </p:cNvSpPr>
              <p:nvPr/>
            </p:nvSpPr>
            <p:spPr bwMode="auto">
              <a:xfrm>
                <a:off x="4940300" y="260350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8" name="Rectangle 118">
                <a:extLst>
                  <a:ext uri="{FF2B5EF4-FFF2-40B4-BE49-F238E27FC236}">
                    <a16:creationId xmlns:a16="http://schemas.microsoft.com/office/drawing/2014/main" id="{B4112D23-754C-1F29-B053-90D872A084CA}"/>
                  </a:ext>
                </a:extLst>
              </p:cNvPr>
              <p:cNvSpPr>
                <a:spLocks noChangeArrowheads="1"/>
              </p:cNvSpPr>
              <p:nvPr/>
            </p:nvSpPr>
            <p:spPr bwMode="auto">
              <a:xfrm>
                <a:off x="5137150" y="24733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49" name="Rectangle 119">
                <a:extLst>
                  <a:ext uri="{FF2B5EF4-FFF2-40B4-BE49-F238E27FC236}">
                    <a16:creationId xmlns:a16="http://schemas.microsoft.com/office/drawing/2014/main" id="{F9ECA0C6-53AA-B8C3-5691-61E1DD7B02B7}"/>
                  </a:ext>
                </a:extLst>
              </p:cNvPr>
              <p:cNvSpPr>
                <a:spLocks noChangeArrowheads="1"/>
              </p:cNvSpPr>
              <p:nvPr/>
            </p:nvSpPr>
            <p:spPr bwMode="auto">
              <a:xfrm>
                <a:off x="5330825" y="245110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0" name="Rectangle 120">
                <a:extLst>
                  <a:ext uri="{FF2B5EF4-FFF2-40B4-BE49-F238E27FC236}">
                    <a16:creationId xmlns:a16="http://schemas.microsoft.com/office/drawing/2014/main" id="{85708B37-8CFA-F629-4EC3-0D2890735F99}"/>
                  </a:ext>
                </a:extLst>
              </p:cNvPr>
              <p:cNvSpPr>
                <a:spLocks noChangeArrowheads="1"/>
              </p:cNvSpPr>
              <p:nvPr/>
            </p:nvSpPr>
            <p:spPr bwMode="auto">
              <a:xfrm>
                <a:off x="5527675" y="2451100"/>
                <a:ext cx="41275"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1" name="Rectangle 121">
                <a:extLst>
                  <a:ext uri="{FF2B5EF4-FFF2-40B4-BE49-F238E27FC236}">
                    <a16:creationId xmlns:a16="http://schemas.microsoft.com/office/drawing/2014/main" id="{ED4249D6-3B93-BF51-50D7-2B2B38EA9504}"/>
                  </a:ext>
                </a:extLst>
              </p:cNvPr>
              <p:cNvSpPr>
                <a:spLocks noChangeArrowheads="1"/>
              </p:cNvSpPr>
              <p:nvPr/>
            </p:nvSpPr>
            <p:spPr bwMode="auto">
              <a:xfrm>
                <a:off x="5721350" y="24320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2" name="Rectangle 122">
                <a:extLst>
                  <a:ext uri="{FF2B5EF4-FFF2-40B4-BE49-F238E27FC236}">
                    <a16:creationId xmlns:a16="http://schemas.microsoft.com/office/drawing/2014/main" id="{4B26FAFC-BE4C-1ECD-1F66-6DB40B42DEEC}"/>
                  </a:ext>
                </a:extLst>
              </p:cNvPr>
              <p:cNvSpPr>
                <a:spLocks noChangeArrowheads="1"/>
              </p:cNvSpPr>
              <p:nvPr/>
            </p:nvSpPr>
            <p:spPr bwMode="auto">
              <a:xfrm>
                <a:off x="5918200" y="2482850"/>
                <a:ext cx="41275" cy="4127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3" name="Rectangle 123">
                <a:extLst>
                  <a:ext uri="{FF2B5EF4-FFF2-40B4-BE49-F238E27FC236}">
                    <a16:creationId xmlns:a16="http://schemas.microsoft.com/office/drawing/2014/main" id="{25DE8A19-288E-4752-7A8D-0AC179F11577}"/>
                  </a:ext>
                </a:extLst>
              </p:cNvPr>
              <p:cNvSpPr>
                <a:spLocks noChangeArrowheads="1"/>
              </p:cNvSpPr>
              <p:nvPr/>
            </p:nvSpPr>
            <p:spPr bwMode="auto">
              <a:xfrm>
                <a:off x="6111875" y="24320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4" name="Rectangle 124">
                <a:extLst>
                  <a:ext uri="{FF2B5EF4-FFF2-40B4-BE49-F238E27FC236}">
                    <a16:creationId xmlns:a16="http://schemas.microsoft.com/office/drawing/2014/main" id="{7A7F5AEA-2420-830E-A06A-0CA7727484F9}"/>
                  </a:ext>
                </a:extLst>
              </p:cNvPr>
              <p:cNvSpPr>
                <a:spLocks noChangeArrowheads="1"/>
              </p:cNvSpPr>
              <p:nvPr/>
            </p:nvSpPr>
            <p:spPr bwMode="auto">
              <a:xfrm>
                <a:off x="6305550" y="2359025"/>
                <a:ext cx="44450" cy="4127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5" name="Rectangle 125">
                <a:extLst>
                  <a:ext uri="{FF2B5EF4-FFF2-40B4-BE49-F238E27FC236}">
                    <a16:creationId xmlns:a16="http://schemas.microsoft.com/office/drawing/2014/main" id="{B01DB6D5-8631-3BBB-A635-6206FF4556A2}"/>
                  </a:ext>
                </a:extLst>
              </p:cNvPr>
              <p:cNvSpPr>
                <a:spLocks noChangeArrowheads="1"/>
              </p:cNvSpPr>
              <p:nvPr/>
            </p:nvSpPr>
            <p:spPr bwMode="auto">
              <a:xfrm>
                <a:off x="6502400" y="23653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6" name="Rectangle 126">
                <a:extLst>
                  <a:ext uri="{FF2B5EF4-FFF2-40B4-BE49-F238E27FC236}">
                    <a16:creationId xmlns:a16="http://schemas.microsoft.com/office/drawing/2014/main" id="{B8F8062F-6C98-A57B-B497-C27718AC0DB3}"/>
                  </a:ext>
                </a:extLst>
              </p:cNvPr>
              <p:cNvSpPr>
                <a:spLocks noChangeArrowheads="1"/>
              </p:cNvSpPr>
              <p:nvPr/>
            </p:nvSpPr>
            <p:spPr bwMode="auto">
              <a:xfrm>
                <a:off x="6696075" y="233045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7" name="Rectangle 127">
                <a:extLst>
                  <a:ext uri="{FF2B5EF4-FFF2-40B4-BE49-F238E27FC236}">
                    <a16:creationId xmlns:a16="http://schemas.microsoft.com/office/drawing/2014/main" id="{E454251D-5C84-5906-C2CD-9526FE482DBA}"/>
                  </a:ext>
                </a:extLst>
              </p:cNvPr>
              <p:cNvSpPr>
                <a:spLocks noChangeArrowheads="1"/>
              </p:cNvSpPr>
              <p:nvPr/>
            </p:nvSpPr>
            <p:spPr bwMode="auto">
              <a:xfrm>
                <a:off x="6892925" y="237807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8" name="Rectangle 128">
                <a:extLst>
                  <a:ext uri="{FF2B5EF4-FFF2-40B4-BE49-F238E27FC236}">
                    <a16:creationId xmlns:a16="http://schemas.microsoft.com/office/drawing/2014/main" id="{AB69EC62-7BF5-67D0-F11A-7AC897FF9968}"/>
                  </a:ext>
                </a:extLst>
              </p:cNvPr>
              <p:cNvSpPr>
                <a:spLocks noChangeArrowheads="1"/>
              </p:cNvSpPr>
              <p:nvPr/>
            </p:nvSpPr>
            <p:spPr bwMode="auto">
              <a:xfrm>
                <a:off x="7086600" y="2482850"/>
                <a:ext cx="44450" cy="41275"/>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59" name="Rectangle 129">
                <a:extLst>
                  <a:ext uri="{FF2B5EF4-FFF2-40B4-BE49-F238E27FC236}">
                    <a16:creationId xmlns:a16="http://schemas.microsoft.com/office/drawing/2014/main" id="{7997B8E9-D968-F3AE-EEFC-2CE5B0986662}"/>
                  </a:ext>
                </a:extLst>
              </p:cNvPr>
              <p:cNvSpPr>
                <a:spLocks noChangeArrowheads="1"/>
              </p:cNvSpPr>
              <p:nvPr/>
            </p:nvSpPr>
            <p:spPr bwMode="auto">
              <a:xfrm>
                <a:off x="7283450" y="2460625"/>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60" name="Rectangle 130">
                <a:extLst>
                  <a:ext uri="{FF2B5EF4-FFF2-40B4-BE49-F238E27FC236}">
                    <a16:creationId xmlns:a16="http://schemas.microsoft.com/office/drawing/2014/main" id="{5A853D84-1AB2-2DD8-1FA2-49914798C127}"/>
                  </a:ext>
                </a:extLst>
              </p:cNvPr>
              <p:cNvSpPr>
                <a:spLocks noChangeArrowheads="1"/>
              </p:cNvSpPr>
              <p:nvPr/>
            </p:nvSpPr>
            <p:spPr bwMode="auto">
              <a:xfrm>
                <a:off x="7477125" y="2908300"/>
                <a:ext cx="44450" cy="44450"/>
              </a:xfrm>
              <a:prstGeom prst="rect">
                <a:avLst/>
              </a:prstGeom>
              <a:solidFill>
                <a:srgbClr val="EA6D8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5961" name="Line 131">
                <a:extLst>
                  <a:ext uri="{FF2B5EF4-FFF2-40B4-BE49-F238E27FC236}">
                    <a16:creationId xmlns:a16="http://schemas.microsoft.com/office/drawing/2014/main" id="{6A2B0C63-5D29-FE7C-B84F-C52859392C19}"/>
                  </a:ext>
                </a:extLst>
              </p:cNvPr>
              <p:cNvSpPr>
                <a:spLocks noChangeShapeType="1"/>
              </p:cNvSpPr>
              <p:nvPr/>
            </p:nvSpPr>
            <p:spPr bwMode="auto">
              <a:xfrm>
                <a:off x="1425575" y="37719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2" name="Line 132">
                <a:extLst>
                  <a:ext uri="{FF2B5EF4-FFF2-40B4-BE49-F238E27FC236}">
                    <a16:creationId xmlns:a16="http://schemas.microsoft.com/office/drawing/2014/main" id="{D5D11A8A-95F9-FED7-7374-37E57BEB0343}"/>
                  </a:ext>
                </a:extLst>
              </p:cNvPr>
              <p:cNvSpPr>
                <a:spLocks noChangeShapeType="1"/>
              </p:cNvSpPr>
              <p:nvPr/>
            </p:nvSpPr>
            <p:spPr bwMode="auto">
              <a:xfrm flipH="1">
                <a:off x="1425575" y="37719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3" name="Line 133">
                <a:extLst>
                  <a:ext uri="{FF2B5EF4-FFF2-40B4-BE49-F238E27FC236}">
                    <a16:creationId xmlns:a16="http://schemas.microsoft.com/office/drawing/2014/main" id="{358D1DA1-D204-C90B-AD03-77550C07C7B0}"/>
                  </a:ext>
                </a:extLst>
              </p:cNvPr>
              <p:cNvSpPr>
                <a:spLocks noChangeShapeType="1"/>
              </p:cNvSpPr>
              <p:nvPr/>
            </p:nvSpPr>
            <p:spPr bwMode="auto">
              <a:xfrm>
                <a:off x="1622425" y="32131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4" name="Line 134">
                <a:extLst>
                  <a:ext uri="{FF2B5EF4-FFF2-40B4-BE49-F238E27FC236}">
                    <a16:creationId xmlns:a16="http://schemas.microsoft.com/office/drawing/2014/main" id="{FE469EAC-4426-F5CD-6F25-E85078779130}"/>
                  </a:ext>
                </a:extLst>
              </p:cNvPr>
              <p:cNvSpPr>
                <a:spLocks noChangeShapeType="1"/>
              </p:cNvSpPr>
              <p:nvPr/>
            </p:nvSpPr>
            <p:spPr bwMode="auto">
              <a:xfrm flipH="1">
                <a:off x="1622425" y="32131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5" name="Line 135">
                <a:extLst>
                  <a:ext uri="{FF2B5EF4-FFF2-40B4-BE49-F238E27FC236}">
                    <a16:creationId xmlns:a16="http://schemas.microsoft.com/office/drawing/2014/main" id="{30C5268F-DEB1-62E8-62A1-147301E27EEE}"/>
                  </a:ext>
                </a:extLst>
              </p:cNvPr>
              <p:cNvSpPr>
                <a:spLocks noChangeShapeType="1"/>
              </p:cNvSpPr>
              <p:nvPr/>
            </p:nvSpPr>
            <p:spPr bwMode="auto">
              <a:xfrm>
                <a:off x="1819275" y="4260850"/>
                <a:ext cx="41275"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6" name="Line 136">
                <a:extLst>
                  <a:ext uri="{FF2B5EF4-FFF2-40B4-BE49-F238E27FC236}">
                    <a16:creationId xmlns:a16="http://schemas.microsoft.com/office/drawing/2014/main" id="{223BCCD8-8FEC-CE1D-EAB9-556E4D270DEA}"/>
                  </a:ext>
                </a:extLst>
              </p:cNvPr>
              <p:cNvSpPr>
                <a:spLocks noChangeShapeType="1"/>
              </p:cNvSpPr>
              <p:nvPr/>
            </p:nvSpPr>
            <p:spPr bwMode="auto">
              <a:xfrm flipH="1">
                <a:off x="1819275" y="4260850"/>
                <a:ext cx="41275"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7" name="Line 137">
                <a:extLst>
                  <a:ext uri="{FF2B5EF4-FFF2-40B4-BE49-F238E27FC236}">
                    <a16:creationId xmlns:a16="http://schemas.microsoft.com/office/drawing/2014/main" id="{00E21DD6-2BC9-FD27-B948-4276E22C0EEB}"/>
                  </a:ext>
                </a:extLst>
              </p:cNvPr>
              <p:cNvSpPr>
                <a:spLocks noChangeShapeType="1"/>
              </p:cNvSpPr>
              <p:nvPr/>
            </p:nvSpPr>
            <p:spPr bwMode="auto">
              <a:xfrm>
                <a:off x="2012950" y="42989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8" name="Line 138">
                <a:extLst>
                  <a:ext uri="{FF2B5EF4-FFF2-40B4-BE49-F238E27FC236}">
                    <a16:creationId xmlns:a16="http://schemas.microsoft.com/office/drawing/2014/main" id="{C6D1C997-8B07-BB5E-A09E-F8EE669626CB}"/>
                  </a:ext>
                </a:extLst>
              </p:cNvPr>
              <p:cNvSpPr>
                <a:spLocks noChangeShapeType="1"/>
              </p:cNvSpPr>
              <p:nvPr/>
            </p:nvSpPr>
            <p:spPr bwMode="auto">
              <a:xfrm flipH="1">
                <a:off x="2012950" y="42989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69" name="Line 139">
                <a:extLst>
                  <a:ext uri="{FF2B5EF4-FFF2-40B4-BE49-F238E27FC236}">
                    <a16:creationId xmlns:a16="http://schemas.microsoft.com/office/drawing/2014/main" id="{9D7F766C-8F8A-C5B4-F8E5-38EDEBF985EB}"/>
                  </a:ext>
                </a:extLst>
              </p:cNvPr>
              <p:cNvSpPr>
                <a:spLocks noChangeShapeType="1"/>
              </p:cNvSpPr>
              <p:nvPr/>
            </p:nvSpPr>
            <p:spPr bwMode="auto">
              <a:xfrm>
                <a:off x="2206625" y="43370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0" name="Line 140">
                <a:extLst>
                  <a:ext uri="{FF2B5EF4-FFF2-40B4-BE49-F238E27FC236}">
                    <a16:creationId xmlns:a16="http://schemas.microsoft.com/office/drawing/2014/main" id="{74992AB3-82CC-9F60-7A0A-52F5B4AAA08E}"/>
                  </a:ext>
                </a:extLst>
              </p:cNvPr>
              <p:cNvSpPr>
                <a:spLocks noChangeShapeType="1"/>
              </p:cNvSpPr>
              <p:nvPr/>
            </p:nvSpPr>
            <p:spPr bwMode="auto">
              <a:xfrm flipH="1">
                <a:off x="2206625" y="43370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1" name="Line 141">
                <a:extLst>
                  <a:ext uri="{FF2B5EF4-FFF2-40B4-BE49-F238E27FC236}">
                    <a16:creationId xmlns:a16="http://schemas.microsoft.com/office/drawing/2014/main" id="{DBFB8ACB-D43E-73CE-A573-2EDDE4574F25}"/>
                  </a:ext>
                </a:extLst>
              </p:cNvPr>
              <p:cNvSpPr>
                <a:spLocks noChangeShapeType="1"/>
              </p:cNvSpPr>
              <p:nvPr/>
            </p:nvSpPr>
            <p:spPr bwMode="auto">
              <a:xfrm>
                <a:off x="2403475" y="4486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2" name="Line 142">
                <a:extLst>
                  <a:ext uri="{FF2B5EF4-FFF2-40B4-BE49-F238E27FC236}">
                    <a16:creationId xmlns:a16="http://schemas.microsoft.com/office/drawing/2014/main" id="{0F03D5BF-9D13-A4C7-3509-2CAD5E360790}"/>
                  </a:ext>
                </a:extLst>
              </p:cNvPr>
              <p:cNvSpPr>
                <a:spLocks noChangeShapeType="1"/>
              </p:cNvSpPr>
              <p:nvPr/>
            </p:nvSpPr>
            <p:spPr bwMode="auto">
              <a:xfrm flipH="1">
                <a:off x="2403475" y="4486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3" name="Line 143">
                <a:extLst>
                  <a:ext uri="{FF2B5EF4-FFF2-40B4-BE49-F238E27FC236}">
                    <a16:creationId xmlns:a16="http://schemas.microsoft.com/office/drawing/2014/main" id="{0769410A-0602-9B1E-E299-AF9A30BEA356}"/>
                  </a:ext>
                </a:extLst>
              </p:cNvPr>
              <p:cNvSpPr>
                <a:spLocks noChangeShapeType="1"/>
              </p:cNvSpPr>
              <p:nvPr/>
            </p:nvSpPr>
            <p:spPr bwMode="auto">
              <a:xfrm>
                <a:off x="2597150" y="44291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4" name="Line 144">
                <a:extLst>
                  <a:ext uri="{FF2B5EF4-FFF2-40B4-BE49-F238E27FC236}">
                    <a16:creationId xmlns:a16="http://schemas.microsoft.com/office/drawing/2014/main" id="{C28FBFC7-383A-9D21-AD25-305B911305F7}"/>
                  </a:ext>
                </a:extLst>
              </p:cNvPr>
              <p:cNvSpPr>
                <a:spLocks noChangeShapeType="1"/>
              </p:cNvSpPr>
              <p:nvPr/>
            </p:nvSpPr>
            <p:spPr bwMode="auto">
              <a:xfrm flipH="1">
                <a:off x="2597150" y="44291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5" name="Line 145">
                <a:extLst>
                  <a:ext uri="{FF2B5EF4-FFF2-40B4-BE49-F238E27FC236}">
                    <a16:creationId xmlns:a16="http://schemas.microsoft.com/office/drawing/2014/main" id="{62573D46-2591-522F-C9A9-39098AA47451}"/>
                  </a:ext>
                </a:extLst>
              </p:cNvPr>
              <p:cNvSpPr>
                <a:spLocks noChangeShapeType="1"/>
              </p:cNvSpPr>
              <p:nvPr/>
            </p:nvSpPr>
            <p:spPr bwMode="auto">
              <a:xfrm>
                <a:off x="2794000" y="43973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6" name="Line 146">
                <a:extLst>
                  <a:ext uri="{FF2B5EF4-FFF2-40B4-BE49-F238E27FC236}">
                    <a16:creationId xmlns:a16="http://schemas.microsoft.com/office/drawing/2014/main" id="{5852A30E-E655-2F34-AA2D-B0D36F6AA136}"/>
                  </a:ext>
                </a:extLst>
              </p:cNvPr>
              <p:cNvSpPr>
                <a:spLocks noChangeShapeType="1"/>
              </p:cNvSpPr>
              <p:nvPr/>
            </p:nvSpPr>
            <p:spPr bwMode="auto">
              <a:xfrm flipH="1">
                <a:off x="2794000" y="43973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7" name="Line 147">
                <a:extLst>
                  <a:ext uri="{FF2B5EF4-FFF2-40B4-BE49-F238E27FC236}">
                    <a16:creationId xmlns:a16="http://schemas.microsoft.com/office/drawing/2014/main" id="{04AE2E89-ABEB-15E5-48D6-7CE4EFA57C13}"/>
                  </a:ext>
                </a:extLst>
              </p:cNvPr>
              <p:cNvSpPr>
                <a:spLocks noChangeShapeType="1"/>
              </p:cNvSpPr>
              <p:nvPr/>
            </p:nvSpPr>
            <p:spPr bwMode="auto">
              <a:xfrm>
                <a:off x="2987675" y="41846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8" name="Line 148">
                <a:extLst>
                  <a:ext uri="{FF2B5EF4-FFF2-40B4-BE49-F238E27FC236}">
                    <a16:creationId xmlns:a16="http://schemas.microsoft.com/office/drawing/2014/main" id="{29A9793C-7F10-E5D5-569D-C1F9699D0D91}"/>
                  </a:ext>
                </a:extLst>
              </p:cNvPr>
              <p:cNvSpPr>
                <a:spLocks noChangeShapeType="1"/>
              </p:cNvSpPr>
              <p:nvPr/>
            </p:nvSpPr>
            <p:spPr bwMode="auto">
              <a:xfrm flipH="1">
                <a:off x="2987675" y="41846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79" name="Line 149">
                <a:extLst>
                  <a:ext uri="{FF2B5EF4-FFF2-40B4-BE49-F238E27FC236}">
                    <a16:creationId xmlns:a16="http://schemas.microsoft.com/office/drawing/2014/main" id="{9325A29A-A801-6919-9561-57420AB312F9}"/>
                  </a:ext>
                </a:extLst>
              </p:cNvPr>
              <p:cNvSpPr>
                <a:spLocks noChangeShapeType="1"/>
              </p:cNvSpPr>
              <p:nvPr/>
            </p:nvSpPr>
            <p:spPr bwMode="auto">
              <a:xfrm>
                <a:off x="3184525" y="43656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0" name="Line 150">
                <a:extLst>
                  <a:ext uri="{FF2B5EF4-FFF2-40B4-BE49-F238E27FC236}">
                    <a16:creationId xmlns:a16="http://schemas.microsoft.com/office/drawing/2014/main" id="{AB189BA7-2860-5874-AFCA-897150E1EBF3}"/>
                  </a:ext>
                </a:extLst>
              </p:cNvPr>
              <p:cNvSpPr>
                <a:spLocks noChangeShapeType="1"/>
              </p:cNvSpPr>
              <p:nvPr/>
            </p:nvSpPr>
            <p:spPr bwMode="auto">
              <a:xfrm flipH="1">
                <a:off x="3184525" y="43656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1" name="Line 151">
                <a:extLst>
                  <a:ext uri="{FF2B5EF4-FFF2-40B4-BE49-F238E27FC236}">
                    <a16:creationId xmlns:a16="http://schemas.microsoft.com/office/drawing/2014/main" id="{87706C02-D549-4A28-B4BC-386891FDC647}"/>
                  </a:ext>
                </a:extLst>
              </p:cNvPr>
              <p:cNvSpPr>
                <a:spLocks noChangeShapeType="1"/>
              </p:cNvSpPr>
              <p:nvPr/>
            </p:nvSpPr>
            <p:spPr bwMode="auto">
              <a:xfrm>
                <a:off x="3378200" y="43053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2" name="Line 152">
                <a:extLst>
                  <a:ext uri="{FF2B5EF4-FFF2-40B4-BE49-F238E27FC236}">
                    <a16:creationId xmlns:a16="http://schemas.microsoft.com/office/drawing/2014/main" id="{596E36D4-9EBB-8F69-2A13-080F0638C044}"/>
                  </a:ext>
                </a:extLst>
              </p:cNvPr>
              <p:cNvSpPr>
                <a:spLocks noChangeShapeType="1"/>
              </p:cNvSpPr>
              <p:nvPr/>
            </p:nvSpPr>
            <p:spPr bwMode="auto">
              <a:xfrm flipH="1">
                <a:off x="3378200" y="43053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3" name="Line 153">
                <a:extLst>
                  <a:ext uri="{FF2B5EF4-FFF2-40B4-BE49-F238E27FC236}">
                    <a16:creationId xmlns:a16="http://schemas.microsoft.com/office/drawing/2014/main" id="{25917D18-1294-ADDC-055C-03A48953151A}"/>
                  </a:ext>
                </a:extLst>
              </p:cNvPr>
              <p:cNvSpPr>
                <a:spLocks noChangeShapeType="1"/>
              </p:cNvSpPr>
              <p:nvPr/>
            </p:nvSpPr>
            <p:spPr bwMode="auto">
              <a:xfrm>
                <a:off x="3575050" y="43211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4" name="Line 154">
                <a:extLst>
                  <a:ext uri="{FF2B5EF4-FFF2-40B4-BE49-F238E27FC236}">
                    <a16:creationId xmlns:a16="http://schemas.microsoft.com/office/drawing/2014/main" id="{1EEB9FD5-781D-203C-0F0B-1F40936756D9}"/>
                  </a:ext>
                </a:extLst>
              </p:cNvPr>
              <p:cNvSpPr>
                <a:spLocks noChangeShapeType="1"/>
              </p:cNvSpPr>
              <p:nvPr/>
            </p:nvSpPr>
            <p:spPr bwMode="auto">
              <a:xfrm flipH="1">
                <a:off x="3575050" y="43211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5" name="Line 155">
                <a:extLst>
                  <a:ext uri="{FF2B5EF4-FFF2-40B4-BE49-F238E27FC236}">
                    <a16:creationId xmlns:a16="http://schemas.microsoft.com/office/drawing/2014/main" id="{DBCFF754-FB98-B2CB-7334-70F133FED564}"/>
                  </a:ext>
                </a:extLst>
              </p:cNvPr>
              <p:cNvSpPr>
                <a:spLocks noChangeShapeType="1"/>
              </p:cNvSpPr>
              <p:nvPr/>
            </p:nvSpPr>
            <p:spPr bwMode="auto">
              <a:xfrm>
                <a:off x="3768725" y="39433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6" name="Line 156">
                <a:extLst>
                  <a:ext uri="{FF2B5EF4-FFF2-40B4-BE49-F238E27FC236}">
                    <a16:creationId xmlns:a16="http://schemas.microsoft.com/office/drawing/2014/main" id="{652B5A15-0446-9FB1-BE47-A522C6A81848}"/>
                  </a:ext>
                </a:extLst>
              </p:cNvPr>
              <p:cNvSpPr>
                <a:spLocks noChangeShapeType="1"/>
              </p:cNvSpPr>
              <p:nvPr/>
            </p:nvSpPr>
            <p:spPr bwMode="auto">
              <a:xfrm flipH="1">
                <a:off x="3768725" y="39433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7" name="Line 157">
                <a:extLst>
                  <a:ext uri="{FF2B5EF4-FFF2-40B4-BE49-F238E27FC236}">
                    <a16:creationId xmlns:a16="http://schemas.microsoft.com/office/drawing/2014/main" id="{D52EAC1B-947A-DDD4-4462-40ADBE3EC5B2}"/>
                  </a:ext>
                </a:extLst>
              </p:cNvPr>
              <p:cNvSpPr>
                <a:spLocks noChangeShapeType="1"/>
              </p:cNvSpPr>
              <p:nvPr/>
            </p:nvSpPr>
            <p:spPr bwMode="auto">
              <a:xfrm>
                <a:off x="3965575" y="42449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8" name="Line 158">
                <a:extLst>
                  <a:ext uri="{FF2B5EF4-FFF2-40B4-BE49-F238E27FC236}">
                    <a16:creationId xmlns:a16="http://schemas.microsoft.com/office/drawing/2014/main" id="{436F628C-251C-BEFD-4137-E31BACD3DDDA}"/>
                  </a:ext>
                </a:extLst>
              </p:cNvPr>
              <p:cNvSpPr>
                <a:spLocks noChangeShapeType="1"/>
              </p:cNvSpPr>
              <p:nvPr/>
            </p:nvSpPr>
            <p:spPr bwMode="auto">
              <a:xfrm flipH="1">
                <a:off x="3965575" y="42449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89" name="Line 159">
                <a:extLst>
                  <a:ext uri="{FF2B5EF4-FFF2-40B4-BE49-F238E27FC236}">
                    <a16:creationId xmlns:a16="http://schemas.microsoft.com/office/drawing/2014/main" id="{E16E5173-4A9D-7F67-16A8-1124D931991C}"/>
                  </a:ext>
                </a:extLst>
              </p:cNvPr>
              <p:cNvSpPr>
                <a:spLocks noChangeShapeType="1"/>
              </p:cNvSpPr>
              <p:nvPr/>
            </p:nvSpPr>
            <p:spPr bwMode="auto">
              <a:xfrm>
                <a:off x="4159250" y="4105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0" name="Line 160">
                <a:extLst>
                  <a:ext uri="{FF2B5EF4-FFF2-40B4-BE49-F238E27FC236}">
                    <a16:creationId xmlns:a16="http://schemas.microsoft.com/office/drawing/2014/main" id="{5506F6A0-77DB-8E8D-FB8C-5E0F13C0B7B1}"/>
                  </a:ext>
                </a:extLst>
              </p:cNvPr>
              <p:cNvSpPr>
                <a:spLocks noChangeShapeType="1"/>
              </p:cNvSpPr>
              <p:nvPr/>
            </p:nvSpPr>
            <p:spPr bwMode="auto">
              <a:xfrm flipH="1">
                <a:off x="4159250" y="4105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1" name="Line 161">
                <a:extLst>
                  <a:ext uri="{FF2B5EF4-FFF2-40B4-BE49-F238E27FC236}">
                    <a16:creationId xmlns:a16="http://schemas.microsoft.com/office/drawing/2014/main" id="{554196EA-7087-6C0B-C9AC-ACABD6C43553}"/>
                  </a:ext>
                </a:extLst>
              </p:cNvPr>
              <p:cNvSpPr>
                <a:spLocks noChangeShapeType="1"/>
              </p:cNvSpPr>
              <p:nvPr/>
            </p:nvSpPr>
            <p:spPr bwMode="auto">
              <a:xfrm>
                <a:off x="4356100" y="4105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2" name="Line 162">
                <a:extLst>
                  <a:ext uri="{FF2B5EF4-FFF2-40B4-BE49-F238E27FC236}">
                    <a16:creationId xmlns:a16="http://schemas.microsoft.com/office/drawing/2014/main" id="{A8A9646B-24EA-3C39-96E1-96BF2FA898D9}"/>
                  </a:ext>
                </a:extLst>
              </p:cNvPr>
              <p:cNvSpPr>
                <a:spLocks noChangeShapeType="1"/>
              </p:cNvSpPr>
              <p:nvPr/>
            </p:nvSpPr>
            <p:spPr bwMode="auto">
              <a:xfrm flipH="1">
                <a:off x="4356100" y="4105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3" name="Line 163">
                <a:extLst>
                  <a:ext uri="{FF2B5EF4-FFF2-40B4-BE49-F238E27FC236}">
                    <a16:creationId xmlns:a16="http://schemas.microsoft.com/office/drawing/2014/main" id="{81B73376-E5EE-AF58-8E08-6975828001AB}"/>
                  </a:ext>
                </a:extLst>
              </p:cNvPr>
              <p:cNvSpPr>
                <a:spLocks noChangeShapeType="1"/>
              </p:cNvSpPr>
              <p:nvPr/>
            </p:nvSpPr>
            <p:spPr bwMode="auto">
              <a:xfrm>
                <a:off x="4549775" y="44894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4" name="Line 164">
                <a:extLst>
                  <a:ext uri="{FF2B5EF4-FFF2-40B4-BE49-F238E27FC236}">
                    <a16:creationId xmlns:a16="http://schemas.microsoft.com/office/drawing/2014/main" id="{4DFCC48D-69EC-AFC3-A081-091A513A4F94}"/>
                  </a:ext>
                </a:extLst>
              </p:cNvPr>
              <p:cNvSpPr>
                <a:spLocks noChangeShapeType="1"/>
              </p:cNvSpPr>
              <p:nvPr/>
            </p:nvSpPr>
            <p:spPr bwMode="auto">
              <a:xfrm flipH="1">
                <a:off x="4549775" y="44894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5" name="Line 165">
                <a:extLst>
                  <a:ext uri="{FF2B5EF4-FFF2-40B4-BE49-F238E27FC236}">
                    <a16:creationId xmlns:a16="http://schemas.microsoft.com/office/drawing/2014/main" id="{AFCADF8D-731F-0A94-5E62-F18CCE32B357}"/>
                  </a:ext>
                </a:extLst>
              </p:cNvPr>
              <p:cNvSpPr>
                <a:spLocks noChangeShapeType="1"/>
              </p:cNvSpPr>
              <p:nvPr/>
            </p:nvSpPr>
            <p:spPr bwMode="auto">
              <a:xfrm>
                <a:off x="4746625" y="44894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6" name="Line 166">
                <a:extLst>
                  <a:ext uri="{FF2B5EF4-FFF2-40B4-BE49-F238E27FC236}">
                    <a16:creationId xmlns:a16="http://schemas.microsoft.com/office/drawing/2014/main" id="{CF505E34-E431-97F7-27D3-736FC9F402E2}"/>
                  </a:ext>
                </a:extLst>
              </p:cNvPr>
              <p:cNvSpPr>
                <a:spLocks noChangeShapeType="1"/>
              </p:cNvSpPr>
              <p:nvPr/>
            </p:nvSpPr>
            <p:spPr bwMode="auto">
              <a:xfrm flipH="1">
                <a:off x="4746625" y="448945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7" name="Line 167">
                <a:extLst>
                  <a:ext uri="{FF2B5EF4-FFF2-40B4-BE49-F238E27FC236}">
                    <a16:creationId xmlns:a16="http://schemas.microsoft.com/office/drawing/2014/main" id="{F84E4B2A-792B-0963-E3E1-8F251CEC9065}"/>
                  </a:ext>
                </a:extLst>
              </p:cNvPr>
              <p:cNvSpPr>
                <a:spLocks noChangeShapeType="1"/>
              </p:cNvSpPr>
              <p:nvPr/>
            </p:nvSpPr>
            <p:spPr bwMode="auto">
              <a:xfrm>
                <a:off x="4940300" y="42164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8" name="Line 168">
                <a:extLst>
                  <a:ext uri="{FF2B5EF4-FFF2-40B4-BE49-F238E27FC236}">
                    <a16:creationId xmlns:a16="http://schemas.microsoft.com/office/drawing/2014/main" id="{C23424A6-D86F-E882-15B8-DC199A7A6A5B}"/>
                  </a:ext>
                </a:extLst>
              </p:cNvPr>
              <p:cNvSpPr>
                <a:spLocks noChangeShapeType="1"/>
              </p:cNvSpPr>
              <p:nvPr/>
            </p:nvSpPr>
            <p:spPr bwMode="auto">
              <a:xfrm flipH="1">
                <a:off x="4940300" y="42164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5999" name="Line 169">
                <a:extLst>
                  <a:ext uri="{FF2B5EF4-FFF2-40B4-BE49-F238E27FC236}">
                    <a16:creationId xmlns:a16="http://schemas.microsoft.com/office/drawing/2014/main" id="{B49CAC6D-0917-3654-B180-86F30C1F65FF}"/>
                  </a:ext>
                </a:extLst>
              </p:cNvPr>
              <p:cNvSpPr>
                <a:spLocks noChangeShapeType="1"/>
              </p:cNvSpPr>
              <p:nvPr/>
            </p:nvSpPr>
            <p:spPr bwMode="auto">
              <a:xfrm>
                <a:off x="5137150" y="3835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0" name="Line 170">
                <a:extLst>
                  <a:ext uri="{FF2B5EF4-FFF2-40B4-BE49-F238E27FC236}">
                    <a16:creationId xmlns:a16="http://schemas.microsoft.com/office/drawing/2014/main" id="{3CB7D63A-3483-1345-C33C-93676C29EB4C}"/>
                  </a:ext>
                </a:extLst>
              </p:cNvPr>
              <p:cNvSpPr>
                <a:spLocks noChangeShapeType="1"/>
              </p:cNvSpPr>
              <p:nvPr/>
            </p:nvSpPr>
            <p:spPr bwMode="auto">
              <a:xfrm flipH="1">
                <a:off x="5137150" y="3835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1" name="Line 171">
                <a:extLst>
                  <a:ext uri="{FF2B5EF4-FFF2-40B4-BE49-F238E27FC236}">
                    <a16:creationId xmlns:a16="http://schemas.microsoft.com/office/drawing/2014/main" id="{66502DE1-BC94-0FE3-E53F-6568B18FCAE5}"/>
                  </a:ext>
                </a:extLst>
              </p:cNvPr>
              <p:cNvSpPr>
                <a:spLocks noChangeShapeType="1"/>
              </p:cNvSpPr>
              <p:nvPr/>
            </p:nvSpPr>
            <p:spPr bwMode="auto">
              <a:xfrm>
                <a:off x="5330825" y="39306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2" name="Line 172">
                <a:extLst>
                  <a:ext uri="{FF2B5EF4-FFF2-40B4-BE49-F238E27FC236}">
                    <a16:creationId xmlns:a16="http://schemas.microsoft.com/office/drawing/2014/main" id="{26A7290F-2255-1E66-880F-462AEA313C0A}"/>
                  </a:ext>
                </a:extLst>
              </p:cNvPr>
              <p:cNvSpPr>
                <a:spLocks noChangeShapeType="1"/>
              </p:cNvSpPr>
              <p:nvPr/>
            </p:nvSpPr>
            <p:spPr bwMode="auto">
              <a:xfrm flipH="1">
                <a:off x="5330825" y="39306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3" name="Line 173">
                <a:extLst>
                  <a:ext uri="{FF2B5EF4-FFF2-40B4-BE49-F238E27FC236}">
                    <a16:creationId xmlns:a16="http://schemas.microsoft.com/office/drawing/2014/main" id="{DD3330BD-4BDB-B551-506F-ADCE875CFC62}"/>
                  </a:ext>
                </a:extLst>
              </p:cNvPr>
              <p:cNvSpPr>
                <a:spLocks noChangeShapeType="1"/>
              </p:cNvSpPr>
              <p:nvPr/>
            </p:nvSpPr>
            <p:spPr bwMode="auto">
              <a:xfrm>
                <a:off x="5524500" y="41529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4" name="Line 174">
                <a:extLst>
                  <a:ext uri="{FF2B5EF4-FFF2-40B4-BE49-F238E27FC236}">
                    <a16:creationId xmlns:a16="http://schemas.microsoft.com/office/drawing/2014/main" id="{68337FB5-B087-751D-D04C-638CE0DEECA0}"/>
                  </a:ext>
                </a:extLst>
              </p:cNvPr>
              <p:cNvSpPr>
                <a:spLocks noChangeShapeType="1"/>
              </p:cNvSpPr>
              <p:nvPr/>
            </p:nvSpPr>
            <p:spPr bwMode="auto">
              <a:xfrm flipH="1">
                <a:off x="5524500" y="41529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5" name="Line 175">
                <a:extLst>
                  <a:ext uri="{FF2B5EF4-FFF2-40B4-BE49-F238E27FC236}">
                    <a16:creationId xmlns:a16="http://schemas.microsoft.com/office/drawing/2014/main" id="{E9C9B031-A5CD-FA4F-7E25-6C6963F919D4}"/>
                  </a:ext>
                </a:extLst>
              </p:cNvPr>
              <p:cNvSpPr>
                <a:spLocks noChangeShapeType="1"/>
              </p:cNvSpPr>
              <p:nvPr/>
            </p:nvSpPr>
            <p:spPr bwMode="auto">
              <a:xfrm>
                <a:off x="5721350" y="4216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6" name="Line 176">
                <a:extLst>
                  <a:ext uri="{FF2B5EF4-FFF2-40B4-BE49-F238E27FC236}">
                    <a16:creationId xmlns:a16="http://schemas.microsoft.com/office/drawing/2014/main" id="{6B4BC0DB-C0F1-D6EA-78AC-870C08257655}"/>
                  </a:ext>
                </a:extLst>
              </p:cNvPr>
              <p:cNvSpPr>
                <a:spLocks noChangeShapeType="1"/>
              </p:cNvSpPr>
              <p:nvPr/>
            </p:nvSpPr>
            <p:spPr bwMode="auto">
              <a:xfrm flipH="1">
                <a:off x="5721350" y="4216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7" name="Line 177">
                <a:extLst>
                  <a:ext uri="{FF2B5EF4-FFF2-40B4-BE49-F238E27FC236}">
                    <a16:creationId xmlns:a16="http://schemas.microsoft.com/office/drawing/2014/main" id="{D36FC327-26FA-6480-07A4-D49FB4EC1816}"/>
                  </a:ext>
                </a:extLst>
              </p:cNvPr>
              <p:cNvSpPr>
                <a:spLocks noChangeShapeType="1"/>
              </p:cNvSpPr>
              <p:nvPr/>
            </p:nvSpPr>
            <p:spPr bwMode="auto">
              <a:xfrm>
                <a:off x="5915025" y="40767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8" name="Line 178">
                <a:extLst>
                  <a:ext uri="{FF2B5EF4-FFF2-40B4-BE49-F238E27FC236}">
                    <a16:creationId xmlns:a16="http://schemas.microsoft.com/office/drawing/2014/main" id="{0300D217-283F-EDBF-C51A-97BC3DD89AB0}"/>
                  </a:ext>
                </a:extLst>
              </p:cNvPr>
              <p:cNvSpPr>
                <a:spLocks noChangeShapeType="1"/>
              </p:cNvSpPr>
              <p:nvPr/>
            </p:nvSpPr>
            <p:spPr bwMode="auto">
              <a:xfrm flipH="1">
                <a:off x="5915025" y="40767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09" name="Line 179">
                <a:extLst>
                  <a:ext uri="{FF2B5EF4-FFF2-40B4-BE49-F238E27FC236}">
                    <a16:creationId xmlns:a16="http://schemas.microsoft.com/office/drawing/2014/main" id="{0C289731-2327-AD07-DC44-12B44B5EE8B8}"/>
                  </a:ext>
                </a:extLst>
              </p:cNvPr>
              <p:cNvSpPr>
                <a:spLocks noChangeShapeType="1"/>
              </p:cNvSpPr>
              <p:nvPr/>
            </p:nvSpPr>
            <p:spPr bwMode="auto">
              <a:xfrm>
                <a:off x="6111875" y="40195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0" name="Line 180">
                <a:extLst>
                  <a:ext uri="{FF2B5EF4-FFF2-40B4-BE49-F238E27FC236}">
                    <a16:creationId xmlns:a16="http://schemas.microsoft.com/office/drawing/2014/main" id="{E552EE28-1534-C359-42AF-4C2FBCBC9BCC}"/>
                  </a:ext>
                </a:extLst>
              </p:cNvPr>
              <p:cNvSpPr>
                <a:spLocks noChangeShapeType="1"/>
              </p:cNvSpPr>
              <p:nvPr/>
            </p:nvSpPr>
            <p:spPr bwMode="auto">
              <a:xfrm flipH="1">
                <a:off x="6111875" y="401955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1" name="Line 181">
                <a:extLst>
                  <a:ext uri="{FF2B5EF4-FFF2-40B4-BE49-F238E27FC236}">
                    <a16:creationId xmlns:a16="http://schemas.microsoft.com/office/drawing/2014/main" id="{50233746-2E09-102C-91D1-83C9E1EBEF0C}"/>
                  </a:ext>
                </a:extLst>
              </p:cNvPr>
              <p:cNvSpPr>
                <a:spLocks noChangeShapeType="1"/>
              </p:cNvSpPr>
              <p:nvPr/>
            </p:nvSpPr>
            <p:spPr bwMode="auto">
              <a:xfrm>
                <a:off x="6305550" y="38735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2" name="Line 182">
                <a:extLst>
                  <a:ext uri="{FF2B5EF4-FFF2-40B4-BE49-F238E27FC236}">
                    <a16:creationId xmlns:a16="http://schemas.microsoft.com/office/drawing/2014/main" id="{B76FFD07-C5A6-AE79-2ACE-65DC3CCDC975}"/>
                  </a:ext>
                </a:extLst>
              </p:cNvPr>
              <p:cNvSpPr>
                <a:spLocks noChangeShapeType="1"/>
              </p:cNvSpPr>
              <p:nvPr/>
            </p:nvSpPr>
            <p:spPr bwMode="auto">
              <a:xfrm flipH="1">
                <a:off x="6305550" y="38735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3" name="Line 183">
                <a:extLst>
                  <a:ext uri="{FF2B5EF4-FFF2-40B4-BE49-F238E27FC236}">
                    <a16:creationId xmlns:a16="http://schemas.microsoft.com/office/drawing/2014/main" id="{60F31118-2DFE-1B7E-0BE8-475336D61DCC}"/>
                  </a:ext>
                </a:extLst>
              </p:cNvPr>
              <p:cNvSpPr>
                <a:spLocks noChangeShapeType="1"/>
              </p:cNvSpPr>
              <p:nvPr/>
            </p:nvSpPr>
            <p:spPr bwMode="auto">
              <a:xfrm>
                <a:off x="6502400" y="40354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4" name="Line 184">
                <a:extLst>
                  <a:ext uri="{FF2B5EF4-FFF2-40B4-BE49-F238E27FC236}">
                    <a16:creationId xmlns:a16="http://schemas.microsoft.com/office/drawing/2014/main" id="{A1BE1BAE-AB3C-CB28-4E67-E1D056BE56AF}"/>
                  </a:ext>
                </a:extLst>
              </p:cNvPr>
              <p:cNvSpPr>
                <a:spLocks noChangeShapeType="1"/>
              </p:cNvSpPr>
              <p:nvPr/>
            </p:nvSpPr>
            <p:spPr bwMode="auto">
              <a:xfrm flipH="1">
                <a:off x="6502400" y="40354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5" name="Line 185">
                <a:extLst>
                  <a:ext uri="{FF2B5EF4-FFF2-40B4-BE49-F238E27FC236}">
                    <a16:creationId xmlns:a16="http://schemas.microsoft.com/office/drawing/2014/main" id="{1B05E36C-EEEB-77D3-2ECE-DD7D03139C33}"/>
                  </a:ext>
                </a:extLst>
              </p:cNvPr>
              <p:cNvSpPr>
                <a:spLocks noChangeShapeType="1"/>
              </p:cNvSpPr>
              <p:nvPr/>
            </p:nvSpPr>
            <p:spPr bwMode="auto">
              <a:xfrm>
                <a:off x="6696075" y="38735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6" name="Line 186">
                <a:extLst>
                  <a:ext uri="{FF2B5EF4-FFF2-40B4-BE49-F238E27FC236}">
                    <a16:creationId xmlns:a16="http://schemas.microsoft.com/office/drawing/2014/main" id="{06D3260B-D846-F73A-09EB-0716C831F0F9}"/>
                  </a:ext>
                </a:extLst>
              </p:cNvPr>
              <p:cNvSpPr>
                <a:spLocks noChangeShapeType="1"/>
              </p:cNvSpPr>
              <p:nvPr/>
            </p:nvSpPr>
            <p:spPr bwMode="auto">
              <a:xfrm flipH="1">
                <a:off x="6696075" y="3873500"/>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7" name="Line 187">
                <a:extLst>
                  <a:ext uri="{FF2B5EF4-FFF2-40B4-BE49-F238E27FC236}">
                    <a16:creationId xmlns:a16="http://schemas.microsoft.com/office/drawing/2014/main" id="{E4E54404-7F1E-B467-8991-C6D446EFFAC4}"/>
                  </a:ext>
                </a:extLst>
              </p:cNvPr>
              <p:cNvSpPr>
                <a:spLocks noChangeShapeType="1"/>
              </p:cNvSpPr>
              <p:nvPr/>
            </p:nvSpPr>
            <p:spPr bwMode="auto">
              <a:xfrm>
                <a:off x="6892925" y="4130675"/>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8" name="Line 188">
                <a:extLst>
                  <a:ext uri="{FF2B5EF4-FFF2-40B4-BE49-F238E27FC236}">
                    <a16:creationId xmlns:a16="http://schemas.microsoft.com/office/drawing/2014/main" id="{87DBA64C-8E16-F26D-8D1F-A6901F4C5EE8}"/>
                  </a:ext>
                </a:extLst>
              </p:cNvPr>
              <p:cNvSpPr>
                <a:spLocks noChangeShapeType="1"/>
              </p:cNvSpPr>
              <p:nvPr/>
            </p:nvSpPr>
            <p:spPr bwMode="auto">
              <a:xfrm flipH="1">
                <a:off x="6892925" y="4130675"/>
                <a:ext cx="44450" cy="41275"/>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19" name="Line 189">
                <a:extLst>
                  <a:ext uri="{FF2B5EF4-FFF2-40B4-BE49-F238E27FC236}">
                    <a16:creationId xmlns:a16="http://schemas.microsoft.com/office/drawing/2014/main" id="{E5DA78C4-51AF-AAEA-1DD0-396BFDFD84B3}"/>
                  </a:ext>
                </a:extLst>
              </p:cNvPr>
              <p:cNvSpPr>
                <a:spLocks noChangeShapeType="1"/>
              </p:cNvSpPr>
              <p:nvPr/>
            </p:nvSpPr>
            <p:spPr bwMode="auto">
              <a:xfrm>
                <a:off x="7086600" y="42386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0" name="Line 190">
                <a:extLst>
                  <a:ext uri="{FF2B5EF4-FFF2-40B4-BE49-F238E27FC236}">
                    <a16:creationId xmlns:a16="http://schemas.microsoft.com/office/drawing/2014/main" id="{E56AF284-F09A-BD65-CE08-D77B4495B410}"/>
                  </a:ext>
                </a:extLst>
              </p:cNvPr>
              <p:cNvSpPr>
                <a:spLocks noChangeShapeType="1"/>
              </p:cNvSpPr>
              <p:nvPr/>
            </p:nvSpPr>
            <p:spPr bwMode="auto">
              <a:xfrm flipH="1">
                <a:off x="7086600" y="423862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1" name="Line 191">
                <a:extLst>
                  <a:ext uri="{FF2B5EF4-FFF2-40B4-BE49-F238E27FC236}">
                    <a16:creationId xmlns:a16="http://schemas.microsoft.com/office/drawing/2014/main" id="{185E942B-616E-8065-0941-084606BF5CBF}"/>
                  </a:ext>
                </a:extLst>
              </p:cNvPr>
              <p:cNvSpPr>
                <a:spLocks noChangeShapeType="1"/>
              </p:cNvSpPr>
              <p:nvPr/>
            </p:nvSpPr>
            <p:spPr bwMode="auto">
              <a:xfrm>
                <a:off x="7283450" y="3851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2" name="Line 192">
                <a:extLst>
                  <a:ext uri="{FF2B5EF4-FFF2-40B4-BE49-F238E27FC236}">
                    <a16:creationId xmlns:a16="http://schemas.microsoft.com/office/drawing/2014/main" id="{054EA927-8FC6-9E58-38A1-CD1E6C53AAEB}"/>
                  </a:ext>
                </a:extLst>
              </p:cNvPr>
              <p:cNvSpPr>
                <a:spLocks noChangeShapeType="1"/>
              </p:cNvSpPr>
              <p:nvPr/>
            </p:nvSpPr>
            <p:spPr bwMode="auto">
              <a:xfrm flipH="1">
                <a:off x="7283450" y="3851275"/>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3" name="Line 193">
                <a:extLst>
                  <a:ext uri="{FF2B5EF4-FFF2-40B4-BE49-F238E27FC236}">
                    <a16:creationId xmlns:a16="http://schemas.microsoft.com/office/drawing/2014/main" id="{BDB7E5B7-649A-DF18-0DD8-D50073AC8E84}"/>
                  </a:ext>
                </a:extLst>
              </p:cNvPr>
              <p:cNvSpPr>
                <a:spLocks noChangeShapeType="1"/>
              </p:cNvSpPr>
              <p:nvPr/>
            </p:nvSpPr>
            <p:spPr bwMode="auto">
              <a:xfrm>
                <a:off x="7477125" y="4343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4" name="Line 194">
                <a:extLst>
                  <a:ext uri="{FF2B5EF4-FFF2-40B4-BE49-F238E27FC236}">
                    <a16:creationId xmlns:a16="http://schemas.microsoft.com/office/drawing/2014/main" id="{9945259F-36E7-5359-9BDE-C1F43E1A859D}"/>
                  </a:ext>
                </a:extLst>
              </p:cNvPr>
              <p:cNvSpPr>
                <a:spLocks noChangeShapeType="1"/>
              </p:cNvSpPr>
              <p:nvPr/>
            </p:nvSpPr>
            <p:spPr bwMode="auto">
              <a:xfrm flipH="1">
                <a:off x="7477125" y="4343400"/>
                <a:ext cx="44450" cy="44450"/>
              </a:xfrm>
              <a:prstGeom prst="line">
                <a:avLst/>
              </a:prstGeom>
              <a:noFill/>
              <a:ln w="15875">
                <a:solidFill>
                  <a:srgbClr val="6FB92C"/>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25" name="Freeform 195">
                <a:extLst>
                  <a:ext uri="{FF2B5EF4-FFF2-40B4-BE49-F238E27FC236}">
                    <a16:creationId xmlns:a16="http://schemas.microsoft.com/office/drawing/2014/main" id="{458726AF-F03C-46E2-7F66-6F7417CCE907}"/>
                  </a:ext>
                </a:extLst>
              </p:cNvPr>
              <p:cNvSpPr>
                <a:spLocks/>
              </p:cNvSpPr>
              <p:nvPr/>
            </p:nvSpPr>
            <p:spPr bwMode="auto">
              <a:xfrm>
                <a:off x="1447800" y="3235325"/>
                <a:ext cx="6051550" cy="1273175"/>
              </a:xfrm>
              <a:custGeom>
                <a:avLst/>
                <a:gdLst>
                  <a:gd name="T0" fmla="*/ 0 w 3812"/>
                  <a:gd name="T1" fmla="*/ 558800 h 802"/>
                  <a:gd name="T2" fmla="*/ 196850 w 3812"/>
                  <a:gd name="T3" fmla="*/ 0 h 802"/>
                  <a:gd name="T4" fmla="*/ 390525 w 3812"/>
                  <a:gd name="T5" fmla="*/ 1047750 h 802"/>
                  <a:gd name="T6" fmla="*/ 587375 w 3812"/>
                  <a:gd name="T7" fmla="*/ 1085850 h 802"/>
                  <a:gd name="T8" fmla="*/ 781050 w 3812"/>
                  <a:gd name="T9" fmla="*/ 1123950 h 802"/>
                  <a:gd name="T10" fmla="*/ 977900 w 3812"/>
                  <a:gd name="T11" fmla="*/ 1273175 h 802"/>
                  <a:gd name="T12" fmla="*/ 1171575 w 3812"/>
                  <a:gd name="T13" fmla="*/ 1216025 h 802"/>
                  <a:gd name="T14" fmla="*/ 1368425 w 3812"/>
                  <a:gd name="T15" fmla="*/ 1184275 h 802"/>
                  <a:gd name="T16" fmla="*/ 1562100 w 3812"/>
                  <a:gd name="T17" fmla="*/ 971550 h 802"/>
                  <a:gd name="T18" fmla="*/ 1758950 w 3812"/>
                  <a:gd name="T19" fmla="*/ 1152525 h 802"/>
                  <a:gd name="T20" fmla="*/ 1952625 w 3812"/>
                  <a:gd name="T21" fmla="*/ 1092200 h 802"/>
                  <a:gd name="T22" fmla="*/ 2149475 w 3812"/>
                  <a:gd name="T23" fmla="*/ 1108075 h 802"/>
                  <a:gd name="T24" fmla="*/ 2343150 w 3812"/>
                  <a:gd name="T25" fmla="*/ 730250 h 802"/>
                  <a:gd name="T26" fmla="*/ 2540000 w 3812"/>
                  <a:gd name="T27" fmla="*/ 1031875 h 802"/>
                  <a:gd name="T28" fmla="*/ 2733675 w 3812"/>
                  <a:gd name="T29" fmla="*/ 892175 h 802"/>
                  <a:gd name="T30" fmla="*/ 2930525 w 3812"/>
                  <a:gd name="T31" fmla="*/ 892175 h 802"/>
                  <a:gd name="T32" fmla="*/ 3124200 w 3812"/>
                  <a:gd name="T33" fmla="*/ 1273175 h 802"/>
                  <a:gd name="T34" fmla="*/ 3321050 w 3812"/>
                  <a:gd name="T35" fmla="*/ 1273175 h 802"/>
                  <a:gd name="T36" fmla="*/ 3514725 w 3812"/>
                  <a:gd name="T37" fmla="*/ 1003300 h 802"/>
                  <a:gd name="T38" fmla="*/ 3708400 w 3812"/>
                  <a:gd name="T39" fmla="*/ 622300 h 802"/>
                  <a:gd name="T40" fmla="*/ 3905250 w 3812"/>
                  <a:gd name="T41" fmla="*/ 717550 h 802"/>
                  <a:gd name="T42" fmla="*/ 4098925 w 3812"/>
                  <a:gd name="T43" fmla="*/ 939800 h 802"/>
                  <a:gd name="T44" fmla="*/ 4295775 w 3812"/>
                  <a:gd name="T45" fmla="*/ 1003300 h 802"/>
                  <a:gd name="T46" fmla="*/ 4489450 w 3812"/>
                  <a:gd name="T47" fmla="*/ 863600 h 802"/>
                  <a:gd name="T48" fmla="*/ 4686300 w 3812"/>
                  <a:gd name="T49" fmla="*/ 806450 h 802"/>
                  <a:gd name="T50" fmla="*/ 4879975 w 3812"/>
                  <a:gd name="T51" fmla="*/ 660400 h 802"/>
                  <a:gd name="T52" fmla="*/ 5076825 w 3812"/>
                  <a:gd name="T53" fmla="*/ 822325 h 802"/>
                  <a:gd name="T54" fmla="*/ 5270500 w 3812"/>
                  <a:gd name="T55" fmla="*/ 660400 h 802"/>
                  <a:gd name="T56" fmla="*/ 5467350 w 3812"/>
                  <a:gd name="T57" fmla="*/ 914400 h 802"/>
                  <a:gd name="T58" fmla="*/ 5661025 w 3812"/>
                  <a:gd name="T59" fmla="*/ 1025525 h 802"/>
                  <a:gd name="T60" fmla="*/ 5857875 w 3812"/>
                  <a:gd name="T61" fmla="*/ 638175 h 802"/>
                  <a:gd name="T62" fmla="*/ 6051550 w 3812"/>
                  <a:gd name="T63" fmla="*/ 1130300 h 8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2" h="802">
                    <a:moveTo>
                      <a:pt x="0" y="352"/>
                    </a:moveTo>
                    <a:lnTo>
                      <a:pt x="124" y="0"/>
                    </a:lnTo>
                    <a:lnTo>
                      <a:pt x="246" y="660"/>
                    </a:lnTo>
                    <a:lnTo>
                      <a:pt x="370" y="684"/>
                    </a:lnTo>
                    <a:lnTo>
                      <a:pt x="492" y="708"/>
                    </a:lnTo>
                    <a:lnTo>
                      <a:pt x="616" y="802"/>
                    </a:lnTo>
                    <a:lnTo>
                      <a:pt x="738" y="766"/>
                    </a:lnTo>
                    <a:lnTo>
                      <a:pt x="862" y="746"/>
                    </a:lnTo>
                    <a:lnTo>
                      <a:pt x="984" y="612"/>
                    </a:lnTo>
                    <a:lnTo>
                      <a:pt x="1108" y="726"/>
                    </a:lnTo>
                    <a:lnTo>
                      <a:pt x="1230" y="688"/>
                    </a:lnTo>
                    <a:lnTo>
                      <a:pt x="1354" y="698"/>
                    </a:lnTo>
                    <a:lnTo>
                      <a:pt x="1476" y="460"/>
                    </a:lnTo>
                    <a:lnTo>
                      <a:pt x="1600" y="650"/>
                    </a:lnTo>
                    <a:lnTo>
                      <a:pt x="1722" y="562"/>
                    </a:lnTo>
                    <a:lnTo>
                      <a:pt x="1846" y="562"/>
                    </a:lnTo>
                    <a:lnTo>
                      <a:pt x="1968" y="802"/>
                    </a:lnTo>
                    <a:lnTo>
                      <a:pt x="2092" y="802"/>
                    </a:lnTo>
                    <a:lnTo>
                      <a:pt x="2214" y="632"/>
                    </a:lnTo>
                    <a:lnTo>
                      <a:pt x="2336" y="392"/>
                    </a:lnTo>
                    <a:lnTo>
                      <a:pt x="2460" y="452"/>
                    </a:lnTo>
                    <a:lnTo>
                      <a:pt x="2582" y="592"/>
                    </a:lnTo>
                    <a:lnTo>
                      <a:pt x="2706" y="632"/>
                    </a:lnTo>
                    <a:lnTo>
                      <a:pt x="2828" y="544"/>
                    </a:lnTo>
                    <a:lnTo>
                      <a:pt x="2952" y="508"/>
                    </a:lnTo>
                    <a:lnTo>
                      <a:pt x="3074" y="416"/>
                    </a:lnTo>
                    <a:lnTo>
                      <a:pt x="3198" y="518"/>
                    </a:lnTo>
                    <a:lnTo>
                      <a:pt x="3320" y="416"/>
                    </a:lnTo>
                    <a:lnTo>
                      <a:pt x="3444" y="576"/>
                    </a:lnTo>
                    <a:lnTo>
                      <a:pt x="3566" y="646"/>
                    </a:lnTo>
                    <a:lnTo>
                      <a:pt x="3690" y="402"/>
                    </a:lnTo>
                    <a:lnTo>
                      <a:pt x="3812" y="712"/>
                    </a:lnTo>
                  </a:path>
                </a:pathLst>
              </a:custGeom>
              <a:noFill/>
              <a:ln w="12700">
                <a:solidFill>
                  <a:srgbClr val="6FB92C"/>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026" name="Freeform 199">
                <a:extLst>
                  <a:ext uri="{FF2B5EF4-FFF2-40B4-BE49-F238E27FC236}">
                    <a16:creationId xmlns:a16="http://schemas.microsoft.com/office/drawing/2014/main" id="{D0E66F3D-96DC-33DD-B030-E18AA3350526}"/>
                  </a:ext>
                </a:extLst>
              </p:cNvPr>
              <p:cNvSpPr>
                <a:spLocks/>
              </p:cNvSpPr>
              <p:nvPr/>
            </p:nvSpPr>
            <p:spPr bwMode="auto">
              <a:xfrm>
                <a:off x="1447800" y="2352675"/>
                <a:ext cx="6051550" cy="1114425"/>
              </a:xfrm>
              <a:custGeom>
                <a:avLst/>
                <a:gdLst>
                  <a:gd name="T0" fmla="*/ 0 w 3812"/>
                  <a:gd name="T1" fmla="*/ 720725 h 702"/>
                  <a:gd name="T2" fmla="*/ 196850 w 3812"/>
                  <a:gd name="T3" fmla="*/ 155575 h 702"/>
                  <a:gd name="T4" fmla="*/ 390525 w 3812"/>
                  <a:gd name="T5" fmla="*/ 628650 h 702"/>
                  <a:gd name="T6" fmla="*/ 587375 w 3812"/>
                  <a:gd name="T7" fmla="*/ 511175 h 702"/>
                  <a:gd name="T8" fmla="*/ 781050 w 3812"/>
                  <a:gd name="T9" fmla="*/ 517525 h 702"/>
                  <a:gd name="T10" fmla="*/ 977900 w 3812"/>
                  <a:gd name="T11" fmla="*/ 819150 h 702"/>
                  <a:gd name="T12" fmla="*/ 1171575 w 3812"/>
                  <a:gd name="T13" fmla="*/ 1114425 h 702"/>
                  <a:gd name="T14" fmla="*/ 1368425 w 3812"/>
                  <a:gd name="T15" fmla="*/ 1082675 h 702"/>
                  <a:gd name="T16" fmla="*/ 1562100 w 3812"/>
                  <a:gd name="T17" fmla="*/ 828675 h 702"/>
                  <a:gd name="T18" fmla="*/ 1758950 w 3812"/>
                  <a:gd name="T19" fmla="*/ 374650 h 702"/>
                  <a:gd name="T20" fmla="*/ 1952625 w 3812"/>
                  <a:gd name="T21" fmla="*/ 939800 h 702"/>
                  <a:gd name="T22" fmla="*/ 2149475 w 3812"/>
                  <a:gd name="T23" fmla="*/ 996950 h 702"/>
                  <a:gd name="T24" fmla="*/ 2343150 w 3812"/>
                  <a:gd name="T25" fmla="*/ 247650 h 702"/>
                  <a:gd name="T26" fmla="*/ 2540000 w 3812"/>
                  <a:gd name="T27" fmla="*/ 400050 h 702"/>
                  <a:gd name="T28" fmla="*/ 2733675 w 3812"/>
                  <a:gd name="T29" fmla="*/ 923925 h 702"/>
                  <a:gd name="T30" fmla="*/ 2930525 w 3812"/>
                  <a:gd name="T31" fmla="*/ 638175 h 702"/>
                  <a:gd name="T32" fmla="*/ 3124200 w 3812"/>
                  <a:gd name="T33" fmla="*/ 0 h 702"/>
                  <a:gd name="T34" fmla="*/ 3321050 w 3812"/>
                  <a:gd name="T35" fmla="*/ 0 h 702"/>
                  <a:gd name="T36" fmla="*/ 3514725 w 3812"/>
                  <a:gd name="T37" fmla="*/ 273050 h 702"/>
                  <a:gd name="T38" fmla="*/ 3711575 w 3812"/>
                  <a:gd name="T39" fmla="*/ 292100 h 702"/>
                  <a:gd name="T40" fmla="*/ 3905250 w 3812"/>
                  <a:gd name="T41" fmla="*/ 250825 h 702"/>
                  <a:gd name="T42" fmla="*/ 4102100 w 3812"/>
                  <a:gd name="T43" fmla="*/ 282575 h 702"/>
                  <a:gd name="T44" fmla="*/ 4295775 w 3812"/>
                  <a:gd name="T45" fmla="*/ 301625 h 702"/>
                  <a:gd name="T46" fmla="*/ 4489450 w 3812"/>
                  <a:gd name="T47" fmla="*/ 384175 h 702"/>
                  <a:gd name="T48" fmla="*/ 4686300 w 3812"/>
                  <a:gd name="T49" fmla="*/ 171450 h 702"/>
                  <a:gd name="T50" fmla="*/ 4879975 w 3812"/>
                  <a:gd name="T51" fmla="*/ 165100 h 702"/>
                  <a:gd name="T52" fmla="*/ 5076825 w 3812"/>
                  <a:gd name="T53" fmla="*/ 142875 h 702"/>
                  <a:gd name="T54" fmla="*/ 5270500 w 3812"/>
                  <a:gd name="T55" fmla="*/ 219075 h 702"/>
                  <a:gd name="T56" fmla="*/ 5467350 w 3812"/>
                  <a:gd name="T57" fmla="*/ 136525 h 702"/>
                  <a:gd name="T58" fmla="*/ 5661025 w 3812"/>
                  <a:gd name="T59" fmla="*/ 254000 h 702"/>
                  <a:gd name="T60" fmla="*/ 5857875 w 3812"/>
                  <a:gd name="T61" fmla="*/ 130175 h 702"/>
                  <a:gd name="T62" fmla="*/ 6051550 w 3812"/>
                  <a:gd name="T63" fmla="*/ 577850 h 70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812" h="702">
                    <a:moveTo>
                      <a:pt x="0" y="454"/>
                    </a:moveTo>
                    <a:lnTo>
                      <a:pt x="124" y="98"/>
                    </a:lnTo>
                    <a:lnTo>
                      <a:pt x="246" y="396"/>
                    </a:lnTo>
                    <a:lnTo>
                      <a:pt x="370" y="322"/>
                    </a:lnTo>
                    <a:lnTo>
                      <a:pt x="492" y="326"/>
                    </a:lnTo>
                    <a:lnTo>
                      <a:pt x="616" y="516"/>
                    </a:lnTo>
                    <a:lnTo>
                      <a:pt x="738" y="702"/>
                    </a:lnTo>
                    <a:lnTo>
                      <a:pt x="862" y="682"/>
                    </a:lnTo>
                    <a:lnTo>
                      <a:pt x="984" y="522"/>
                    </a:lnTo>
                    <a:lnTo>
                      <a:pt x="1108" y="236"/>
                    </a:lnTo>
                    <a:lnTo>
                      <a:pt x="1230" y="592"/>
                    </a:lnTo>
                    <a:lnTo>
                      <a:pt x="1354" y="628"/>
                    </a:lnTo>
                    <a:lnTo>
                      <a:pt x="1476" y="156"/>
                    </a:lnTo>
                    <a:lnTo>
                      <a:pt x="1600" y="252"/>
                    </a:lnTo>
                    <a:lnTo>
                      <a:pt x="1722" y="582"/>
                    </a:lnTo>
                    <a:lnTo>
                      <a:pt x="1846" y="402"/>
                    </a:lnTo>
                    <a:lnTo>
                      <a:pt x="1968" y="0"/>
                    </a:lnTo>
                    <a:lnTo>
                      <a:pt x="2092" y="0"/>
                    </a:lnTo>
                    <a:lnTo>
                      <a:pt x="2214" y="172"/>
                    </a:lnTo>
                    <a:lnTo>
                      <a:pt x="2338" y="184"/>
                    </a:lnTo>
                    <a:lnTo>
                      <a:pt x="2460" y="158"/>
                    </a:lnTo>
                    <a:lnTo>
                      <a:pt x="2584" y="178"/>
                    </a:lnTo>
                    <a:lnTo>
                      <a:pt x="2706" y="190"/>
                    </a:lnTo>
                    <a:lnTo>
                      <a:pt x="2828" y="242"/>
                    </a:lnTo>
                    <a:lnTo>
                      <a:pt x="2952" y="108"/>
                    </a:lnTo>
                    <a:lnTo>
                      <a:pt x="3074" y="104"/>
                    </a:lnTo>
                    <a:lnTo>
                      <a:pt x="3198" y="90"/>
                    </a:lnTo>
                    <a:lnTo>
                      <a:pt x="3320" y="138"/>
                    </a:lnTo>
                    <a:lnTo>
                      <a:pt x="3444" y="86"/>
                    </a:lnTo>
                    <a:lnTo>
                      <a:pt x="3566" y="160"/>
                    </a:lnTo>
                    <a:lnTo>
                      <a:pt x="3690" y="82"/>
                    </a:lnTo>
                    <a:lnTo>
                      <a:pt x="3812" y="364"/>
                    </a:lnTo>
                  </a:path>
                </a:pathLst>
              </a:custGeom>
              <a:noFill/>
              <a:ln w="12700">
                <a:solidFill>
                  <a:srgbClr val="F9BE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027" name="Freeform 200">
                <a:extLst>
                  <a:ext uri="{FF2B5EF4-FFF2-40B4-BE49-F238E27FC236}">
                    <a16:creationId xmlns:a16="http://schemas.microsoft.com/office/drawing/2014/main" id="{09E34A38-FEEB-E1EF-2EF4-0FC9F0305614}"/>
                  </a:ext>
                </a:extLst>
              </p:cNvPr>
              <p:cNvSpPr>
                <a:spLocks/>
              </p:cNvSpPr>
              <p:nvPr/>
            </p:nvSpPr>
            <p:spPr bwMode="auto">
              <a:xfrm>
                <a:off x="1419225" y="3054350"/>
                <a:ext cx="57150" cy="38100"/>
              </a:xfrm>
              <a:custGeom>
                <a:avLst/>
                <a:gdLst>
                  <a:gd name="T0" fmla="*/ 57150 w 36"/>
                  <a:gd name="T1" fmla="*/ 38100 h 24"/>
                  <a:gd name="T2" fmla="*/ 0 w 36"/>
                  <a:gd name="T3" fmla="*/ 38100 h 24"/>
                  <a:gd name="T4" fmla="*/ 28575 w 36"/>
                  <a:gd name="T5" fmla="*/ 0 h 24"/>
                  <a:gd name="T6" fmla="*/ 57150 w 36"/>
                  <a:gd name="T7" fmla="*/ 3810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4">
                    <a:moveTo>
                      <a:pt x="36" y="24"/>
                    </a:moveTo>
                    <a:lnTo>
                      <a:pt x="0" y="24"/>
                    </a:lnTo>
                    <a:lnTo>
                      <a:pt x="18" y="0"/>
                    </a:lnTo>
                    <a:lnTo>
                      <a:pt x="36" y="24"/>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28" name="Freeform 201">
                <a:extLst>
                  <a:ext uri="{FF2B5EF4-FFF2-40B4-BE49-F238E27FC236}">
                    <a16:creationId xmlns:a16="http://schemas.microsoft.com/office/drawing/2014/main" id="{D9811DE3-2375-D2CD-A47E-972BD169D4F3}"/>
                  </a:ext>
                </a:extLst>
              </p:cNvPr>
              <p:cNvSpPr>
                <a:spLocks/>
              </p:cNvSpPr>
              <p:nvPr/>
            </p:nvSpPr>
            <p:spPr bwMode="auto">
              <a:xfrm>
                <a:off x="1809750" y="2962275"/>
                <a:ext cx="60325" cy="34925"/>
              </a:xfrm>
              <a:custGeom>
                <a:avLst/>
                <a:gdLst>
                  <a:gd name="T0" fmla="*/ 60325 w 38"/>
                  <a:gd name="T1" fmla="*/ 34925 h 22"/>
                  <a:gd name="T2" fmla="*/ 0 w 38"/>
                  <a:gd name="T3" fmla="*/ 34925 h 22"/>
                  <a:gd name="T4" fmla="*/ 28575 w 38"/>
                  <a:gd name="T5" fmla="*/ 0 h 22"/>
                  <a:gd name="T6" fmla="*/ 60325 w 38"/>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22">
                    <a:moveTo>
                      <a:pt x="38" y="22"/>
                    </a:moveTo>
                    <a:lnTo>
                      <a:pt x="0" y="22"/>
                    </a:lnTo>
                    <a:lnTo>
                      <a:pt x="18" y="0"/>
                    </a:lnTo>
                    <a:lnTo>
                      <a:pt x="38"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29" name="Freeform 202">
                <a:extLst>
                  <a:ext uri="{FF2B5EF4-FFF2-40B4-BE49-F238E27FC236}">
                    <a16:creationId xmlns:a16="http://schemas.microsoft.com/office/drawing/2014/main" id="{C248B0CB-95D8-6930-A3C3-CD92DD5D4129}"/>
                  </a:ext>
                </a:extLst>
              </p:cNvPr>
              <p:cNvSpPr>
                <a:spLocks/>
              </p:cNvSpPr>
              <p:nvPr/>
            </p:nvSpPr>
            <p:spPr bwMode="auto">
              <a:xfrm>
                <a:off x="2006600" y="28479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0" name="Freeform 203">
                <a:extLst>
                  <a:ext uri="{FF2B5EF4-FFF2-40B4-BE49-F238E27FC236}">
                    <a16:creationId xmlns:a16="http://schemas.microsoft.com/office/drawing/2014/main" id="{D18C6D0A-43EE-C8A2-CA0B-1DBF76530C1A}"/>
                  </a:ext>
                </a:extLst>
              </p:cNvPr>
              <p:cNvSpPr>
                <a:spLocks/>
              </p:cNvSpPr>
              <p:nvPr/>
            </p:nvSpPr>
            <p:spPr bwMode="auto">
              <a:xfrm>
                <a:off x="2200275" y="2851150"/>
                <a:ext cx="60325" cy="34925"/>
              </a:xfrm>
              <a:custGeom>
                <a:avLst/>
                <a:gdLst>
                  <a:gd name="T0" fmla="*/ 60325 w 38"/>
                  <a:gd name="T1" fmla="*/ 34925 h 22"/>
                  <a:gd name="T2" fmla="*/ 0 w 38"/>
                  <a:gd name="T3" fmla="*/ 34925 h 22"/>
                  <a:gd name="T4" fmla="*/ 28575 w 38"/>
                  <a:gd name="T5" fmla="*/ 0 h 22"/>
                  <a:gd name="T6" fmla="*/ 60325 w 38"/>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 h="22">
                    <a:moveTo>
                      <a:pt x="38" y="22"/>
                    </a:moveTo>
                    <a:lnTo>
                      <a:pt x="0" y="22"/>
                    </a:lnTo>
                    <a:lnTo>
                      <a:pt x="18" y="0"/>
                    </a:lnTo>
                    <a:lnTo>
                      <a:pt x="38"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1" name="Freeform 204">
                <a:extLst>
                  <a:ext uri="{FF2B5EF4-FFF2-40B4-BE49-F238E27FC236}">
                    <a16:creationId xmlns:a16="http://schemas.microsoft.com/office/drawing/2014/main" id="{38FFEEB5-BC2A-583A-D640-B7188EB96CCB}"/>
                  </a:ext>
                </a:extLst>
              </p:cNvPr>
              <p:cNvSpPr>
                <a:spLocks/>
              </p:cNvSpPr>
              <p:nvPr/>
            </p:nvSpPr>
            <p:spPr bwMode="auto">
              <a:xfrm>
                <a:off x="2397125" y="31559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2" name="Freeform 206">
                <a:extLst>
                  <a:ext uri="{FF2B5EF4-FFF2-40B4-BE49-F238E27FC236}">
                    <a16:creationId xmlns:a16="http://schemas.microsoft.com/office/drawing/2014/main" id="{F73EA995-0E34-914D-5076-BC307FBA2DA4}"/>
                  </a:ext>
                </a:extLst>
              </p:cNvPr>
              <p:cNvSpPr>
                <a:spLocks/>
              </p:cNvSpPr>
              <p:nvPr/>
            </p:nvSpPr>
            <p:spPr bwMode="auto">
              <a:xfrm>
                <a:off x="2590800" y="34480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3" name="Freeform 207">
                <a:extLst>
                  <a:ext uri="{FF2B5EF4-FFF2-40B4-BE49-F238E27FC236}">
                    <a16:creationId xmlns:a16="http://schemas.microsoft.com/office/drawing/2014/main" id="{011FDCC3-44AF-7D15-45C9-6F25B25E9CD8}"/>
                  </a:ext>
                </a:extLst>
              </p:cNvPr>
              <p:cNvSpPr>
                <a:spLocks/>
              </p:cNvSpPr>
              <p:nvPr/>
            </p:nvSpPr>
            <p:spPr bwMode="auto">
              <a:xfrm>
                <a:off x="2787650" y="34163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4" name="Freeform 208">
                <a:extLst>
                  <a:ext uri="{FF2B5EF4-FFF2-40B4-BE49-F238E27FC236}">
                    <a16:creationId xmlns:a16="http://schemas.microsoft.com/office/drawing/2014/main" id="{06BDC6E9-AD44-706F-60CF-714617B8676B}"/>
                  </a:ext>
                </a:extLst>
              </p:cNvPr>
              <p:cNvSpPr>
                <a:spLocks/>
              </p:cNvSpPr>
              <p:nvPr/>
            </p:nvSpPr>
            <p:spPr bwMode="auto">
              <a:xfrm>
                <a:off x="2981325" y="31623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5" name="Freeform 209">
                <a:extLst>
                  <a:ext uri="{FF2B5EF4-FFF2-40B4-BE49-F238E27FC236}">
                    <a16:creationId xmlns:a16="http://schemas.microsoft.com/office/drawing/2014/main" id="{26D85F5C-9A9D-F211-1995-90CAE7591B48}"/>
                  </a:ext>
                </a:extLst>
              </p:cNvPr>
              <p:cNvSpPr>
                <a:spLocks/>
              </p:cNvSpPr>
              <p:nvPr/>
            </p:nvSpPr>
            <p:spPr bwMode="auto">
              <a:xfrm>
                <a:off x="3178175" y="27082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6" name="Freeform 210">
                <a:extLst>
                  <a:ext uri="{FF2B5EF4-FFF2-40B4-BE49-F238E27FC236}">
                    <a16:creationId xmlns:a16="http://schemas.microsoft.com/office/drawing/2014/main" id="{CA030E1F-DF56-3B56-917B-51CCD76D2B66}"/>
                  </a:ext>
                </a:extLst>
              </p:cNvPr>
              <p:cNvSpPr>
                <a:spLocks/>
              </p:cNvSpPr>
              <p:nvPr/>
            </p:nvSpPr>
            <p:spPr bwMode="auto">
              <a:xfrm>
                <a:off x="3371850" y="32766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7" name="Freeform 211">
                <a:extLst>
                  <a:ext uri="{FF2B5EF4-FFF2-40B4-BE49-F238E27FC236}">
                    <a16:creationId xmlns:a16="http://schemas.microsoft.com/office/drawing/2014/main" id="{88B0636D-61A9-2DF5-4DD4-BE0B4CA14E82}"/>
                  </a:ext>
                </a:extLst>
              </p:cNvPr>
              <p:cNvSpPr>
                <a:spLocks/>
              </p:cNvSpPr>
              <p:nvPr/>
            </p:nvSpPr>
            <p:spPr bwMode="auto">
              <a:xfrm>
                <a:off x="3568700" y="33305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8" name="Freeform 212">
                <a:extLst>
                  <a:ext uri="{FF2B5EF4-FFF2-40B4-BE49-F238E27FC236}">
                    <a16:creationId xmlns:a16="http://schemas.microsoft.com/office/drawing/2014/main" id="{563D46B2-F09E-6FF1-4748-A48B8267BBC6}"/>
                  </a:ext>
                </a:extLst>
              </p:cNvPr>
              <p:cNvSpPr>
                <a:spLocks/>
              </p:cNvSpPr>
              <p:nvPr/>
            </p:nvSpPr>
            <p:spPr bwMode="auto">
              <a:xfrm>
                <a:off x="3762375" y="25844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39" name="Freeform 213">
                <a:extLst>
                  <a:ext uri="{FF2B5EF4-FFF2-40B4-BE49-F238E27FC236}">
                    <a16:creationId xmlns:a16="http://schemas.microsoft.com/office/drawing/2014/main" id="{E5EFA137-DBAC-E632-637D-3E9A9D501E63}"/>
                  </a:ext>
                </a:extLst>
              </p:cNvPr>
              <p:cNvSpPr>
                <a:spLocks/>
              </p:cNvSpPr>
              <p:nvPr/>
            </p:nvSpPr>
            <p:spPr bwMode="auto">
              <a:xfrm>
                <a:off x="3956050" y="27368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0" name="Freeform 214">
                <a:extLst>
                  <a:ext uri="{FF2B5EF4-FFF2-40B4-BE49-F238E27FC236}">
                    <a16:creationId xmlns:a16="http://schemas.microsoft.com/office/drawing/2014/main" id="{13860F37-9B35-E7EB-371A-7E235C918D6C}"/>
                  </a:ext>
                </a:extLst>
              </p:cNvPr>
              <p:cNvSpPr>
                <a:spLocks/>
              </p:cNvSpPr>
              <p:nvPr/>
            </p:nvSpPr>
            <p:spPr bwMode="auto">
              <a:xfrm>
                <a:off x="4152900" y="32575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1" name="Freeform 215">
                <a:extLst>
                  <a:ext uri="{FF2B5EF4-FFF2-40B4-BE49-F238E27FC236}">
                    <a16:creationId xmlns:a16="http://schemas.microsoft.com/office/drawing/2014/main" id="{41AAECE3-5BB3-627C-5E62-72E94303252E}"/>
                  </a:ext>
                </a:extLst>
              </p:cNvPr>
              <p:cNvSpPr>
                <a:spLocks/>
              </p:cNvSpPr>
              <p:nvPr/>
            </p:nvSpPr>
            <p:spPr bwMode="auto">
              <a:xfrm>
                <a:off x="4349750" y="2971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2" name="Freeform 216">
                <a:extLst>
                  <a:ext uri="{FF2B5EF4-FFF2-40B4-BE49-F238E27FC236}">
                    <a16:creationId xmlns:a16="http://schemas.microsoft.com/office/drawing/2014/main" id="{23096F34-48DF-710F-88EE-2E41536B20E0}"/>
                  </a:ext>
                </a:extLst>
              </p:cNvPr>
              <p:cNvSpPr>
                <a:spLocks/>
              </p:cNvSpPr>
              <p:nvPr/>
            </p:nvSpPr>
            <p:spPr bwMode="auto">
              <a:xfrm>
                <a:off x="4543425" y="2336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3" name="Freeform 217">
                <a:extLst>
                  <a:ext uri="{FF2B5EF4-FFF2-40B4-BE49-F238E27FC236}">
                    <a16:creationId xmlns:a16="http://schemas.microsoft.com/office/drawing/2014/main" id="{66D6A6F1-5997-BF78-057C-794AC1017C51}"/>
                  </a:ext>
                </a:extLst>
              </p:cNvPr>
              <p:cNvSpPr>
                <a:spLocks/>
              </p:cNvSpPr>
              <p:nvPr/>
            </p:nvSpPr>
            <p:spPr bwMode="auto">
              <a:xfrm>
                <a:off x="4740275" y="2336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4" name="Freeform 218">
                <a:extLst>
                  <a:ext uri="{FF2B5EF4-FFF2-40B4-BE49-F238E27FC236}">
                    <a16:creationId xmlns:a16="http://schemas.microsoft.com/office/drawing/2014/main" id="{0B8E6B37-69BA-D81E-3DDD-5F737C96687E}"/>
                  </a:ext>
                </a:extLst>
              </p:cNvPr>
              <p:cNvSpPr>
                <a:spLocks/>
              </p:cNvSpPr>
              <p:nvPr/>
            </p:nvSpPr>
            <p:spPr bwMode="auto">
              <a:xfrm>
                <a:off x="4933950" y="26066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5" name="Freeform 219">
                <a:extLst>
                  <a:ext uri="{FF2B5EF4-FFF2-40B4-BE49-F238E27FC236}">
                    <a16:creationId xmlns:a16="http://schemas.microsoft.com/office/drawing/2014/main" id="{BDD6F67E-E8D9-33CB-BA3E-B54149388B89}"/>
                  </a:ext>
                </a:extLst>
              </p:cNvPr>
              <p:cNvSpPr>
                <a:spLocks/>
              </p:cNvSpPr>
              <p:nvPr/>
            </p:nvSpPr>
            <p:spPr bwMode="auto">
              <a:xfrm>
                <a:off x="5127625" y="262572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6" name="Freeform 220">
                <a:extLst>
                  <a:ext uri="{FF2B5EF4-FFF2-40B4-BE49-F238E27FC236}">
                    <a16:creationId xmlns:a16="http://schemas.microsoft.com/office/drawing/2014/main" id="{6C4DADBE-B822-7C13-4296-2E7DAFA34262}"/>
                  </a:ext>
                </a:extLst>
              </p:cNvPr>
              <p:cNvSpPr>
                <a:spLocks/>
              </p:cNvSpPr>
              <p:nvPr/>
            </p:nvSpPr>
            <p:spPr bwMode="auto">
              <a:xfrm>
                <a:off x="5324475" y="2584450"/>
                <a:ext cx="57150" cy="38100"/>
              </a:xfrm>
              <a:custGeom>
                <a:avLst/>
                <a:gdLst>
                  <a:gd name="T0" fmla="*/ 57150 w 36"/>
                  <a:gd name="T1" fmla="*/ 38100 h 24"/>
                  <a:gd name="T2" fmla="*/ 0 w 36"/>
                  <a:gd name="T3" fmla="*/ 38100 h 24"/>
                  <a:gd name="T4" fmla="*/ 28575 w 36"/>
                  <a:gd name="T5" fmla="*/ 0 h 24"/>
                  <a:gd name="T6" fmla="*/ 57150 w 36"/>
                  <a:gd name="T7" fmla="*/ 3810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4">
                    <a:moveTo>
                      <a:pt x="36" y="24"/>
                    </a:moveTo>
                    <a:lnTo>
                      <a:pt x="0" y="24"/>
                    </a:lnTo>
                    <a:lnTo>
                      <a:pt x="18" y="0"/>
                    </a:lnTo>
                    <a:lnTo>
                      <a:pt x="36" y="24"/>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7" name="Freeform 221">
                <a:extLst>
                  <a:ext uri="{FF2B5EF4-FFF2-40B4-BE49-F238E27FC236}">
                    <a16:creationId xmlns:a16="http://schemas.microsoft.com/office/drawing/2014/main" id="{92FC34EB-BD54-8067-9BC8-0ECF0DAB8669}"/>
                  </a:ext>
                </a:extLst>
              </p:cNvPr>
              <p:cNvSpPr>
                <a:spLocks/>
              </p:cNvSpPr>
              <p:nvPr/>
            </p:nvSpPr>
            <p:spPr bwMode="auto">
              <a:xfrm>
                <a:off x="5518150" y="26162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8" name="Freeform 222">
                <a:extLst>
                  <a:ext uri="{FF2B5EF4-FFF2-40B4-BE49-F238E27FC236}">
                    <a16:creationId xmlns:a16="http://schemas.microsoft.com/office/drawing/2014/main" id="{98CA9333-3D2D-1C90-989A-C2335367B846}"/>
                  </a:ext>
                </a:extLst>
              </p:cNvPr>
              <p:cNvSpPr>
                <a:spLocks/>
              </p:cNvSpPr>
              <p:nvPr/>
            </p:nvSpPr>
            <p:spPr bwMode="auto">
              <a:xfrm>
                <a:off x="5715000" y="263525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49" name="Freeform 223">
                <a:extLst>
                  <a:ext uri="{FF2B5EF4-FFF2-40B4-BE49-F238E27FC236}">
                    <a16:creationId xmlns:a16="http://schemas.microsoft.com/office/drawing/2014/main" id="{AFAC50CE-3208-7B51-91F8-B1DB92E7AD4B}"/>
                  </a:ext>
                </a:extLst>
              </p:cNvPr>
              <p:cNvSpPr>
                <a:spLocks/>
              </p:cNvSpPr>
              <p:nvPr/>
            </p:nvSpPr>
            <p:spPr bwMode="auto">
              <a:xfrm>
                <a:off x="5911850" y="2717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0" name="Freeform 224">
                <a:extLst>
                  <a:ext uri="{FF2B5EF4-FFF2-40B4-BE49-F238E27FC236}">
                    <a16:creationId xmlns:a16="http://schemas.microsoft.com/office/drawing/2014/main" id="{1ADFAD03-688E-9989-7F89-A5C2823A1E34}"/>
                  </a:ext>
                </a:extLst>
              </p:cNvPr>
              <p:cNvSpPr>
                <a:spLocks/>
              </p:cNvSpPr>
              <p:nvPr/>
            </p:nvSpPr>
            <p:spPr bwMode="auto">
              <a:xfrm>
                <a:off x="6105525" y="2505075"/>
                <a:ext cx="57150" cy="38100"/>
              </a:xfrm>
              <a:custGeom>
                <a:avLst/>
                <a:gdLst>
                  <a:gd name="T0" fmla="*/ 57150 w 36"/>
                  <a:gd name="T1" fmla="*/ 38100 h 24"/>
                  <a:gd name="T2" fmla="*/ 0 w 36"/>
                  <a:gd name="T3" fmla="*/ 38100 h 24"/>
                  <a:gd name="T4" fmla="*/ 28575 w 36"/>
                  <a:gd name="T5" fmla="*/ 0 h 24"/>
                  <a:gd name="T6" fmla="*/ 57150 w 36"/>
                  <a:gd name="T7" fmla="*/ 3810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4">
                    <a:moveTo>
                      <a:pt x="36" y="24"/>
                    </a:moveTo>
                    <a:lnTo>
                      <a:pt x="0" y="24"/>
                    </a:lnTo>
                    <a:lnTo>
                      <a:pt x="18" y="0"/>
                    </a:lnTo>
                    <a:lnTo>
                      <a:pt x="36" y="24"/>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1" name="Freeform 225">
                <a:extLst>
                  <a:ext uri="{FF2B5EF4-FFF2-40B4-BE49-F238E27FC236}">
                    <a16:creationId xmlns:a16="http://schemas.microsoft.com/office/drawing/2014/main" id="{278636DC-B6CA-4DD6-8D80-30B74702AA43}"/>
                  </a:ext>
                </a:extLst>
              </p:cNvPr>
              <p:cNvSpPr>
                <a:spLocks/>
              </p:cNvSpPr>
              <p:nvPr/>
            </p:nvSpPr>
            <p:spPr bwMode="auto">
              <a:xfrm>
                <a:off x="6299200" y="2498725"/>
                <a:ext cx="57150" cy="38100"/>
              </a:xfrm>
              <a:custGeom>
                <a:avLst/>
                <a:gdLst>
                  <a:gd name="T0" fmla="*/ 57150 w 36"/>
                  <a:gd name="T1" fmla="*/ 38100 h 24"/>
                  <a:gd name="T2" fmla="*/ 0 w 36"/>
                  <a:gd name="T3" fmla="*/ 38100 h 24"/>
                  <a:gd name="T4" fmla="*/ 28575 w 36"/>
                  <a:gd name="T5" fmla="*/ 0 h 24"/>
                  <a:gd name="T6" fmla="*/ 57150 w 36"/>
                  <a:gd name="T7" fmla="*/ 38100 h 2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4">
                    <a:moveTo>
                      <a:pt x="36" y="24"/>
                    </a:moveTo>
                    <a:lnTo>
                      <a:pt x="0" y="24"/>
                    </a:lnTo>
                    <a:lnTo>
                      <a:pt x="18" y="0"/>
                    </a:lnTo>
                    <a:lnTo>
                      <a:pt x="36" y="24"/>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2" name="Freeform 226">
                <a:extLst>
                  <a:ext uri="{FF2B5EF4-FFF2-40B4-BE49-F238E27FC236}">
                    <a16:creationId xmlns:a16="http://schemas.microsoft.com/office/drawing/2014/main" id="{62FA168A-8B8C-2307-F56F-C5F33C73D1F7}"/>
                  </a:ext>
                </a:extLst>
              </p:cNvPr>
              <p:cNvSpPr>
                <a:spLocks/>
              </p:cNvSpPr>
              <p:nvPr/>
            </p:nvSpPr>
            <p:spPr bwMode="auto">
              <a:xfrm>
                <a:off x="6496050" y="24796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3" name="Freeform 227">
                <a:extLst>
                  <a:ext uri="{FF2B5EF4-FFF2-40B4-BE49-F238E27FC236}">
                    <a16:creationId xmlns:a16="http://schemas.microsoft.com/office/drawing/2014/main" id="{BC7CA52C-D3FD-A47C-E905-8F511AD987DA}"/>
                  </a:ext>
                </a:extLst>
              </p:cNvPr>
              <p:cNvSpPr>
                <a:spLocks/>
              </p:cNvSpPr>
              <p:nvPr/>
            </p:nvSpPr>
            <p:spPr bwMode="auto">
              <a:xfrm>
                <a:off x="6689725" y="25527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4" name="Freeform 228">
                <a:extLst>
                  <a:ext uri="{FF2B5EF4-FFF2-40B4-BE49-F238E27FC236}">
                    <a16:creationId xmlns:a16="http://schemas.microsoft.com/office/drawing/2014/main" id="{48342110-A8E5-C1D4-EA69-16336D7065F1}"/>
                  </a:ext>
                </a:extLst>
              </p:cNvPr>
              <p:cNvSpPr>
                <a:spLocks/>
              </p:cNvSpPr>
              <p:nvPr/>
            </p:nvSpPr>
            <p:spPr bwMode="auto">
              <a:xfrm>
                <a:off x="6886575" y="247332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5" name="Freeform 229">
                <a:extLst>
                  <a:ext uri="{FF2B5EF4-FFF2-40B4-BE49-F238E27FC236}">
                    <a16:creationId xmlns:a16="http://schemas.microsoft.com/office/drawing/2014/main" id="{A1DF6E7F-B499-ED99-6A9A-A1A51922A20D}"/>
                  </a:ext>
                </a:extLst>
              </p:cNvPr>
              <p:cNvSpPr>
                <a:spLocks/>
              </p:cNvSpPr>
              <p:nvPr/>
            </p:nvSpPr>
            <p:spPr bwMode="auto">
              <a:xfrm>
                <a:off x="7080250" y="2590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6" name="Freeform 230">
                <a:extLst>
                  <a:ext uri="{FF2B5EF4-FFF2-40B4-BE49-F238E27FC236}">
                    <a16:creationId xmlns:a16="http://schemas.microsoft.com/office/drawing/2014/main" id="{83768F21-C690-FE8D-720A-E0B6332AB51E}"/>
                  </a:ext>
                </a:extLst>
              </p:cNvPr>
              <p:cNvSpPr>
                <a:spLocks/>
              </p:cNvSpPr>
              <p:nvPr/>
            </p:nvSpPr>
            <p:spPr bwMode="auto">
              <a:xfrm>
                <a:off x="7277100" y="2463800"/>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7" name="Freeform 231">
                <a:extLst>
                  <a:ext uri="{FF2B5EF4-FFF2-40B4-BE49-F238E27FC236}">
                    <a16:creationId xmlns:a16="http://schemas.microsoft.com/office/drawing/2014/main" id="{690D73AC-C922-0191-D0DF-F19552E5628F}"/>
                  </a:ext>
                </a:extLst>
              </p:cNvPr>
              <p:cNvSpPr>
                <a:spLocks/>
              </p:cNvSpPr>
              <p:nvPr/>
            </p:nvSpPr>
            <p:spPr bwMode="auto">
              <a:xfrm>
                <a:off x="7470775" y="29114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8" name="Freeform 232">
                <a:extLst>
                  <a:ext uri="{FF2B5EF4-FFF2-40B4-BE49-F238E27FC236}">
                    <a16:creationId xmlns:a16="http://schemas.microsoft.com/office/drawing/2014/main" id="{4BBD6723-409B-AF0C-50DB-3D3F7F90324C}"/>
                  </a:ext>
                </a:extLst>
              </p:cNvPr>
              <p:cNvSpPr>
                <a:spLocks/>
              </p:cNvSpPr>
              <p:nvPr/>
            </p:nvSpPr>
            <p:spPr bwMode="auto">
              <a:xfrm>
                <a:off x="1616075" y="2492375"/>
                <a:ext cx="57150" cy="34925"/>
              </a:xfrm>
              <a:custGeom>
                <a:avLst/>
                <a:gdLst>
                  <a:gd name="T0" fmla="*/ 57150 w 36"/>
                  <a:gd name="T1" fmla="*/ 34925 h 22"/>
                  <a:gd name="T2" fmla="*/ 0 w 36"/>
                  <a:gd name="T3" fmla="*/ 34925 h 22"/>
                  <a:gd name="T4" fmla="*/ 28575 w 36"/>
                  <a:gd name="T5" fmla="*/ 0 h 22"/>
                  <a:gd name="T6" fmla="*/ 57150 w 36"/>
                  <a:gd name="T7" fmla="*/ 34925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22">
                    <a:moveTo>
                      <a:pt x="36" y="22"/>
                    </a:moveTo>
                    <a:lnTo>
                      <a:pt x="0" y="22"/>
                    </a:lnTo>
                    <a:lnTo>
                      <a:pt x="18" y="0"/>
                    </a:lnTo>
                    <a:lnTo>
                      <a:pt x="36" y="22"/>
                    </a:lnTo>
                    <a:close/>
                  </a:path>
                </a:pathLst>
              </a:custGeom>
              <a:solidFill>
                <a:srgbClr val="F9B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59" name="Freeform 235">
                <a:extLst>
                  <a:ext uri="{FF2B5EF4-FFF2-40B4-BE49-F238E27FC236}">
                    <a16:creationId xmlns:a16="http://schemas.microsoft.com/office/drawing/2014/main" id="{652475E2-CDAD-2D01-8155-AC661CAC194A}"/>
                  </a:ext>
                </a:extLst>
              </p:cNvPr>
              <p:cNvSpPr>
                <a:spLocks/>
              </p:cNvSpPr>
              <p:nvPr/>
            </p:nvSpPr>
            <p:spPr bwMode="auto">
              <a:xfrm>
                <a:off x="1419225" y="4473575"/>
                <a:ext cx="60325" cy="66675"/>
              </a:xfrm>
              <a:custGeom>
                <a:avLst/>
                <a:gdLst>
                  <a:gd name="T0" fmla="*/ 60325 w 38"/>
                  <a:gd name="T1" fmla="*/ 34925 h 42"/>
                  <a:gd name="T2" fmla="*/ 31750 w 38"/>
                  <a:gd name="T3" fmla="*/ 66675 h 42"/>
                  <a:gd name="T4" fmla="*/ 0 w 38"/>
                  <a:gd name="T5" fmla="*/ 34925 h 42"/>
                  <a:gd name="T6" fmla="*/ 31750 w 38"/>
                  <a:gd name="T7" fmla="*/ 0 h 42"/>
                  <a:gd name="T8" fmla="*/ 60325 w 38"/>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2"/>
                    </a:moveTo>
                    <a:lnTo>
                      <a:pt x="20" y="42"/>
                    </a:lnTo>
                    <a:lnTo>
                      <a:pt x="0" y="22"/>
                    </a:lnTo>
                    <a:lnTo>
                      <a:pt x="20" y="0"/>
                    </a:lnTo>
                    <a:lnTo>
                      <a:pt x="38"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0" name="Freeform 236">
                <a:extLst>
                  <a:ext uri="{FF2B5EF4-FFF2-40B4-BE49-F238E27FC236}">
                    <a16:creationId xmlns:a16="http://schemas.microsoft.com/office/drawing/2014/main" id="{8139EBCF-6913-AB12-BC82-C4F3B18A39B4}"/>
                  </a:ext>
                </a:extLst>
              </p:cNvPr>
              <p:cNvSpPr>
                <a:spLocks/>
              </p:cNvSpPr>
              <p:nvPr/>
            </p:nvSpPr>
            <p:spPr bwMode="auto">
              <a:xfrm>
                <a:off x="1612900" y="416560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1" name="Freeform 237">
                <a:extLst>
                  <a:ext uri="{FF2B5EF4-FFF2-40B4-BE49-F238E27FC236}">
                    <a16:creationId xmlns:a16="http://schemas.microsoft.com/office/drawing/2014/main" id="{306F245E-9D6B-DB54-0D7C-42E7BC04BD70}"/>
                  </a:ext>
                </a:extLst>
              </p:cNvPr>
              <p:cNvSpPr>
                <a:spLocks/>
              </p:cNvSpPr>
              <p:nvPr/>
            </p:nvSpPr>
            <p:spPr bwMode="auto">
              <a:xfrm>
                <a:off x="1809750" y="4406900"/>
                <a:ext cx="60325" cy="63500"/>
              </a:xfrm>
              <a:custGeom>
                <a:avLst/>
                <a:gdLst>
                  <a:gd name="T0" fmla="*/ 60325 w 38"/>
                  <a:gd name="T1" fmla="*/ 31750 h 40"/>
                  <a:gd name="T2" fmla="*/ 31750 w 38"/>
                  <a:gd name="T3" fmla="*/ 63500 h 40"/>
                  <a:gd name="T4" fmla="*/ 0 w 38"/>
                  <a:gd name="T5" fmla="*/ 31750 h 40"/>
                  <a:gd name="T6" fmla="*/ 31750 w 38"/>
                  <a:gd name="T7" fmla="*/ 0 h 40"/>
                  <a:gd name="T8" fmla="*/ 60325 w 38"/>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0">
                    <a:moveTo>
                      <a:pt x="38" y="20"/>
                    </a:moveTo>
                    <a:lnTo>
                      <a:pt x="20" y="40"/>
                    </a:lnTo>
                    <a:lnTo>
                      <a:pt x="0" y="20"/>
                    </a:lnTo>
                    <a:lnTo>
                      <a:pt x="20"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2" name="Freeform 238">
                <a:extLst>
                  <a:ext uri="{FF2B5EF4-FFF2-40B4-BE49-F238E27FC236}">
                    <a16:creationId xmlns:a16="http://schemas.microsoft.com/office/drawing/2014/main" id="{65AC82E3-D51A-67A8-6A0D-259788A0D988}"/>
                  </a:ext>
                </a:extLst>
              </p:cNvPr>
              <p:cNvSpPr>
                <a:spLocks/>
              </p:cNvSpPr>
              <p:nvPr/>
            </p:nvSpPr>
            <p:spPr bwMode="auto">
              <a:xfrm>
                <a:off x="2003425" y="43497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3" name="Freeform 239">
                <a:extLst>
                  <a:ext uri="{FF2B5EF4-FFF2-40B4-BE49-F238E27FC236}">
                    <a16:creationId xmlns:a16="http://schemas.microsoft.com/office/drawing/2014/main" id="{F156AFD2-0D87-CEC5-3934-861A75ACEC7C}"/>
                  </a:ext>
                </a:extLst>
              </p:cNvPr>
              <p:cNvSpPr>
                <a:spLocks/>
              </p:cNvSpPr>
              <p:nvPr/>
            </p:nvSpPr>
            <p:spPr bwMode="auto">
              <a:xfrm>
                <a:off x="2200275" y="4425950"/>
                <a:ext cx="60325" cy="66675"/>
              </a:xfrm>
              <a:custGeom>
                <a:avLst/>
                <a:gdLst>
                  <a:gd name="T0" fmla="*/ 60325 w 38"/>
                  <a:gd name="T1" fmla="*/ 31750 h 42"/>
                  <a:gd name="T2" fmla="*/ 28575 w 38"/>
                  <a:gd name="T3" fmla="*/ 66675 h 42"/>
                  <a:gd name="T4" fmla="*/ 0 w 38"/>
                  <a:gd name="T5" fmla="*/ 31750 h 42"/>
                  <a:gd name="T6" fmla="*/ 28575 w 38"/>
                  <a:gd name="T7" fmla="*/ 0 h 42"/>
                  <a:gd name="T8" fmla="*/ 60325 w 38"/>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0"/>
                    </a:moveTo>
                    <a:lnTo>
                      <a:pt x="18" y="42"/>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4" name="Freeform 240">
                <a:extLst>
                  <a:ext uri="{FF2B5EF4-FFF2-40B4-BE49-F238E27FC236}">
                    <a16:creationId xmlns:a16="http://schemas.microsoft.com/office/drawing/2014/main" id="{75BC4DEB-2B55-0BAE-43AE-8BC2F29B9A51}"/>
                  </a:ext>
                </a:extLst>
              </p:cNvPr>
              <p:cNvSpPr>
                <a:spLocks/>
              </p:cNvSpPr>
              <p:nvPr/>
            </p:nvSpPr>
            <p:spPr bwMode="auto">
              <a:xfrm>
                <a:off x="2393950" y="447675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5" name="Freeform 241">
                <a:extLst>
                  <a:ext uri="{FF2B5EF4-FFF2-40B4-BE49-F238E27FC236}">
                    <a16:creationId xmlns:a16="http://schemas.microsoft.com/office/drawing/2014/main" id="{6743D7F0-A717-2F93-3C16-A87EEFB28A32}"/>
                  </a:ext>
                </a:extLst>
              </p:cNvPr>
              <p:cNvSpPr>
                <a:spLocks/>
              </p:cNvSpPr>
              <p:nvPr/>
            </p:nvSpPr>
            <p:spPr bwMode="auto">
              <a:xfrm>
                <a:off x="2784475" y="44767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6" name="Freeform 242">
                <a:extLst>
                  <a:ext uri="{FF2B5EF4-FFF2-40B4-BE49-F238E27FC236}">
                    <a16:creationId xmlns:a16="http://schemas.microsoft.com/office/drawing/2014/main" id="{CC7D3F49-3D31-5496-41AB-457B3886037E}"/>
                  </a:ext>
                </a:extLst>
              </p:cNvPr>
              <p:cNvSpPr>
                <a:spLocks/>
              </p:cNvSpPr>
              <p:nvPr/>
            </p:nvSpPr>
            <p:spPr bwMode="auto">
              <a:xfrm>
                <a:off x="2981325" y="4279900"/>
                <a:ext cx="60325" cy="63500"/>
              </a:xfrm>
              <a:custGeom>
                <a:avLst/>
                <a:gdLst>
                  <a:gd name="T0" fmla="*/ 60325 w 38"/>
                  <a:gd name="T1" fmla="*/ 31750 h 40"/>
                  <a:gd name="T2" fmla="*/ 28575 w 38"/>
                  <a:gd name="T3" fmla="*/ 63500 h 40"/>
                  <a:gd name="T4" fmla="*/ 0 w 38"/>
                  <a:gd name="T5" fmla="*/ 31750 h 40"/>
                  <a:gd name="T6" fmla="*/ 28575 w 38"/>
                  <a:gd name="T7" fmla="*/ 0 h 40"/>
                  <a:gd name="T8" fmla="*/ 60325 w 38"/>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0">
                    <a:moveTo>
                      <a:pt x="38" y="20"/>
                    </a:moveTo>
                    <a:lnTo>
                      <a:pt x="18" y="40"/>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7" name="Freeform 243">
                <a:extLst>
                  <a:ext uri="{FF2B5EF4-FFF2-40B4-BE49-F238E27FC236}">
                    <a16:creationId xmlns:a16="http://schemas.microsoft.com/office/drawing/2014/main" id="{B7881520-7478-01C8-0C82-DBA9D0F3F0B2}"/>
                  </a:ext>
                </a:extLst>
              </p:cNvPr>
              <p:cNvSpPr>
                <a:spLocks/>
              </p:cNvSpPr>
              <p:nvPr/>
            </p:nvSpPr>
            <p:spPr bwMode="auto">
              <a:xfrm>
                <a:off x="3175000" y="44767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8" name="Freeform 244">
                <a:extLst>
                  <a:ext uri="{FF2B5EF4-FFF2-40B4-BE49-F238E27FC236}">
                    <a16:creationId xmlns:a16="http://schemas.microsoft.com/office/drawing/2014/main" id="{49D271A7-8868-3535-E60C-7438BB67974D}"/>
                  </a:ext>
                </a:extLst>
              </p:cNvPr>
              <p:cNvSpPr>
                <a:spLocks/>
              </p:cNvSpPr>
              <p:nvPr/>
            </p:nvSpPr>
            <p:spPr bwMode="auto">
              <a:xfrm>
                <a:off x="3565525" y="44767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69" name="Freeform 245">
                <a:extLst>
                  <a:ext uri="{FF2B5EF4-FFF2-40B4-BE49-F238E27FC236}">
                    <a16:creationId xmlns:a16="http://schemas.microsoft.com/office/drawing/2014/main" id="{8ED91F10-2633-7CEA-5A0C-3414514CA6A2}"/>
                  </a:ext>
                </a:extLst>
              </p:cNvPr>
              <p:cNvSpPr>
                <a:spLocks/>
              </p:cNvSpPr>
              <p:nvPr/>
            </p:nvSpPr>
            <p:spPr bwMode="auto">
              <a:xfrm>
                <a:off x="3759200" y="441960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0" name="Freeform 246">
                <a:extLst>
                  <a:ext uri="{FF2B5EF4-FFF2-40B4-BE49-F238E27FC236}">
                    <a16:creationId xmlns:a16="http://schemas.microsoft.com/office/drawing/2014/main" id="{186BCE9A-0AC7-CABE-1F90-43AB14924490}"/>
                  </a:ext>
                </a:extLst>
              </p:cNvPr>
              <p:cNvSpPr>
                <a:spLocks/>
              </p:cNvSpPr>
              <p:nvPr/>
            </p:nvSpPr>
            <p:spPr bwMode="auto">
              <a:xfrm>
                <a:off x="3956050" y="4476750"/>
                <a:ext cx="60325" cy="66675"/>
              </a:xfrm>
              <a:custGeom>
                <a:avLst/>
                <a:gdLst>
                  <a:gd name="T0" fmla="*/ 60325 w 38"/>
                  <a:gd name="T1" fmla="*/ 34925 h 42"/>
                  <a:gd name="T2" fmla="*/ 31750 w 38"/>
                  <a:gd name="T3" fmla="*/ 66675 h 42"/>
                  <a:gd name="T4" fmla="*/ 0 w 38"/>
                  <a:gd name="T5" fmla="*/ 34925 h 42"/>
                  <a:gd name="T6" fmla="*/ 31750 w 38"/>
                  <a:gd name="T7" fmla="*/ 0 h 42"/>
                  <a:gd name="T8" fmla="*/ 60325 w 38"/>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2"/>
                    </a:moveTo>
                    <a:lnTo>
                      <a:pt x="20" y="42"/>
                    </a:lnTo>
                    <a:lnTo>
                      <a:pt x="0" y="22"/>
                    </a:lnTo>
                    <a:lnTo>
                      <a:pt x="20" y="0"/>
                    </a:lnTo>
                    <a:lnTo>
                      <a:pt x="38"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1" name="Freeform 247">
                <a:extLst>
                  <a:ext uri="{FF2B5EF4-FFF2-40B4-BE49-F238E27FC236}">
                    <a16:creationId xmlns:a16="http://schemas.microsoft.com/office/drawing/2014/main" id="{9A81B728-085D-3E4B-0D68-2567480731CA}"/>
                  </a:ext>
                </a:extLst>
              </p:cNvPr>
              <p:cNvSpPr>
                <a:spLocks/>
              </p:cNvSpPr>
              <p:nvPr/>
            </p:nvSpPr>
            <p:spPr bwMode="auto">
              <a:xfrm>
                <a:off x="4149725" y="4406900"/>
                <a:ext cx="63500" cy="63500"/>
              </a:xfrm>
              <a:custGeom>
                <a:avLst/>
                <a:gdLst>
                  <a:gd name="T0" fmla="*/ 63500 w 40"/>
                  <a:gd name="T1" fmla="*/ 31750 h 40"/>
                  <a:gd name="T2" fmla="*/ 31750 w 40"/>
                  <a:gd name="T3" fmla="*/ 63500 h 40"/>
                  <a:gd name="T4" fmla="*/ 0 w 40"/>
                  <a:gd name="T5" fmla="*/ 31750 h 40"/>
                  <a:gd name="T6" fmla="*/ 31750 w 40"/>
                  <a:gd name="T7" fmla="*/ 0 h 40"/>
                  <a:gd name="T8" fmla="*/ 63500 w 40"/>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20"/>
                    </a:moveTo>
                    <a:lnTo>
                      <a:pt x="20" y="40"/>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2" name="Freeform 248">
                <a:extLst>
                  <a:ext uri="{FF2B5EF4-FFF2-40B4-BE49-F238E27FC236}">
                    <a16:creationId xmlns:a16="http://schemas.microsoft.com/office/drawing/2014/main" id="{67513669-41AC-FF25-05B8-1147668F8B8E}"/>
                  </a:ext>
                </a:extLst>
              </p:cNvPr>
              <p:cNvSpPr>
                <a:spLocks/>
              </p:cNvSpPr>
              <p:nvPr/>
            </p:nvSpPr>
            <p:spPr bwMode="auto">
              <a:xfrm>
                <a:off x="4346575" y="4476750"/>
                <a:ext cx="60325" cy="66675"/>
              </a:xfrm>
              <a:custGeom>
                <a:avLst/>
                <a:gdLst>
                  <a:gd name="T0" fmla="*/ 60325 w 38"/>
                  <a:gd name="T1" fmla="*/ 34925 h 42"/>
                  <a:gd name="T2" fmla="*/ 31750 w 38"/>
                  <a:gd name="T3" fmla="*/ 66675 h 42"/>
                  <a:gd name="T4" fmla="*/ 0 w 38"/>
                  <a:gd name="T5" fmla="*/ 34925 h 42"/>
                  <a:gd name="T6" fmla="*/ 31750 w 38"/>
                  <a:gd name="T7" fmla="*/ 0 h 42"/>
                  <a:gd name="T8" fmla="*/ 60325 w 38"/>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2"/>
                    </a:moveTo>
                    <a:lnTo>
                      <a:pt x="20" y="42"/>
                    </a:lnTo>
                    <a:lnTo>
                      <a:pt x="0" y="22"/>
                    </a:lnTo>
                    <a:lnTo>
                      <a:pt x="20" y="0"/>
                    </a:lnTo>
                    <a:lnTo>
                      <a:pt x="38"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3" name="Freeform 249">
                <a:extLst>
                  <a:ext uri="{FF2B5EF4-FFF2-40B4-BE49-F238E27FC236}">
                    <a16:creationId xmlns:a16="http://schemas.microsoft.com/office/drawing/2014/main" id="{7521C29A-8F97-7E2A-40A5-58BEFB3F444E}"/>
                  </a:ext>
                </a:extLst>
              </p:cNvPr>
              <p:cNvSpPr>
                <a:spLocks/>
              </p:cNvSpPr>
              <p:nvPr/>
            </p:nvSpPr>
            <p:spPr bwMode="auto">
              <a:xfrm>
                <a:off x="4540250" y="447675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4" name="Freeform 250">
                <a:extLst>
                  <a:ext uri="{FF2B5EF4-FFF2-40B4-BE49-F238E27FC236}">
                    <a16:creationId xmlns:a16="http://schemas.microsoft.com/office/drawing/2014/main" id="{BA96E6EE-1F5B-8131-83E5-C342BB51BDA9}"/>
                  </a:ext>
                </a:extLst>
              </p:cNvPr>
              <p:cNvSpPr>
                <a:spLocks/>
              </p:cNvSpPr>
              <p:nvPr/>
            </p:nvSpPr>
            <p:spPr bwMode="auto">
              <a:xfrm>
                <a:off x="4737100" y="4476750"/>
                <a:ext cx="60325" cy="66675"/>
              </a:xfrm>
              <a:custGeom>
                <a:avLst/>
                <a:gdLst>
                  <a:gd name="T0" fmla="*/ 60325 w 38"/>
                  <a:gd name="T1" fmla="*/ 31750 h 42"/>
                  <a:gd name="T2" fmla="*/ 31750 w 38"/>
                  <a:gd name="T3" fmla="*/ 66675 h 42"/>
                  <a:gd name="T4" fmla="*/ 0 w 38"/>
                  <a:gd name="T5" fmla="*/ 31750 h 42"/>
                  <a:gd name="T6" fmla="*/ 31750 w 38"/>
                  <a:gd name="T7" fmla="*/ 0 h 42"/>
                  <a:gd name="T8" fmla="*/ 60325 w 38"/>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0"/>
                    </a:moveTo>
                    <a:lnTo>
                      <a:pt x="20" y="42"/>
                    </a:lnTo>
                    <a:lnTo>
                      <a:pt x="0" y="20"/>
                    </a:lnTo>
                    <a:lnTo>
                      <a:pt x="20"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5" name="Freeform 251">
                <a:extLst>
                  <a:ext uri="{FF2B5EF4-FFF2-40B4-BE49-F238E27FC236}">
                    <a16:creationId xmlns:a16="http://schemas.microsoft.com/office/drawing/2014/main" id="{FCA442FD-0379-19A2-DF11-02880443797F}"/>
                  </a:ext>
                </a:extLst>
              </p:cNvPr>
              <p:cNvSpPr>
                <a:spLocks/>
              </p:cNvSpPr>
              <p:nvPr/>
            </p:nvSpPr>
            <p:spPr bwMode="auto">
              <a:xfrm>
                <a:off x="4930775" y="434340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6" name="Freeform 252">
                <a:extLst>
                  <a:ext uri="{FF2B5EF4-FFF2-40B4-BE49-F238E27FC236}">
                    <a16:creationId xmlns:a16="http://schemas.microsoft.com/office/drawing/2014/main" id="{CD6F26C6-E08D-2D5C-0E71-3CCCDE1E7218}"/>
                  </a:ext>
                </a:extLst>
              </p:cNvPr>
              <p:cNvSpPr>
                <a:spLocks/>
              </p:cNvSpPr>
              <p:nvPr/>
            </p:nvSpPr>
            <p:spPr bwMode="auto">
              <a:xfrm>
                <a:off x="5127625" y="4330700"/>
                <a:ext cx="60325" cy="66675"/>
              </a:xfrm>
              <a:custGeom>
                <a:avLst/>
                <a:gdLst>
                  <a:gd name="T0" fmla="*/ 60325 w 38"/>
                  <a:gd name="T1" fmla="*/ 31750 h 42"/>
                  <a:gd name="T2" fmla="*/ 31750 w 38"/>
                  <a:gd name="T3" fmla="*/ 66675 h 42"/>
                  <a:gd name="T4" fmla="*/ 0 w 38"/>
                  <a:gd name="T5" fmla="*/ 31750 h 42"/>
                  <a:gd name="T6" fmla="*/ 31750 w 38"/>
                  <a:gd name="T7" fmla="*/ 0 h 42"/>
                  <a:gd name="T8" fmla="*/ 60325 w 38"/>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0"/>
                    </a:moveTo>
                    <a:lnTo>
                      <a:pt x="20" y="42"/>
                    </a:lnTo>
                    <a:lnTo>
                      <a:pt x="0" y="20"/>
                    </a:lnTo>
                    <a:lnTo>
                      <a:pt x="20"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7" name="Freeform 253">
                <a:extLst>
                  <a:ext uri="{FF2B5EF4-FFF2-40B4-BE49-F238E27FC236}">
                    <a16:creationId xmlns:a16="http://schemas.microsoft.com/office/drawing/2014/main" id="{54009B14-5E28-A965-71BC-D60CF137B880}"/>
                  </a:ext>
                </a:extLst>
              </p:cNvPr>
              <p:cNvSpPr>
                <a:spLocks/>
              </p:cNvSpPr>
              <p:nvPr/>
            </p:nvSpPr>
            <p:spPr bwMode="auto">
              <a:xfrm>
                <a:off x="5321300" y="4352925"/>
                <a:ext cx="63500" cy="63500"/>
              </a:xfrm>
              <a:custGeom>
                <a:avLst/>
                <a:gdLst>
                  <a:gd name="T0" fmla="*/ 63500 w 40"/>
                  <a:gd name="T1" fmla="*/ 31750 h 40"/>
                  <a:gd name="T2" fmla="*/ 31750 w 40"/>
                  <a:gd name="T3" fmla="*/ 63500 h 40"/>
                  <a:gd name="T4" fmla="*/ 0 w 40"/>
                  <a:gd name="T5" fmla="*/ 31750 h 40"/>
                  <a:gd name="T6" fmla="*/ 31750 w 40"/>
                  <a:gd name="T7" fmla="*/ 0 h 40"/>
                  <a:gd name="T8" fmla="*/ 63500 w 40"/>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20"/>
                    </a:moveTo>
                    <a:lnTo>
                      <a:pt x="20" y="40"/>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8" name="Freeform 254">
                <a:extLst>
                  <a:ext uri="{FF2B5EF4-FFF2-40B4-BE49-F238E27FC236}">
                    <a16:creationId xmlns:a16="http://schemas.microsoft.com/office/drawing/2014/main" id="{26BE7287-8987-8596-88C7-4243D0689183}"/>
                  </a:ext>
                </a:extLst>
              </p:cNvPr>
              <p:cNvSpPr>
                <a:spLocks/>
              </p:cNvSpPr>
              <p:nvPr/>
            </p:nvSpPr>
            <p:spPr bwMode="auto">
              <a:xfrm>
                <a:off x="5518150" y="4391025"/>
                <a:ext cx="60325" cy="63500"/>
              </a:xfrm>
              <a:custGeom>
                <a:avLst/>
                <a:gdLst>
                  <a:gd name="T0" fmla="*/ 60325 w 38"/>
                  <a:gd name="T1" fmla="*/ 31750 h 40"/>
                  <a:gd name="T2" fmla="*/ 28575 w 38"/>
                  <a:gd name="T3" fmla="*/ 63500 h 40"/>
                  <a:gd name="T4" fmla="*/ 0 w 38"/>
                  <a:gd name="T5" fmla="*/ 31750 h 40"/>
                  <a:gd name="T6" fmla="*/ 28575 w 38"/>
                  <a:gd name="T7" fmla="*/ 0 h 40"/>
                  <a:gd name="T8" fmla="*/ 60325 w 38"/>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0">
                    <a:moveTo>
                      <a:pt x="38" y="20"/>
                    </a:moveTo>
                    <a:lnTo>
                      <a:pt x="18" y="40"/>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79" name="Freeform 255">
                <a:extLst>
                  <a:ext uri="{FF2B5EF4-FFF2-40B4-BE49-F238E27FC236}">
                    <a16:creationId xmlns:a16="http://schemas.microsoft.com/office/drawing/2014/main" id="{900F5DA5-C441-1969-3BAF-7A534DBBC9FB}"/>
                  </a:ext>
                </a:extLst>
              </p:cNvPr>
              <p:cNvSpPr>
                <a:spLocks/>
              </p:cNvSpPr>
              <p:nvPr/>
            </p:nvSpPr>
            <p:spPr bwMode="auto">
              <a:xfrm>
                <a:off x="5711825" y="441960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0" name="Freeform 256">
                <a:extLst>
                  <a:ext uri="{FF2B5EF4-FFF2-40B4-BE49-F238E27FC236}">
                    <a16:creationId xmlns:a16="http://schemas.microsoft.com/office/drawing/2014/main" id="{FFEC8348-E834-B632-BC7E-727EF4867844}"/>
                  </a:ext>
                </a:extLst>
              </p:cNvPr>
              <p:cNvSpPr>
                <a:spLocks/>
              </p:cNvSpPr>
              <p:nvPr/>
            </p:nvSpPr>
            <p:spPr bwMode="auto">
              <a:xfrm>
                <a:off x="5908675" y="4419600"/>
                <a:ext cx="60325" cy="63500"/>
              </a:xfrm>
              <a:custGeom>
                <a:avLst/>
                <a:gdLst>
                  <a:gd name="T0" fmla="*/ 60325 w 38"/>
                  <a:gd name="T1" fmla="*/ 31750 h 40"/>
                  <a:gd name="T2" fmla="*/ 28575 w 38"/>
                  <a:gd name="T3" fmla="*/ 63500 h 40"/>
                  <a:gd name="T4" fmla="*/ 0 w 38"/>
                  <a:gd name="T5" fmla="*/ 31750 h 40"/>
                  <a:gd name="T6" fmla="*/ 28575 w 38"/>
                  <a:gd name="T7" fmla="*/ 0 h 40"/>
                  <a:gd name="T8" fmla="*/ 60325 w 38"/>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0">
                    <a:moveTo>
                      <a:pt x="38" y="20"/>
                    </a:moveTo>
                    <a:lnTo>
                      <a:pt x="18" y="40"/>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1" name="Freeform 257">
                <a:extLst>
                  <a:ext uri="{FF2B5EF4-FFF2-40B4-BE49-F238E27FC236}">
                    <a16:creationId xmlns:a16="http://schemas.microsoft.com/office/drawing/2014/main" id="{073FC394-A915-A61B-F19B-F93ABCA365D0}"/>
                  </a:ext>
                </a:extLst>
              </p:cNvPr>
              <p:cNvSpPr>
                <a:spLocks/>
              </p:cNvSpPr>
              <p:nvPr/>
            </p:nvSpPr>
            <p:spPr bwMode="auto">
              <a:xfrm>
                <a:off x="6102350" y="4375150"/>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2" name="Freeform 258">
                <a:extLst>
                  <a:ext uri="{FF2B5EF4-FFF2-40B4-BE49-F238E27FC236}">
                    <a16:creationId xmlns:a16="http://schemas.microsoft.com/office/drawing/2014/main" id="{F8705EA3-20D4-29D8-1F6C-A35ABC5B4BD2}"/>
                  </a:ext>
                </a:extLst>
              </p:cNvPr>
              <p:cNvSpPr>
                <a:spLocks/>
              </p:cNvSpPr>
              <p:nvPr/>
            </p:nvSpPr>
            <p:spPr bwMode="auto">
              <a:xfrm>
                <a:off x="6299200" y="4292600"/>
                <a:ext cx="60325" cy="66675"/>
              </a:xfrm>
              <a:custGeom>
                <a:avLst/>
                <a:gdLst>
                  <a:gd name="T0" fmla="*/ 60325 w 38"/>
                  <a:gd name="T1" fmla="*/ 31750 h 42"/>
                  <a:gd name="T2" fmla="*/ 28575 w 38"/>
                  <a:gd name="T3" fmla="*/ 66675 h 42"/>
                  <a:gd name="T4" fmla="*/ 0 w 38"/>
                  <a:gd name="T5" fmla="*/ 31750 h 42"/>
                  <a:gd name="T6" fmla="*/ 28575 w 38"/>
                  <a:gd name="T7" fmla="*/ 0 h 42"/>
                  <a:gd name="T8" fmla="*/ 60325 w 38"/>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42">
                    <a:moveTo>
                      <a:pt x="38" y="20"/>
                    </a:moveTo>
                    <a:lnTo>
                      <a:pt x="18" y="42"/>
                    </a:lnTo>
                    <a:lnTo>
                      <a:pt x="0" y="20"/>
                    </a:lnTo>
                    <a:lnTo>
                      <a:pt x="18" y="0"/>
                    </a:lnTo>
                    <a:lnTo>
                      <a:pt x="38"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3" name="Freeform 259">
                <a:extLst>
                  <a:ext uri="{FF2B5EF4-FFF2-40B4-BE49-F238E27FC236}">
                    <a16:creationId xmlns:a16="http://schemas.microsoft.com/office/drawing/2014/main" id="{922B46BF-07CB-7065-04C1-79A1FB640B80}"/>
                  </a:ext>
                </a:extLst>
              </p:cNvPr>
              <p:cNvSpPr>
                <a:spLocks/>
              </p:cNvSpPr>
              <p:nvPr/>
            </p:nvSpPr>
            <p:spPr bwMode="auto">
              <a:xfrm>
                <a:off x="6492875" y="4337050"/>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4" name="Freeform 260">
                <a:extLst>
                  <a:ext uri="{FF2B5EF4-FFF2-40B4-BE49-F238E27FC236}">
                    <a16:creationId xmlns:a16="http://schemas.microsoft.com/office/drawing/2014/main" id="{A4E03540-D70A-AAAD-F7DF-8DF6A174FE04}"/>
                  </a:ext>
                </a:extLst>
              </p:cNvPr>
              <p:cNvSpPr>
                <a:spLocks/>
              </p:cNvSpPr>
              <p:nvPr/>
            </p:nvSpPr>
            <p:spPr bwMode="auto">
              <a:xfrm>
                <a:off x="6686550" y="4187825"/>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5" name="Freeform 261">
                <a:extLst>
                  <a:ext uri="{FF2B5EF4-FFF2-40B4-BE49-F238E27FC236}">
                    <a16:creationId xmlns:a16="http://schemas.microsoft.com/office/drawing/2014/main" id="{88BC08F7-B6D1-964B-C1D3-5DFD0D5CC4AF}"/>
                  </a:ext>
                </a:extLst>
              </p:cNvPr>
              <p:cNvSpPr>
                <a:spLocks/>
              </p:cNvSpPr>
              <p:nvPr/>
            </p:nvSpPr>
            <p:spPr bwMode="auto">
              <a:xfrm>
                <a:off x="6883400" y="4384675"/>
                <a:ext cx="63500" cy="66675"/>
              </a:xfrm>
              <a:custGeom>
                <a:avLst/>
                <a:gdLst>
                  <a:gd name="T0" fmla="*/ 63500 w 40"/>
                  <a:gd name="T1" fmla="*/ 34925 h 42"/>
                  <a:gd name="T2" fmla="*/ 31750 w 40"/>
                  <a:gd name="T3" fmla="*/ 66675 h 42"/>
                  <a:gd name="T4" fmla="*/ 0 w 40"/>
                  <a:gd name="T5" fmla="*/ 34925 h 42"/>
                  <a:gd name="T6" fmla="*/ 31750 w 40"/>
                  <a:gd name="T7" fmla="*/ 0 h 42"/>
                  <a:gd name="T8" fmla="*/ 63500 w 40"/>
                  <a:gd name="T9" fmla="*/ 34925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2"/>
                    </a:moveTo>
                    <a:lnTo>
                      <a:pt x="20" y="42"/>
                    </a:lnTo>
                    <a:lnTo>
                      <a:pt x="0" y="22"/>
                    </a:lnTo>
                    <a:lnTo>
                      <a:pt x="20" y="0"/>
                    </a:lnTo>
                    <a:lnTo>
                      <a:pt x="40"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6" name="Freeform 262">
                <a:extLst>
                  <a:ext uri="{FF2B5EF4-FFF2-40B4-BE49-F238E27FC236}">
                    <a16:creationId xmlns:a16="http://schemas.microsoft.com/office/drawing/2014/main" id="{BAE6E3B2-E224-F267-65A1-87F5241C18DD}"/>
                  </a:ext>
                </a:extLst>
              </p:cNvPr>
              <p:cNvSpPr>
                <a:spLocks/>
              </p:cNvSpPr>
              <p:nvPr/>
            </p:nvSpPr>
            <p:spPr bwMode="auto">
              <a:xfrm>
                <a:off x="7077075" y="4476750"/>
                <a:ext cx="63500" cy="63500"/>
              </a:xfrm>
              <a:custGeom>
                <a:avLst/>
                <a:gdLst>
                  <a:gd name="T0" fmla="*/ 63500 w 40"/>
                  <a:gd name="T1" fmla="*/ 31750 h 40"/>
                  <a:gd name="T2" fmla="*/ 31750 w 40"/>
                  <a:gd name="T3" fmla="*/ 63500 h 40"/>
                  <a:gd name="T4" fmla="*/ 0 w 40"/>
                  <a:gd name="T5" fmla="*/ 31750 h 40"/>
                  <a:gd name="T6" fmla="*/ 31750 w 40"/>
                  <a:gd name="T7" fmla="*/ 0 h 40"/>
                  <a:gd name="T8" fmla="*/ 63500 w 40"/>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20"/>
                    </a:moveTo>
                    <a:lnTo>
                      <a:pt x="20" y="40"/>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7" name="Freeform 263">
                <a:extLst>
                  <a:ext uri="{FF2B5EF4-FFF2-40B4-BE49-F238E27FC236}">
                    <a16:creationId xmlns:a16="http://schemas.microsoft.com/office/drawing/2014/main" id="{E9D50007-A611-CD8E-9707-681F49D1BC1A}"/>
                  </a:ext>
                </a:extLst>
              </p:cNvPr>
              <p:cNvSpPr>
                <a:spLocks/>
              </p:cNvSpPr>
              <p:nvPr/>
            </p:nvSpPr>
            <p:spPr bwMode="auto">
              <a:xfrm>
                <a:off x="7273925" y="4352925"/>
                <a:ext cx="63500" cy="66675"/>
              </a:xfrm>
              <a:custGeom>
                <a:avLst/>
                <a:gdLst>
                  <a:gd name="T0" fmla="*/ 63500 w 40"/>
                  <a:gd name="T1" fmla="*/ 31750 h 42"/>
                  <a:gd name="T2" fmla="*/ 31750 w 40"/>
                  <a:gd name="T3" fmla="*/ 66675 h 42"/>
                  <a:gd name="T4" fmla="*/ 0 w 40"/>
                  <a:gd name="T5" fmla="*/ 31750 h 42"/>
                  <a:gd name="T6" fmla="*/ 31750 w 40"/>
                  <a:gd name="T7" fmla="*/ 0 h 42"/>
                  <a:gd name="T8" fmla="*/ 63500 w 40"/>
                  <a:gd name="T9" fmla="*/ 3175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2">
                    <a:moveTo>
                      <a:pt x="40" y="20"/>
                    </a:moveTo>
                    <a:lnTo>
                      <a:pt x="20" y="42"/>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8" name="Freeform 264">
                <a:extLst>
                  <a:ext uri="{FF2B5EF4-FFF2-40B4-BE49-F238E27FC236}">
                    <a16:creationId xmlns:a16="http://schemas.microsoft.com/office/drawing/2014/main" id="{A09E8B7F-95D3-684B-BDEB-914EBD378AF1}"/>
                  </a:ext>
                </a:extLst>
              </p:cNvPr>
              <p:cNvSpPr>
                <a:spLocks/>
              </p:cNvSpPr>
              <p:nvPr/>
            </p:nvSpPr>
            <p:spPr bwMode="auto">
              <a:xfrm>
                <a:off x="7467600" y="4476750"/>
                <a:ext cx="63500" cy="63500"/>
              </a:xfrm>
              <a:custGeom>
                <a:avLst/>
                <a:gdLst>
                  <a:gd name="T0" fmla="*/ 63500 w 40"/>
                  <a:gd name="T1" fmla="*/ 31750 h 40"/>
                  <a:gd name="T2" fmla="*/ 31750 w 40"/>
                  <a:gd name="T3" fmla="*/ 63500 h 40"/>
                  <a:gd name="T4" fmla="*/ 0 w 40"/>
                  <a:gd name="T5" fmla="*/ 31750 h 40"/>
                  <a:gd name="T6" fmla="*/ 31750 w 40"/>
                  <a:gd name="T7" fmla="*/ 0 h 40"/>
                  <a:gd name="T8" fmla="*/ 63500 w 40"/>
                  <a:gd name="T9" fmla="*/ 31750 h 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40">
                    <a:moveTo>
                      <a:pt x="40" y="20"/>
                    </a:moveTo>
                    <a:lnTo>
                      <a:pt x="20" y="40"/>
                    </a:lnTo>
                    <a:lnTo>
                      <a:pt x="0" y="20"/>
                    </a:lnTo>
                    <a:lnTo>
                      <a:pt x="20" y="0"/>
                    </a:lnTo>
                    <a:lnTo>
                      <a:pt x="40" y="20"/>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89" name="Freeform 265">
                <a:extLst>
                  <a:ext uri="{FF2B5EF4-FFF2-40B4-BE49-F238E27FC236}">
                    <a16:creationId xmlns:a16="http://schemas.microsoft.com/office/drawing/2014/main" id="{14D09CE3-75F8-712C-9128-283C2B173CF6}"/>
                  </a:ext>
                </a:extLst>
              </p:cNvPr>
              <p:cNvSpPr>
                <a:spLocks/>
              </p:cNvSpPr>
              <p:nvPr/>
            </p:nvSpPr>
            <p:spPr bwMode="auto">
              <a:xfrm>
                <a:off x="1450975" y="4197350"/>
                <a:ext cx="6048375" cy="314325"/>
              </a:xfrm>
              <a:custGeom>
                <a:avLst/>
                <a:gdLst>
                  <a:gd name="T0" fmla="*/ 0 w 3810"/>
                  <a:gd name="T1" fmla="*/ 311150 h 198"/>
                  <a:gd name="T2" fmla="*/ 193675 w 3810"/>
                  <a:gd name="T3" fmla="*/ 0 h 198"/>
                  <a:gd name="T4" fmla="*/ 390525 w 3810"/>
                  <a:gd name="T5" fmla="*/ 241300 h 198"/>
                  <a:gd name="T6" fmla="*/ 584200 w 3810"/>
                  <a:gd name="T7" fmla="*/ 187325 h 198"/>
                  <a:gd name="T8" fmla="*/ 777875 w 3810"/>
                  <a:gd name="T9" fmla="*/ 260350 h 198"/>
                  <a:gd name="T10" fmla="*/ 974725 w 3810"/>
                  <a:gd name="T11" fmla="*/ 314325 h 198"/>
                  <a:gd name="T12" fmla="*/ 1365250 w 3810"/>
                  <a:gd name="T13" fmla="*/ 314325 h 198"/>
                  <a:gd name="T14" fmla="*/ 1558925 w 3810"/>
                  <a:gd name="T15" fmla="*/ 114300 h 198"/>
                  <a:gd name="T16" fmla="*/ 1755775 w 3810"/>
                  <a:gd name="T17" fmla="*/ 314325 h 198"/>
                  <a:gd name="T18" fmla="*/ 2146300 w 3810"/>
                  <a:gd name="T19" fmla="*/ 314325 h 198"/>
                  <a:gd name="T20" fmla="*/ 2339975 w 3810"/>
                  <a:gd name="T21" fmla="*/ 254000 h 198"/>
                  <a:gd name="T22" fmla="*/ 2536825 w 3810"/>
                  <a:gd name="T23" fmla="*/ 314325 h 198"/>
                  <a:gd name="T24" fmla="*/ 2730500 w 3810"/>
                  <a:gd name="T25" fmla="*/ 241300 h 198"/>
                  <a:gd name="T26" fmla="*/ 2927350 w 3810"/>
                  <a:gd name="T27" fmla="*/ 314325 h 198"/>
                  <a:gd name="T28" fmla="*/ 3121025 w 3810"/>
                  <a:gd name="T29" fmla="*/ 314325 h 198"/>
                  <a:gd name="T30" fmla="*/ 3317875 w 3810"/>
                  <a:gd name="T31" fmla="*/ 314325 h 198"/>
                  <a:gd name="T32" fmla="*/ 3511550 w 3810"/>
                  <a:gd name="T33" fmla="*/ 177800 h 198"/>
                  <a:gd name="T34" fmla="*/ 3708400 w 3810"/>
                  <a:gd name="T35" fmla="*/ 165100 h 198"/>
                  <a:gd name="T36" fmla="*/ 3902075 w 3810"/>
                  <a:gd name="T37" fmla="*/ 187325 h 198"/>
                  <a:gd name="T38" fmla="*/ 4095750 w 3810"/>
                  <a:gd name="T39" fmla="*/ 225425 h 198"/>
                  <a:gd name="T40" fmla="*/ 4292600 w 3810"/>
                  <a:gd name="T41" fmla="*/ 257175 h 198"/>
                  <a:gd name="T42" fmla="*/ 4486275 w 3810"/>
                  <a:gd name="T43" fmla="*/ 254000 h 198"/>
                  <a:gd name="T44" fmla="*/ 4683125 w 3810"/>
                  <a:gd name="T45" fmla="*/ 209550 h 198"/>
                  <a:gd name="T46" fmla="*/ 4876800 w 3810"/>
                  <a:gd name="T47" fmla="*/ 127000 h 198"/>
                  <a:gd name="T48" fmla="*/ 5073650 w 3810"/>
                  <a:gd name="T49" fmla="*/ 174625 h 198"/>
                  <a:gd name="T50" fmla="*/ 5267325 w 3810"/>
                  <a:gd name="T51" fmla="*/ 25400 h 198"/>
                  <a:gd name="T52" fmla="*/ 5464175 w 3810"/>
                  <a:gd name="T53" fmla="*/ 222250 h 198"/>
                  <a:gd name="T54" fmla="*/ 5657850 w 3810"/>
                  <a:gd name="T55" fmla="*/ 311150 h 198"/>
                  <a:gd name="T56" fmla="*/ 5854700 w 3810"/>
                  <a:gd name="T57" fmla="*/ 187325 h 198"/>
                  <a:gd name="T58" fmla="*/ 6048375 w 3810"/>
                  <a:gd name="T59" fmla="*/ 311150 h 19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10" h="198">
                    <a:moveTo>
                      <a:pt x="0" y="196"/>
                    </a:moveTo>
                    <a:lnTo>
                      <a:pt x="122" y="0"/>
                    </a:lnTo>
                    <a:lnTo>
                      <a:pt x="246" y="152"/>
                    </a:lnTo>
                    <a:lnTo>
                      <a:pt x="368" y="118"/>
                    </a:lnTo>
                    <a:lnTo>
                      <a:pt x="490" y="164"/>
                    </a:lnTo>
                    <a:lnTo>
                      <a:pt x="614" y="198"/>
                    </a:lnTo>
                    <a:lnTo>
                      <a:pt x="860" y="198"/>
                    </a:lnTo>
                    <a:lnTo>
                      <a:pt x="982" y="72"/>
                    </a:lnTo>
                    <a:lnTo>
                      <a:pt x="1106" y="198"/>
                    </a:lnTo>
                    <a:lnTo>
                      <a:pt x="1352" y="198"/>
                    </a:lnTo>
                    <a:lnTo>
                      <a:pt x="1474" y="160"/>
                    </a:lnTo>
                    <a:lnTo>
                      <a:pt x="1598" y="198"/>
                    </a:lnTo>
                    <a:lnTo>
                      <a:pt x="1720" y="152"/>
                    </a:lnTo>
                    <a:lnTo>
                      <a:pt x="1844" y="198"/>
                    </a:lnTo>
                    <a:lnTo>
                      <a:pt x="1966" y="198"/>
                    </a:lnTo>
                    <a:lnTo>
                      <a:pt x="2090" y="198"/>
                    </a:lnTo>
                    <a:lnTo>
                      <a:pt x="2212" y="112"/>
                    </a:lnTo>
                    <a:lnTo>
                      <a:pt x="2336" y="104"/>
                    </a:lnTo>
                    <a:lnTo>
                      <a:pt x="2458" y="118"/>
                    </a:lnTo>
                    <a:lnTo>
                      <a:pt x="2580" y="142"/>
                    </a:lnTo>
                    <a:lnTo>
                      <a:pt x="2704" y="162"/>
                    </a:lnTo>
                    <a:lnTo>
                      <a:pt x="2826" y="160"/>
                    </a:lnTo>
                    <a:lnTo>
                      <a:pt x="2950" y="132"/>
                    </a:lnTo>
                    <a:lnTo>
                      <a:pt x="3072" y="80"/>
                    </a:lnTo>
                    <a:lnTo>
                      <a:pt x="3196" y="110"/>
                    </a:lnTo>
                    <a:lnTo>
                      <a:pt x="3318" y="16"/>
                    </a:lnTo>
                    <a:lnTo>
                      <a:pt x="3442" y="140"/>
                    </a:lnTo>
                    <a:lnTo>
                      <a:pt x="3564" y="196"/>
                    </a:lnTo>
                    <a:lnTo>
                      <a:pt x="3688" y="118"/>
                    </a:lnTo>
                    <a:lnTo>
                      <a:pt x="3810" y="196"/>
                    </a:lnTo>
                  </a:path>
                </a:pathLst>
              </a:custGeom>
              <a:noFill/>
              <a:ln w="12700">
                <a:solidFill>
                  <a:srgbClr val="8D80B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sp>
          <p:nvSpPr>
            <p:cNvPr id="506090" name="Line 266">
              <a:extLst>
                <a:ext uri="{FF2B5EF4-FFF2-40B4-BE49-F238E27FC236}">
                  <a16:creationId xmlns:a16="http://schemas.microsoft.com/office/drawing/2014/main" id="{71F51C5A-2DD4-94B2-D317-4E6914E6F992}"/>
                </a:ext>
              </a:extLst>
            </p:cNvPr>
            <p:cNvSpPr>
              <a:spLocks noChangeShapeType="1"/>
            </p:cNvSpPr>
            <p:nvPr/>
          </p:nvSpPr>
          <p:spPr bwMode="auto">
            <a:xfrm>
              <a:off x="7776543" y="3787775"/>
              <a:ext cx="161925" cy="0"/>
            </a:xfrm>
            <a:prstGeom prst="line">
              <a:avLst/>
            </a:prstGeom>
            <a:noFill/>
            <a:ln w="12700">
              <a:solidFill>
                <a:srgbClr val="8D80BB"/>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91" name="Freeform 267">
              <a:extLst>
                <a:ext uri="{FF2B5EF4-FFF2-40B4-BE49-F238E27FC236}">
                  <a16:creationId xmlns:a16="http://schemas.microsoft.com/office/drawing/2014/main" id="{7AC0AC94-33F7-0F43-0573-FED29DB6F9E1}"/>
                </a:ext>
              </a:extLst>
            </p:cNvPr>
            <p:cNvSpPr>
              <a:spLocks/>
            </p:cNvSpPr>
            <p:nvPr/>
          </p:nvSpPr>
          <p:spPr bwMode="auto">
            <a:xfrm>
              <a:off x="7824168" y="3752850"/>
              <a:ext cx="69850" cy="73025"/>
            </a:xfrm>
            <a:custGeom>
              <a:avLst/>
              <a:gdLst>
                <a:gd name="T0" fmla="*/ 69850 w 44"/>
                <a:gd name="T1" fmla="*/ 34925 h 46"/>
                <a:gd name="T2" fmla="*/ 34925 w 44"/>
                <a:gd name="T3" fmla="*/ 73025 h 46"/>
                <a:gd name="T4" fmla="*/ 0 w 44"/>
                <a:gd name="T5" fmla="*/ 34925 h 46"/>
                <a:gd name="T6" fmla="*/ 34925 w 44"/>
                <a:gd name="T7" fmla="*/ 0 h 46"/>
                <a:gd name="T8" fmla="*/ 69850 w 44"/>
                <a:gd name="T9" fmla="*/ 34925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46">
                  <a:moveTo>
                    <a:pt x="44" y="22"/>
                  </a:moveTo>
                  <a:lnTo>
                    <a:pt x="22" y="46"/>
                  </a:lnTo>
                  <a:lnTo>
                    <a:pt x="0" y="22"/>
                  </a:lnTo>
                  <a:lnTo>
                    <a:pt x="22" y="0"/>
                  </a:lnTo>
                  <a:lnTo>
                    <a:pt x="44" y="22"/>
                  </a:lnTo>
                  <a:close/>
                </a:path>
              </a:pathLst>
            </a:custGeom>
            <a:solidFill>
              <a:srgbClr val="8D8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506092" name="Line 268">
              <a:extLst>
                <a:ext uri="{FF2B5EF4-FFF2-40B4-BE49-F238E27FC236}">
                  <a16:creationId xmlns:a16="http://schemas.microsoft.com/office/drawing/2014/main" id="{A843C41F-7200-9508-2918-0032469B9AF8}"/>
                </a:ext>
              </a:extLst>
            </p:cNvPr>
            <p:cNvSpPr>
              <a:spLocks noChangeShapeType="1"/>
            </p:cNvSpPr>
            <p:nvPr/>
          </p:nvSpPr>
          <p:spPr bwMode="auto">
            <a:xfrm>
              <a:off x="7773368" y="3403600"/>
              <a:ext cx="165100" cy="0"/>
            </a:xfrm>
            <a:prstGeom prst="line">
              <a:avLst/>
            </a:prstGeom>
            <a:noFill/>
            <a:ln w="12700">
              <a:solidFill>
                <a:srgbClr val="36A0DA"/>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06093" name="Freeform 269">
              <a:extLst>
                <a:ext uri="{FF2B5EF4-FFF2-40B4-BE49-F238E27FC236}">
                  <a16:creationId xmlns:a16="http://schemas.microsoft.com/office/drawing/2014/main" id="{FE0F3FF4-CDCE-3E44-7597-B4536F6E9C5F}"/>
                </a:ext>
              </a:extLst>
            </p:cNvPr>
            <p:cNvSpPr>
              <a:spLocks/>
            </p:cNvSpPr>
            <p:nvPr/>
          </p:nvSpPr>
          <p:spPr bwMode="auto">
            <a:xfrm>
              <a:off x="7827343" y="3375025"/>
              <a:ext cx="57150" cy="57150"/>
            </a:xfrm>
            <a:prstGeom prst="ellipse">
              <a:avLst/>
            </a:prstGeom>
            <a:solidFill>
              <a:srgbClr val="36A0D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6094" name="Freeform 270">
              <a:extLst>
                <a:ext uri="{FF2B5EF4-FFF2-40B4-BE49-F238E27FC236}">
                  <a16:creationId xmlns:a16="http://schemas.microsoft.com/office/drawing/2014/main" id="{9901A6A9-269D-7D6A-228D-4A9853D0802C}"/>
                </a:ext>
              </a:extLst>
            </p:cNvPr>
            <p:cNvSpPr>
              <a:spLocks/>
            </p:cNvSpPr>
            <p:nvPr/>
          </p:nvSpPr>
          <p:spPr bwMode="auto">
            <a:xfrm>
              <a:off x="7827343" y="3375025"/>
              <a:ext cx="57150" cy="5715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06095" name="テキスト ボックス 278">
              <a:extLst>
                <a:ext uri="{FF2B5EF4-FFF2-40B4-BE49-F238E27FC236}">
                  <a16:creationId xmlns:a16="http://schemas.microsoft.com/office/drawing/2014/main" id="{2448D951-77B8-B717-D1D6-D59F12A683C9}"/>
                </a:ext>
              </a:extLst>
            </p:cNvPr>
            <p:cNvSpPr txBox="1">
              <a:spLocks noChangeArrowheads="1"/>
            </p:cNvSpPr>
            <p:nvPr/>
          </p:nvSpPr>
          <p:spPr bwMode="auto">
            <a:xfrm>
              <a:off x="1034243" y="2708650"/>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80</a:t>
              </a:r>
            </a:p>
          </p:txBody>
        </p:sp>
        <p:sp>
          <p:nvSpPr>
            <p:cNvPr id="506096" name="テキスト ボックス 279">
              <a:extLst>
                <a:ext uri="{FF2B5EF4-FFF2-40B4-BE49-F238E27FC236}">
                  <a16:creationId xmlns:a16="http://schemas.microsoft.com/office/drawing/2014/main" id="{2EFB67B0-C62E-73F0-A119-444D510031C7}"/>
                </a:ext>
              </a:extLst>
            </p:cNvPr>
            <p:cNvSpPr txBox="1">
              <a:spLocks noChangeArrowheads="1"/>
            </p:cNvSpPr>
            <p:nvPr/>
          </p:nvSpPr>
          <p:spPr bwMode="auto">
            <a:xfrm>
              <a:off x="1034243" y="2492761"/>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90</a:t>
              </a:r>
            </a:p>
          </p:txBody>
        </p:sp>
        <p:sp>
          <p:nvSpPr>
            <p:cNvPr id="506097" name="テキスト ボックス 280">
              <a:extLst>
                <a:ext uri="{FF2B5EF4-FFF2-40B4-BE49-F238E27FC236}">
                  <a16:creationId xmlns:a16="http://schemas.microsoft.com/office/drawing/2014/main" id="{758041FE-394B-3C70-37F8-DFD01CC9070D}"/>
                </a:ext>
              </a:extLst>
            </p:cNvPr>
            <p:cNvSpPr txBox="1">
              <a:spLocks noChangeArrowheads="1"/>
            </p:cNvSpPr>
            <p:nvPr/>
          </p:nvSpPr>
          <p:spPr bwMode="auto">
            <a:xfrm>
              <a:off x="954093" y="2276872"/>
              <a:ext cx="2404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100</a:t>
              </a:r>
            </a:p>
          </p:txBody>
        </p:sp>
        <p:sp>
          <p:nvSpPr>
            <p:cNvPr id="506098" name="テキスト ボックス 281">
              <a:extLst>
                <a:ext uri="{FF2B5EF4-FFF2-40B4-BE49-F238E27FC236}">
                  <a16:creationId xmlns:a16="http://schemas.microsoft.com/office/drawing/2014/main" id="{A53FC999-B841-35F4-7EAE-EFADE4C998FB}"/>
                </a:ext>
              </a:extLst>
            </p:cNvPr>
            <p:cNvSpPr txBox="1">
              <a:spLocks noChangeArrowheads="1"/>
            </p:cNvSpPr>
            <p:nvPr/>
          </p:nvSpPr>
          <p:spPr bwMode="auto">
            <a:xfrm>
              <a:off x="1034243" y="3356317"/>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50</a:t>
              </a:r>
            </a:p>
          </p:txBody>
        </p:sp>
        <p:sp>
          <p:nvSpPr>
            <p:cNvPr id="506099" name="テキスト ボックス 282">
              <a:extLst>
                <a:ext uri="{FF2B5EF4-FFF2-40B4-BE49-F238E27FC236}">
                  <a16:creationId xmlns:a16="http://schemas.microsoft.com/office/drawing/2014/main" id="{412C4C54-5F0A-5D5D-64FD-9C7AD1D0970B}"/>
                </a:ext>
              </a:extLst>
            </p:cNvPr>
            <p:cNvSpPr txBox="1">
              <a:spLocks noChangeArrowheads="1"/>
            </p:cNvSpPr>
            <p:nvPr/>
          </p:nvSpPr>
          <p:spPr bwMode="auto">
            <a:xfrm>
              <a:off x="1034243" y="3140428"/>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60</a:t>
              </a:r>
            </a:p>
          </p:txBody>
        </p:sp>
        <p:sp>
          <p:nvSpPr>
            <p:cNvPr id="506100" name="テキスト ボックス 283">
              <a:extLst>
                <a:ext uri="{FF2B5EF4-FFF2-40B4-BE49-F238E27FC236}">
                  <a16:creationId xmlns:a16="http://schemas.microsoft.com/office/drawing/2014/main" id="{16060712-45DD-D342-AAB0-A638B6CF1C49}"/>
                </a:ext>
              </a:extLst>
            </p:cNvPr>
            <p:cNvSpPr txBox="1">
              <a:spLocks noChangeArrowheads="1"/>
            </p:cNvSpPr>
            <p:nvPr/>
          </p:nvSpPr>
          <p:spPr bwMode="auto">
            <a:xfrm>
              <a:off x="1034243" y="2924539"/>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70</a:t>
              </a:r>
            </a:p>
          </p:txBody>
        </p:sp>
        <p:sp>
          <p:nvSpPr>
            <p:cNvPr id="506101" name="テキスト ボックス 284">
              <a:extLst>
                <a:ext uri="{FF2B5EF4-FFF2-40B4-BE49-F238E27FC236}">
                  <a16:creationId xmlns:a16="http://schemas.microsoft.com/office/drawing/2014/main" id="{D6C5D448-3C21-BF0F-61B7-4D9750C94104}"/>
                </a:ext>
              </a:extLst>
            </p:cNvPr>
            <p:cNvSpPr txBox="1">
              <a:spLocks noChangeArrowheads="1"/>
            </p:cNvSpPr>
            <p:nvPr/>
          </p:nvSpPr>
          <p:spPr bwMode="auto">
            <a:xfrm>
              <a:off x="1034243" y="4003984"/>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20</a:t>
              </a:r>
            </a:p>
          </p:txBody>
        </p:sp>
        <p:sp>
          <p:nvSpPr>
            <p:cNvPr id="506102" name="テキスト ボックス 285">
              <a:extLst>
                <a:ext uri="{FF2B5EF4-FFF2-40B4-BE49-F238E27FC236}">
                  <a16:creationId xmlns:a16="http://schemas.microsoft.com/office/drawing/2014/main" id="{F7B2332B-B715-83BB-ECA8-97CB201CF437}"/>
                </a:ext>
              </a:extLst>
            </p:cNvPr>
            <p:cNvSpPr txBox="1">
              <a:spLocks noChangeArrowheads="1"/>
            </p:cNvSpPr>
            <p:nvPr/>
          </p:nvSpPr>
          <p:spPr bwMode="auto">
            <a:xfrm>
              <a:off x="1034243" y="3788095"/>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30</a:t>
              </a:r>
            </a:p>
          </p:txBody>
        </p:sp>
        <p:sp>
          <p:nvSpPr>
            <p:cNvPr id="506103" name="テキスト ボックス 286">
              <a:extLst>
                <a:ext uri="{FF2B5EF4-FFF2-40B4-BE49-F238E27FC236}">
                  <a16:creationId xmlns:a16="http://schemas.microsoft.com/office/drawing/2014/main" id="{BFC24D86-33F4-B9D7-6EBE-42EF917A4708}"/>
                </a:ext>
              </a:extLst>
            </p:cNvPr>
            <p:cNvSpPr txBox="1">
              <a:spLocks noChangeArrowheads="1"/>
            </p:cNvSpPr>
            <p:nvPr/>
          </p:nvSpPr>
          <p:spPr bwMode="auto">
            <a:xfrm>
              <a:off x="1034243" y="3572206"/>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40</a:t>
              </a:r>
            </a:p>
          </p:txBody>
        </p:sp>
        <p:sp>
          <p:nvSpPr>
            <p:cNvPr id="506104" name="テキスト ボックス 287">
              <a:extLst>
                <a:ext uri="{FF2B5EF4-FFF2-40B4-BE49-F238E27FC236}">
                  <a16:creationId xmlns:a16="http://schemas.microsoft.com/office/drawing/2014/main" id="{536CF4E2-6C09-E6D8-FF04-7FE4CE3371C4}"/>
                </a:ext>
              </a:extLst>
            </p:cNvPr>
            <p:cNvSpPr txBox="1">
              <a:spLocks noChangeArrowheads="1"/>
            </p:cNvSpPr>
            <p:nvPr/>
          </p:nvSpPr>
          <p:spPr bwMode="auto">
            <a:xfrm>
              <a:off x="1114393" y="4435764"/>
              <a:ext cx="8015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0</a:t>
              </a:r>
            </a:p>
          </p:txBody>
        </p:sp>
        <p:sp>
          <p:nvSpPr>
            <p:cNvPr id="506105" name="テキスト ボックス 288">
              <a:extLst>
                <a:ext uri="{FF2B5EF4-FFF2-40B4-BE49-F238E27FC236}">
                  <a16:creationId xmlns:a16="http://schemas.microsoft.com/office/drawing/2014/main" id="{98CB4D21-EA31-84FE-24B5-4119C9D5BC39}"/>
                </a:ext>
              </a:extLst>
            </p:cNvPr>
            <p:cNvSpPr txBox="1">
              <a:spLocks noChangeArrowheads="1"/>
            </p:cNvSpPr>
            <p:nvPr/>
          </p:nvSpPr>
          <p:spPr bwMode="auto">
            <a:xfrm>
              <a:off x="1034243" y="4219873"/>
              <a:ext cx="16030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en-US" altLang="ja-JP" sz="1000">
                  <a:latin typeface="Meiryo UI" panose="020B0604030504040204" pitchFamily="50" charset="-128"/>
                  <a:ea typeface="Meiryo UI" panose="020B0604030504040204" pitchFamily="50" charset="-128"/>
                </a:rPr>
                <a:t>10</a:t>
              </a:r>
            </a:p>
          </p:txBody>
        </p:sp>
        <p:sp>
          <p:nvSpPr>
            <p:cNvPr id="506106" name="テキスト ボックス 289">
              <a:extLst>
                <a:ext uri="{FF2B5EF4-FFF2-40B4-BE49-F238E27FC236}">
                  <a16:creationId xmlns:a16="http://schemas.microsoft.com/office/drawing/2014/main" id="{B7C23161-A3C3-1413-B924-28D08971C13F}"/>
                </a:ext>
              </a:extLst>
            </p:cNvPr>
            <p:cNvSpPr txBox="1">
              <a:spLocks noChangeArrowheads="1"/>
            </p:cNvSpPr>
            <p:nvPr/>
          </p:nvSpPr>
          <p:spPr bwMode="auto">
            <a:xfrm>
              <a:off x="904397" y="2137009"/>
              <a:ext cx="38472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000">
                  <a:latin typeface="Meiryo UI" panose="020B0604030504040204" pitchFamily="50" charset="-128"/>
                  <a:ea typeface="Meiryo UI" panose="020B0604030504040204" pitchFamily="50" charset="-128"/>
                </a:rPr>
                <a:t>（％）</a:t>
              </a:r>
            </a:p>
          </p:txBody>
        </p:sp>
        <p:sp>
          <p:nvSpPr>
            <p:cNvPr id="506107" name="テキスト ボックス 290">
              <a:extLst>
                <a:ext uri="{FF2B5EF4-FFF2-40B4-BE49-F238E27FC236}">
                  <a16:creationId xmlns:a16="http://schemas.microsoft.com/office/drawing/2014/main" id="{893209E4-0EA6-160B-789F-1488A2E928F9}"/>
                </a:ext>
              </a:extLst>
            </p:cNvPr>
            <p:cNvSpPr txBox="1">
              <a:spLocks noChangeArrowheads="1"/>
            </p:cNvSpPr>
            <p:nvPr/>
          </p:nvSpPr>
          <p:spPr bwMode="auto">
            <a:xfrm>
              <a:off x="730948" y="3034435"/>
              <a:ext cx="169277" cy="797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r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100" b="1">
                  <a:latin typeface="Meiryo UI" panose="020B0604030504040204" pitchFamily="50" charset="-128"/>
                  <a:ea typeface="Meiryo UI" panose="020B0604030504040204" pitchFamily="50" charset="-128"/>
                </a:rPr>
                <a:t>抗体保有率</a:t>
              </a:r>
            </a:p>
          </p:txBody>
        </p:sp>
        <p:sp>
          <p:nvSpPr>
            <p:cNvPr id="506108" name="テキスト ボックス 291">
              <a:extLst>
                <a:ext uri="{FF2B5EF4-FFF2-40B4-BE49-F238E27FC236}">
                  <a16:creationId xmlns:a16="http://schemas.microsoft.com/office/drawing/2014/main" id="{7DAC1402-B4F9-4E3F-6569-99B4110C452A}"/>
                </a:ext>
              </a:extLst>
            </p:cNvPr>
            <p:cNvSpPr txBox="1">
              <a:spLocks noChangeArrowheads="1"/>
            </p:cNvSpPr>
            <p:nvPr/>
          </p:nvSpPr>
          <p:spPr bwMode="auto">
            <a:xfrm>
              <a:off x="166386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a:t>
              </a:r>
            </a:p>
          </p:txBody>
        </p:sp>
        <p:sp>
          <p:nvSpPr>
            <p:cNvPr id="506109" name="テキスト ボックス 292">
              <a:extLst>
                <a:ext uri="{FF2B5EF4-FFF2-40B4-BE49-F238E27FC236}">
                  <a16:creationId xmlns:a16="http://schemas.microsoft.com/office/drawing/2014/main" id="{EF9E8ABC-3BA4-F7B8-04A0-4670DA949B09}"/>
                </a:ext>
              </a:extLst>
            </p:cNvPr>
            <p:cNvSpPr txBox="1">
              <a:spLocks noChangeArrowheads="1"/>
            </p:cNvSpPr>
            <p:nvPr/>
          </p:nvSpPr>
          <p:spPr bwMode="auto">
            <a:xfrm>
              <a:off x="185917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2</a:t>
              </a:r>
            </a:p>
          </p:txBody>
        </p:sp>
        <p:sp>
          <p:nvSpPr>
            <p:cNvPr id="506110" name="テキスト ボックス 293">
              <a:extLst>
                <a:ext uri="{FF2B5EF4-FFF2-40B4-BE49-F238E27FC236}">
                  <a16:creationId xmlns:a16="http://schemas.microsoft.com/office/drawing/2014/main" id="{B25B255C-C1AB-7EC7-53B7-C0664736B6CE}"/>
                </a:ext>
              </a:extLst>
            </p:cNvPr>
            <p:cNvSpPr txBox="1">
              <a:spLocks noChangeArrowheads="1"/>
            </p:cNvSpPr>
            <p:nvPr/>
          </p:nvSpPr>
          <p:spPr bwMode="auto">
            <a:xfrm>
              <a:off x="205447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3</a:t>
              </a:r>
            </a:p>
          </p:txBody>
        </p:sp>
        <p:sp>
          <p:nvSpPr>
            <p:cNvPr id="506111" name="テキスト ボックス 294">
              <a:extLst>
                <a:ext uri="{FF2B5EF4-FFF2-40B4-BE49-F238E27FC236}">
                  <a16:creationId xmlns:a16="http://schemas.microsoft.com/office/drawing/2014/main" id="{1FF7A691-07D1-3E78-7F97-C67394351E3F}"/>
                </a:ext>
              </a:extLst>
            </p:cNvPr>
            <p:cNvSpPr txBox="1">
              <a:spLocks noChangeArrowheads="1"/>
            </p:cNvSpPr>
            <p:nvPr/>
          </p:nvSpPr>
          <p:spPr bwMode="auto">
            <a:xfrm>
              <a:off x="224978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4</a:t>
              </a:r>
            </a:p>
          </p:txBody>
        </p:sp>
        <p:sp>
          <p:nvSpPr>
            <p:cNvPr id="506112" name="テキスト ボックス 295">
              <a:extLst>
                <a:ext uri="{FF2B5EF4-FFF2-40B4-BE49-F238E27FC236}">
                  <a16:creationId xmlns:a16="http://schemas.microsoft.com/office/drawing/2014/main" id="{0C7DED60-FB43-5C38-1708-9B8C641A20C6}"/>
                </a:ext>
              </a:extLst>
            </p:cNvPr>
            <p:cNvSpPr txBox="1">
              <a:spLocks noChangeArrowheads="1"/>
            </p:cNvSpPr>
            <p:nvPr/>
          </p:nvSpPr>
          <p:spPr bwMode="auto">
            <a:xfrm>
              <a:off x="244508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5</a:t>
              </a:r>
            </a:p>
          </p:txBody>
        </p:sp>
        <p:sp>
          <p:nvSpPr>
            <p:cNvPr id="506113" name="テキスト ボックス 296">
              <a:extLst>
                <a:ext uri="{FF2B5EF4-FFF2-40B4-BE49-F238E27FC236}">
                  <a16:creationId xmlns:a16="http://schemas.microsoft.com/office/drawing/2014/main" id="{145ECC5F-D381-4263-9372-080E7CCE741F}"/>
                </a:ext>
              </a:extLst>
            </p:cNvPr>
            <p:cNvSpPr txBox="1">
              <a:spLocks noChangeArrowheads="1"/>
            </p:cNvSpPr>
            <p:nvPr/>
          </p:nvSpPr>
          <p:spPr bwMode="auto">
            <a:xfrm>
              <a:off x="264039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6</a:t>
              </a:r>
            </a:p>
          </p:txBody>
        </p:sp>
        <p:sp>
          <p:nvSpPr>
            <p:cNvPr id="506114" name="テキスト ボックス 297">
              <a:extLst>
                <a:ext uri="{FF2B5EF4-FFF2-40B4-BE49-F238E27FC236}">
                  <a16:creationId xmlns:a16="http://schemas.microsoft.com/office/drawing/2014/main" id="{E11049C8-DC69-DC10-2651-D0673A178F41}"/>
                </a:ext>
              </a:extLst>
            </p:cNvPr>
            <p:cNvSpPr txBox="1">
              <a:spLocks noChangeArrowheads="1"/>
            </p:cNvSpPr>
            <p:nvPr/>
          </p:nvSpPr>
          <p:spPr bwMode="auto">
            <a:xfrm>
              <a:off x="283569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7</a:t>
              </a:r>
            </a:p>
          </p:txBody>
        </p:sp>
        <p:sp>
          <p:nvSpPr>
            <p:cNvPr id="506115" name="テキスト ボックス 298">
              <a:extLst>
                <a:ext uri="{FF2B5EF4-FFF2-40B4-BE49-F238E27FC236}">
                  <a16:creationId xmlns:a16="http://schemas.microsoft.com/office/drawing/2014/main" id="{AC9BA700-95E2-03A3-B193-E3A4BB0457E9}"/>
                </a:ext>
              </a:extLst>
            </p:cNvPr>
            <p:cNvSpPr txBox="1">
              <a:spLocks noChangeArrowheads="1"/>
            </p:cNvSpPr>
            <p:nvPr/>
          </p:nvSpPr>
          <p:spPr bwMode="auto">
            <a:xfrm>
              <a:off x="303100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8</a:t>
              </a:r>
            </a:p>
          </p:txBody>
        </p:sp>
        <p:sp>
          <p:nvSpPr>
            <p:cNvPr id="506116" name="テキスト ボックス 299">
              <a:extLst>
                <a:ext uri="{FF2B5EF4-FFF2-40B4-BE49-F238E27FC236}">
                  <a16:creationId xmlns:a16="http://schemas.microsoft.com/office/drawing/2014/main" id="{9733421D-6EFD-E425-8CD0-B45DCBC037BA}"/>
                </a:ext>
              </a:extLst>
            </p:cNvPr>
            <p:cNvSpPr txBox="1">
              <a:spLocks noChangeArrowheads="1"/>
            </p:cNvSpPr>
            <p:nvPr/>
          </p:nvSpPr>
          <p:spPr bwMode="auto">
            <a:xfrm>
              <a:off x="322630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9</a:t>
              </a:r>
            </a:p>
          </p:txBody>
        </p:sp>
        <p:sp>
          <p:nvSpPr>
            <p:cNvPr id="506117" name="テキスト ボックス 300">
              <a:extLst>
                <a:ext uri="{FF2B5EF4-FFF2-40B4-BE49-F238E27FC236}">
                  <a16:creationId xmlns:a16="http://schemas.microsoft.com/office/drawing/2014/main" id="{60C58F75-EC41-DD51-B3AB-31F470D84DCC}"/>
                </a:ext>
              </a:extLst>
            </p:cNvPr>
            <p:cNvSpPr txBox="1">
              <a:spLocks noChangeArrowheads="1"/>
            </p:cNvSpPr>
            <p:nvPr/>
          </p:nvSpPr>
          <p:spPr bwMode="auto">
            <a:xfrm>
              <a:off x="342161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10</a:t>
              </a:r>
            </a:p>
          </p:txBody>
        </p:sp>
        <p:sp>
          <p:nvSpPr>
            <p:cNvPr id="506118" name="テキスト ボックス 301">
              <a:extLst>
                <a:ext uri="{FF2B5EF4-FFF2-40B4-BE49-F238E27FC236}">
                  <a16:creationId xmlns:a16="http://schemas.microsoft.com/office/drawing/2014/main" id="{822780EF-A6AD-9616-92C1-128DAC08B55F}"/>
                </a:ext>
              </a:extLst>
            </p:cNvPr>
            <p:cNvSpPr txBox="1">
              <a:spLocks noChangeArrowheads="1"/>
            </p:cNvSpPr>
            <p:nvPr/>
          </p:nvSpPr>
          <p:spPr bwMode="auto">
            <a:xfrm>
              <a:off x="361691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11</a:t>
              </a:r>
            </a:p>
          </p:txBody>
        </p:sp>
        <p:sp>
          <p:nvSpPr>
            <p:cNvPr id="506119" name="テキスト ボックス 302">
              <a:extLst>
                <a:ext uri="{FF2B5EF4-FFF2-40B4-BE49-F238E27FC236}">
                  <a16:creationId xmlns:a16="http://schemas.microsoft.com/office/drawing/2014/main" id="{76651CB0-C12F-2F80-4400-FFE214BE9A30}"/>
                </a:ext>
              </a:extLst>
            </p:cNvPr>
            <p:cNvSpPr txBox="1">
              <a:spLocks noChangeArrowheads="1"/>
            </p:cNvSpPr>
            <p:nvPr/>
          </p:nvSpPr>
          <p:spPr bwMode="auto">
            <a:xfrm>
              <a:off x="381222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12</a:t>
              </a:r>
            </a:p>
          </p:txBody>
        </p:sp>
        <p:sp>
          <p:nvSpPr>
            <p:cNvPr id="506120" name="テキスト ボックス 303">
              <a:extLst>
                <a:ext uri="{FF2B5EF4-FFF2-40B4-BE49-F238E27FC236}">
                  <a16:creationId xmlns:a16="http://schemas.microsoft.com/office/drawing/2014/main" id="{B7ADE803-13F0-7423-5E21-D1AB8017C6E8}"/>
                </a:ext>
              </a:extLst>
            </p:cNvPr>
            <p:cNvSpPr txBox="1">
              <a:spLocks noChangeArrowheads="1"/>
            </p:cNvSpPr>
            <p:nvPr/>
          </p:nvSpPr>
          <p:spPr bwMode="auto">
            <a:xfrm>
              <a:off x="400752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13</a:t>
              </a:r>
            </a:p>
          </p:txBody>
        </p:sp>
        <p:sp>
          <p:nvSpPr>
            <p:cNvPr id="506121" name="テキスト ボックス 304">
              <a:extLst>
                <a:ext uri="{FF2B5EF4-FFF2-40B4-BE49-F238E27FC236}">
                  <a16:creationId xmlns:a16="http://schemas.microsoft.com/office/drawing/2014/main" id="{84F2F898-41B8-E62C-99ED-9B9D280F6DC3}"/>
                </a:ext>
              </a:extLst>
            </p:cNvPr>
            <p:cNvSpPr txBox="1">
              <a:spLocks noChangeArrowheads="1"/>
            </p:cNvSpPr>
            <p:nvPr/>
          </p:nvSpPr>
          <p:spPr bwMode="auto">
            <a:xfrm>
              <a:off x="420283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14</a:t>
              </a:r>
            </a:p>
          </p:txBody>
        </p:sp>
        <p:sp>
          <p:nvSpPr>
            <p:cNvPr id="506122" name="テキスト ボックス 305">
              <a:extLst>
                <a:ext uri="{FF2B5EF4-FFF2-40B4-BE49-F238E27FC236}">
                  <a16:creationId xmlns:a16="http://schemas.microsoft.com/office/drawing/2014/main" id="{9AB9858F-20D2-C303-EC38-E88073E18FF9}"/>
                </a:ext>
              </a:extLst>
            </p:cNvPr>
            <p:cNvSpPr txBox="1">
              <a:spLocks noChangeArrowheads="1"/>
            </p:cNvSpPr>
            <p:nvPr/>
          </p:nvSpPr>
          <p:spPr bwMode="auto">
            <a:xfrm>
              <a:off x="439813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15</a:t>
              </a:r>
            </a:p>
          </p:txBody>
        </p:sp>
        <p:sp>
          <p:nvSpPr>
            <p:cNvPr id="506123" name="テキスト ボックス 306">
              <a:extLst>
                <a:ext uri="{FF2B5EF4-FFF2-40B4-BE49-F238E27FC236}">
                  <a16:creationId xmlns:a16="http://schemas.microsoft.com/office/drawing/2014/main" id="{04CFDF2F-CCDC-FE29-3E5D-6BBE978F4A1F}"/>
                </a:ext>
              </a:extLst>
            </p:cNvPr>
            <p:cNvSpPr txBox="1">
              <a:spLocks noChangeArrowheads="1"/>
            </p:cNvSpPr>
            <p:nvPr/>
          </p:nvSpPr>
          <p:spPr bwMode="auto">
            <a:xfrm>
              <a:off x="459344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16</a:t>
              </a:r>
            </a:p>
          </p:txBody>
        </p:sp>
        <p:sp>
          <p:nvSpPr>
            <p:cNvPr id="506124" name="テキスト ボックス 307">
              <a:extLst>
                <a:ext uri="{FF2B5EF4-FFF2-40B4-BE49-F238E27FC236}">
                  <a16:creationId xmlns:a16="http://schemas.microsoft.com/office/drawing/2014/main" id="{CD31E6A4-77BC-866C-3786-7399BB36F059}"/>
                </a:ext>
              </a:extLst>
            </p:cNvPr>
            <p:cNvSpPr txBox="1">
              <a:spLocks noChangeArrowheads="1"/>
            </p:cNvSpPr>
            <p:nvPr/>
          </p:nvSpPr>
          <p:spPr bwMode="auto">
            <a:xfrm>
              <a:off x="478874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17</a:t>
              </a:r>
            </a:p>
          </p:txBody>
        </p:sp>
        <p:sp>
          <p:nvSpPr>
            <p:cNvPr id="506125" name="テキスト ボックス 308">
              <a:extLst>
                <a:ext uri="{FF2B5EF4-FFF2-40B4-BE49-F238E27FC236}">
                  <a16:creationId xmlns:a16="http://schemas.microsoft.com/office/drawing/2014/main" id="{BCD0DD98-9E9B-9B15-B1C6-91A0CE8A8283}"/>
                </a:ext>
              </a:extLst>
            </p:cNvPr>
            <p:cNvSpPr txBox="1">
              <a:spLocks noChangeArrowheads="1"/>
            </p:cNvSpPr>
            <p:nvPr/>
          </p:nvSpPr>
          <p:spPr bwMode="auto">
            <a:xfrm>
              <a:off x="4984053"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18</a:t>
              </a:r>
            </a:p>
          </p:txBody>
        </p:sp>
        <p:sp>
          <p:nvSpPr>
            <p:cNvPr id="506126" name="テキスト ボックス 309">
              <a:extLst>
                <a:ext uri="{FF2B5EF4-FFF2-40B4-BE49-F238E27FC236}">
                  <a16:creationId xmlns:a16="http://schemas.microsoft.com/office/drawing/2014/main" id="{66A3BD5A-0E59-1C03-1608-83C103BFE1CE}"/>
                </a:ext>
              </a:extLst>
            </p:cNvPr>
            <p:cNvSpPr txBox="1">
              <a:spLocks noChangeArrowheads="1"/>
            </p:cNvSpPr>
            <p:nvPr/>
          </p:nvSpPr>
          <p:spPr bwMode="auto">
            <a:xfrm>
              <a:off x="5179358" y="4540172"/>
              <a:ext cx="146579" cy="14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19</a:t>
              </a:r>
            </a:p>
          </p:txBody>
        </p:sp>
        <p:grpSp>
          <p:nvGrpSpPr>
            <p:cNvPr id="506127" name="グループ化 310">
              <a:extLst>
                <a:ext uri="{FF2B5EF4-FFF2-40B4-BE49-F238E27FC236}">
                  <a16:creationId xmlns:a16="http://schemas.microsoft.com/office/drawing/2014/main" id="{7C202A81-913D-C00D-063E-E8413228DF7E}"/>
                </a:ext>
              </a:extLst>
            </p:cNvPr>
            <p:cNvGrpSpPr>
              <a:grpSpLocks/>
            </p:cNvGrpSpPr>
            <p:nvPr/>
          </p:nvGrpSpPr>
          <p:grpSpPr bwMode="auto">
            <a:xfrm>
              <a:off x="1273258" y="4540172"/>
              <a:ext cx="146579" cy="468259"/>
              <a:chOff x="1373890" y="4540172"/>
              <a:chExt cx="146579" cy="468259"/>
            </a:xfrm>
          </p:grpSpPr>
          <p:sp>
            <p:nvSpPr>
              <p:cNvPr id="312" name="テキスト ボックス 311">
                <a:extLst>
                  <a:ext uri="{FF2B5EF4-FFF2-40B4-BE49-F238E27FC236}">
                    <a16:creationId xmlns:a16="http://schemas.microsoft.com/office/drawing/2014/main" id="{2A12B5E1-2A3D-05F7-AC94-0B67389A24CD}"/>
                  </a:ext>
                </a:extLst>
              </p:cNvPr>
              <p:cNvSpPr txBox="1"/>
              <p:nvPr/>
            </p:nvSpPr>
            <p:spPr>
              <a:xfrm>
                <a:off x="1374478" y="4540165"/>
                <a:ext cx="146043" cy="344405"/>
              </a:xfrm>
              <a:prstGeom prst="rect">
                <a:avLst/>
              </a:prstGeom>
              <a:noFill/>
            </p:spPr>
            <p:txBody>
              <a:bodyPr vert="eaVert" wrap="none" lIns="0" tIns="0" rIns="0" bIns="0" anchor="ctr">
                <a:spAutoFit/>
              </a:bodyPr>
              <a:lstStyle/>
              <a:p>
                <a:pPr fontAlgn="auto">
                  <a:spcBef>
                    <a:spcPts val="0"/>
                  </a:spcBef>
                  <a:spcAft>
                    <a:spcPts val="0"/>
                  </a:spcAft>
                  <a:defRPr/>
                </a:pPr>
                <a:r>
                  <a:rPr lang="en-US" altLang="ja-JP" sz="900" spc="-150" dirty="0">
                    <a:latin typeface="Meiryo UI" panose="020B0604030504040204" pitchFamily="50" charset="-128"/>
                    <a:ea typeface="Meiryo UI" panose="020B0604030504040204" pitchFamily="50" charset="-128"/>
                    <a:cs typeface="Meiryo UI" panose="020B0604030504040204" pitchFamily="50" charset="-128"/>
                  </a:rPr>
                  <a:t>0</a:t>
                </a:r>
                <a:r>
                  <a:rPr lang="ja-JP" altLang="en-US" sz="900" spc="-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spc="-150" dirty="0">
                    <a:latin typeface="Meiryo UI" panose="020B0604030504040204" pitchFamily="50" charset="-128"/>
                    <a:ea typeface="Meiryo UI" panose="020B0604030504040204" pitchFamily="50" charset="-128"/>
                    <a:cs typeface="Meiryo UI" panose="020B0604030504040204" pitchFamily="50" charset="-128"/>
                  </a:rPr>
                  <a:t>5</a:t>
                </a:r>
                <a:endParaRPr lang="ja-JP" altLang="en-US" sz="900" spc="-1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6129" name="テキスト ボックス 312">
                <a:extLst>
                  <a:ext uri="{FF2B5EF4-FFF2-40B4-BE49-F238E27FC236}">
                    <a16:creationId xmlns:a16="http://schemas.microsoft.com/office/drawing/2014/main" id="{CEC813A3-483B-F40B-5FE3-2A5B64EEE72A}"/>
                  </a:ext>
                </a:extLst>
              </p:cNvPr>
              <p:cNvSpPr txBox="1">
                <a:spLocks noChangeArrowheads="1"/>
              </p:cNvSpPr>
              <p:nvPr/>
            </p:nvSpPr>
            <p:spPr bwMode="auto">
              <a:xfrm>
                <a:off x="1399089" y="4869932"/>
                <a:ext cx="961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900">
                    <a:latin typeface="Meiryo UI" panose="020B0604030504040204" pitchFamily="50" charset="-128"/>
                    <a:ea typeface="Meiryo UI" panose="020B0604030504040204" pitchFamily="50" charset="-128"/>
                  </a:rPr>
                  <a:t>M</a:t>
                </a:r>
              </a:p>
            </p:txBody>
          </p:sp>
        </p:grpSp>
        <p:sp>
          <p:nvSpPr>
            <p:cNvPr id="314" name="テキスト ボックス 313">
              <a:extLst>
                <a:ext uri="{FF2B5EF4-FFF2-40B4-BE49-F238E27FC236}">
                  <a16:creationId xmlns:a16="http://schemas.microsoft.com/office/drawing/2014/main" id="{4292AAA1-18D2-1727-77DA-787178C1F4B6}"/>
                </a:ext>
              </a:extLst>
            </p:cNvPr>
            <p:cNvSpPr txBox="1"/>
            <p:nvPr/>
          </p:nvSpPr>
          <p:spPr>
            <a:xfrm>
              <a:off x="5374159" y="4540165"/>
              <a:ext cx="147630"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20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24</a:t>
              </a:r>
            </a:p>
          </p:txBody>
        </p:sp>
        <p:sp>
          <p:nvSpPr>
            <p:cNvPr id="506131" name="テキスト ボックス 314">
              <a:extLst>
                <a:ext uri="{FF2B5EF4-FFF2-40B4-BE49-F238E27FC236}">
                  <a16:creationId xmlns:a16="http://schemas.microsoft.com/office/drawing/2014/main" id="{88D63708-7D21-1C27-B692-9F55A97AB6BC}"/>
                </a:ext>
              </a:extLst>
            </p:cNvPr>
            <p:cNvSpPr txBox="1">
              <a:spLocks noChangeArrowheads="1"/>
            </p:cNvSpPr>
            <p:nvPr/>
          </p:nvSpPr>
          <p:spPr bwMode="auto">
            <a:xfrm>
              <a:off x="7426962" y="4544613"/>
              <a:ext cx="346249"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900">
                  <a:latin typeface="Meiryo UI" panose="020B0604030504040204" pitchFamily="50" charset="-128"/>
                  <a:ea typeface="Meiryo UI" panose="020B0604030504040204" pitchFamily="50" charset="-128"/>
                </a:rPr>
                <a:t>（歳）</a:t>
              </a:r>
            </a:p>
          </p:txBody>
        </p:sp>
        <p:grpSp>
          <p:nvGrpSpPr>
            <p:cNvPr id="506132" name="グループ化 315">
              <a:extLst>
                <a:ext uri="{FF2B5EF4-FFF2-40B4-BE49-F238E27FC236}">
                  <a16:creationId xmlns:a16="http://schemas.microsoft.com/office/drawing/2014/main" id="{B6226B9F-197C-BC33-257A-1C1C3AAAAB9C}"/>
                </a:ext>
              </a:extLst>
            </p:cNvPr>
            <p:cNvGrpSpPr>
              <a:grpSpLocks/>
            </p:cNvGrpSpPr>
            <p:nvPr/>
          </p:nvGrpSpPr>
          <p:grpSpPr bwMode="auto">
            <a:xfrm>
              <a:off x="1468563" y="4540172"/>
              <a:ext cx="146579" cy="468259"/>
              <a:chOff x="1569195" y="4540172"/>
              <a:chExt cx="146579" cy="468259"/>
            </a:xfrm>
          </p:grpSpPr>
          <p:sp>
            <p:nvSpPr>
              <p:cNvPr id="317" name="テキスト ボックス 316">
                <a:extLst>
                  <a:ext uri="{FF2B5EF4-FFF2-40B4-BE49-F238E27FC236}">
                    <a16:creationId xmlns:a16="http://schemas.microsoft.com/office/drawing/2014/main" id="{24A50DA3-5D16-3FA9-E50A-720BEBB65784}"/>
                  </a:ext>
                </a:extLst>
              </p:cNvPr>
              <p:cNvSpPr txBox="1"/>
              <p:nvPr/>
            </p:nvSpPr>
            <p:spPr>
              <a:xfrm>
                <a:off x="1569732" y="4540165"/>
                <a:ext cx="146043" cy="325359"/>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6</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11</a:t>
                </a:r>
              </a:p>
            </p:txBody>
          </p:sp>
          <p:sp>
            <p:nvSpPr>
              <p:cNvPr id="506134" name="テキスト ボックス 317">
                <a:extLst>
                  <a:ext uri="{FF2B5EF4-FFF2-40B4-BE49-F238E27FC236}">
                    <a16:creationId xmlns:a16="http://schemas.microsoft.com/office/drawing/2014/main" id="{21D01FB2-0AEE-3A95-C1EF-B63BE0480A59}"/>
                  </a:ext>
                </a:extLst>
              </p:cNvPr>
              <p:cNvSpPr txBox="1">
                <a:spLocks noChangeArrowheads="1"/>
              </p:cNvSpPr>
              <p:nvPr/>
            </p:nvSpPr>
            <p:spPr bwMode="auto">
              <a:xfrm>
                <a:off x="1595032" y="4869932"/>
                <a:ext cx="96180"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900">
                    <a:latin typeface="Meiryo UI" panose="020B0604030504040204" pitchFamily="50" charset="-128"/>
                    <a:ea typeface="Meiryo UI" panose="020B0604030504040204" pitchFamily="50" charset="-128"/>
                  </a:rPr>
                  <a:t>M</a:t>
                </a:r>
              </a:p>
            </p:txBody>
          </p:sp>
        </p:grpSp>
        <p:sp>
          <p:nvSpPr>
            <p:cNvPr id="319" name="テキスト ボックス 318">
              <a:extLst>
                <a:ext uri="{FF2B5EF4-FFF2-40B4-BE49-F238E27FC236}">
                  <a16:creationId xmlns:a16="http://schemas.microsoft.com/office/drawing/2014/main" id="{049459F7-E44B-8DAF-FC6A-17BF9DBDB97E}"/>
                </a:ext>
              </a:extLst>
            </p:cNvPr>
            <p:cNvSpPr txBox="1"/>
            <p:nvPr/>
          </p:nvSpPr>
          <p:spPr>
            <a:xfrm>
              <a:off x="5569411" y="4540165"/>
              <a:ext cx="147631"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25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29</a:t>
              </a:r>
            </a:p>
          </p:txBody>
        </p:sp>
        <p:sp>
          <p:nvSpPr>
            <p:cNvPr id="320" name="テキスト ボックス 319">
              <a:extLst>
                <a:ext uri="{FF2B5EF4-FFF2-40B4-BE49-F238E27FC236}">
                  <a16:creationId xmlns:a16="http://schemas.microsoft.com/office/drawing/2014/main" id="{0ECFA602-6828-A683-6025-DAE5312BB811}"/>
                </a:ext>
              </a:extLst>
            </p:cNvPr>
            <p:cNvSpPr txBox="1"/>
            <p:nvPr/>
          </p:nvSpPr>
          <p:spPr>
            <a:xfrm>
              <a:off x="5764665" y="4540165"/>
              <a:ext cx="147630"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30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34</a:t>
              </a:r>
            </a:p>
          </p:txBody>
        </p:sp>
        <p:sp>
          <p:nvSpPr>
            <p:cNvPr id="321" name="テキスト ボックス 320">
              <a:extLst>
                <a:ext uri="{FF2B5EF4-FFF2-40B4-BE49-F238E27FC236}">
                  <a16:creationId xmlns:a16="http://schemas.microsoft.com/office/drawing/2014/main" id="{70859E13-B299-FA5C-5C36-A9A705F26F97}"/>
                </a:ext>
              </a:extLst>
            </p:cNvPr>
            <p:cNvSpPr txBox="1"/>
            <p:nvPr/>
          </p:nvSpPr>
          <p:spPr>
            <a:xfrm>
              <a:off x="5959917" y="4540165"/>
              <a:ext cx="147631"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35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39</a:t>
              </a:r>
            </a:p>
          </p:txBody>
        </p:sp>
        <p:sp>
          <p:nvSpPr>
            <p:cNvPr id="322" name="テキスト ボックス 321">
              <a:extLst>
                <a:ext uri="{FF2B5EF4-FFF2-40B4-BE49-F238E27FC236}">
                  <a16:creationId xmlns:a16="http://schemas.microsoft.com/office/drawing/2014/main" id="{2D5ACCB0-C9C2-FB49-0079-84A937E00843}"/>
                </a:ext>
              </a:extLst>
            </p:cNvPr>
            <p:cNvSpPr txBox="1"/>
            <p:nvPr/>
          </p:nvSpPr>
          <p:spPr>
            <a:xfrm>
              <a:off x="6155171" y="4540165"/>
              <a:ext cx="147630"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40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44</a:t>
              </a:r>
            </a:p>
          </p:txBody>
        </p:sp>
        <p:sp>
          <p:nvSpPr>
            <p:cNvPr id="323" name="テキスト ボックス 322">
              <a:extLst>
                <a:ext uri="{FF2B5EF4-FFF2-40B4-BE49-F238E27FC236}">
                  <a16:creationId xmlns:a16="http://schemas.microsoft.com/office/drawing/2014/main" id="{700F6A58-5AD3-AACE-D749-C04A699D8EE2}"/>
                </a:ext>
              </a:extLst>
            </p:cNvPr>
            <p:cNvSpPr txBox="1"/>
            <p:nvPr/>
          </p:nvSpPr>
          <p:spPr>
            <a:xfrm>
              <a:off x="6350423" y="4540165"/>
              <a:ext cx="147631"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45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49</a:t>
              </a:r>
            </a:p>
          </p:txBody>
        </p:sp>
        <p:sp>
          <p:nvSpPr>
            <p:cNvPr id="324" name="テキスト ボックス 323">
              <a:extLst>
                <a:ext uri="{FF2B5EF4-FFF2-40B4-BE49-F238E27FC236}">
                  <a16:creationId xmlns:a16="http://schemas.microsoft.com/office/drawing/2014/main" id="{4536367F-98E1-8503-688B-DD367EF78DAF}"/>
                </a:ext>
              </a:extLst>
            </p:cNvPr>
            <p:cNvSpPr txBox="1"/>
            <p:nvPr/>
          </p:nvSpPr>
          <p:spPr>
            <a:xfrm>
              <a:off x="6547263" y="4540165"/>
              <a:ext cx="146043"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50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54</a:t>
              </a:r>
            </a:p>
          </p:txBody>
        </p:sp>
        <p:sp>
          <p:nvSpPr>
            <p:cNvPr id="325" name="テキスト ボックス 324">
              <a:extLst>
                <a:ext uri="{FF2B5EF4-FFF2-40B4-BE49-F238E27FC236}">
                  <a16:creationId xmlns:a16="http://schemas.microsoft.com/office/drawing/2014/main" id="{6211E37A-D3A0-6A88-0288-EC0A50F4EFCB}"/>
                </a:ext>
              </a:extLst>
            </p:cNvPr>
            <p:cNvSpPr txBox="1"/>
            <p:nvPr/>
          </p:nvSpPr>
          <p:spPr>
            <a:xfrm>
              <a:off x="6742517" y="4540165"/>
              <a:ext cx="146043"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55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59</a:t>
              </a:r>
            </a:p>
          </p:txBody>
        </p:sp>
        <p:sp>
          <p:nvSpPr>
            <p:cNvPr id="326" name="テキスト ボックス 325">
              <a:extLst>
                <a:ext uri="{FF2B5EF4-FFF2-40B4-BE49-F238E27FC236}">
                  <a16:creationId xmlns:a16="http://schemas.microsoft.com/office/drawing/2014/main" id="{64A7138E-F4E7-F4C5-F2A1-FD98F500D440}"/>
                </a:ext>
              </a:extLst>
            </p:cNvPr>
            <p:cNvSpPr txBox="1"/>
            <p:nvPr/>
          </p:nvSpPr>
          <p:spPr>
            <a:xfrm>
              <a:off x="6937769" y="4540165"/>
              <a:ext cx="146043"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60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64</a:t>
              </a:r>
            </a:p>
          </p:txBody>
        </p:sp>
        <p:sp>
          <p:nvSpPr>
            <p:cNvPr id="327" name="テキスト ボックス 326">
              <a:extLst>
                <a:ext uri="{FF2B5EF4-FFF2-40B4-BE49-F238E27FC236}">
                  <a16:creationId xmlns:a16="http://schemas.microsoft.com/office/drawing/2014/main" id="{8690095A-0973-DD76-2390-7DF1EB010AF2}"/>
                </a:ext>
              </a:extLst>
            </p:cNvPr>
            <p:cNvSpPr txBox="1"/>
            <p:nvPr/>
          </p:nvSpPr>
          <p:spPr>
            <a:xfrm>
              <a:off x="7133023" y="4540165"/>
              <a:ext cx="146043" cy="338057"/>
            </a:xfrm>
            <a:prstGeom prst="rect">
              <a:avLst/>
            </a:prstGeom>
            <a:noFill/>
          </p:spPr>
          <p:txBody>
            <a:bodyPr vert="eaVert"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65</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69</a:t>
              </a:r>
            </a:p>
          </p:txBody>
        </p:sp>
        <p:sp>
          <p:nvSpPr>
            <p:cNvPr id="328" name="テキスト ボックス 327">
              <a:extLst>
                <a:ext uri="{FF2B5EF4-FFF2-40B4-BE49-F238E27FC236}">
                  <a16:creationId xmlns:a16="http://schemas.microsoft.com/office/drawing/2014/main" id="{8CEC185F-1C45-B6B5-33EF-1C5BEFC5E704}"/>
                </a:ext>
              </a:extLst>
            </p:cNvPr>
            <p:cNvSpPr txBox="1"/>
            <p:nvPr/>
          </p:nvSpPr>
          <p:spPr>
            <a:xfrm>
              <a:off x="7328275" y="4540165"/>
              <a:ext cx="146043" cy="215848"/>
            </a:xfrm>
            <a:prstGeom prst="rect">
              <a:avLst/>
            </a:prstGeom>
            <a:noFill/>
          </p:spPr>
          <p:txBody>
            <a:bodyPr vert="eaVert" wrap="none" lIns="0" tIns="0" rIns="0" bIns="0" anchor="ctr">
              <a:spAutoFit/>
            </a:bodyPr>
            <a:lstStyle/>
            <a:p>
              <a:pPr fontAlgn="auto">
                <a:spcBef>
                  <a:spcPts val="0"/>
                </a:spcBef>
                <a:spcAft>
                  <a:spcPts val="0"/>
                </a:spcAft>
                <a:defRPr/>
              </a:pPr>
              <a:r>
                <a:rPr lang="en-US" altLang="ja-JP" sz="900" spc="-80" dirty="0">
                  <a:latin typeface="Meiryo UI" panose="020B0604030504040204" pitchFamily="50" charset="-128"/>
                  <a:ea typeface="Meiryo UI" panose="020B0604030504040204" pitchFamily="50" charset="-128"/>
                  <a:cs typeface="Meiryo UI" panose="020B0604030504040204" pitchFamily="50" charset="-128"/>
                </a:rPr>
                <a:t>70</a:t>
              </a:r>
              <a:r>
                <a:rPr lang="ja-JP" altLang="en-US" sz="900" spc="-2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spc="-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6145" name="Freeform 5">
              <a:extLst>
                <a:ext uri="{FF2B5EF4-FFF2-40B4-BE49-F238E27FC236}">
                  <a16:creationId xmlns:a16="http://schemas.microsoft.com/office/drawing/2014/main" id="{631EC57E-3FA7-C8B5-FC87-FF7F1B243480}"/>
                </a:ext>
              </a:extLst>
            </p:cNvPr>
            <p:cNvSpPr>
              <a:spLocks/>
            </p:cNvSpPr>
            <p:nvPr/>
          </p:nvSpPr>
          <p:spPr bwMode="auto">
            <a:xfrm>
              <a:off x="2518743" y="4937618"/>
              <a:ext cx="196850" cy="60325"/>
            </a:xfrm>
            <a:custGeom>
              <a:avLst/>
              <a:gdLst>
                <a:gd name="T0" fmla="*/ 196850 w 124"/>
                <a:gd name="T1" fmla="*/ 0 h 38"/>
                <a:gd name="T2" fmla="*/ 196850 w 124"/>
                <a:gd name="T3" fmla="*/ 60325 h 38"/>
                <a:gd name="T4" fmla="*/ 0 w 124"/>
                <a:gd name="T5" fmla="*/ 60325 h 38"/>
                <a:gd name="T6" fmla="*/ 0 w 124"/>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4" h="38">
                  <a:moveTo>
                    <a:pt x="124" y="0"/>
                  </a:moveTo>
                  <a:lnTo>
                    <a:pt x="124" y="38"/>
                  </a:lnTo>
                  <a:lnTo>
                    <a:pt x="0" y="38"/>
                  </a:lnTo>
                  <a:lnTo>
                    <a:pt x="0" y="0"/>
                  </a:lnTo>
                </a:path>
              </a:pathLst>
            </a:custGeom>
            <a:noFill/>
            <a:ln w="12700">
              <a:solidFill>
                <a:srgbClr val="E50012"/>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146" name="Freeform 6">
              <a:extLst>
                <a:ext uri="{FF2B5EF4-FFF2-40B4-BE49-F238E27FC236}">
                  <a16:creationId xmlns:a16="http://schemas.microsoft.com/office/drawing/2014/main" id="{27C55580-0C94-1E8F-86F8-6FD6E8DA2711}"/>
                </a:ext>
              </a:extLst>
            </p:cNvPr>
            <p:cNvSpPr>
              <a:spLocks/>
            </p:cNvSpPr>
            <p:nvPr/>
          </p:nvSpPr>
          <p:spPr bwMode="auto">
            <a:xfrm>
              <a:off x="3595068" y="4937618"/>
              <a:ext cx="365125" cy="60325"/>
            </a:xfrm>
            <a:custGeom>
              <a:avLst/>
              <a:gdLst>
                <a:gd name="T0" fmla="*/ 365125 w 230"/>
                <a:gd name="T1" fmla="*/ 0 h 38"/>
                <a:gd name="T2" fmla="*/ 365125 w 230"/>
                <a:gd name="T3" fmla="*/ 60325 h 38"/>
                <a:gd name="T4" fmla="*/ 0 w 230"/>
                <a:gd name="T5" fmla="*/ 60325 h 38"/>
                <a:gd name="T6" fmla="*/ 0 w 230"/>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0" h="38">
                  <a:moveTo>
                    <a:pt x="230" y="0"/>
                  </a:moveTo>
                  <a:lnTo>
                    <a:pt x="230" y="38"/>
                  </a:lnTo>
                  <a:lnTo>
                    <a:pt x="0" y="38"/>
                  </a:lnTo>
                  <a:lnTo>
                    <a:pt x="0" y="0"/>
                  </a:lnTo>
                </a:path>
              </a:pathLst>
            </a:custGeom>
            <a:noFill/>
            <a:ln w="12700">
              <a:solidFill>
                <a:srgbClr val="004DA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147" name="Freeform 7">
              <a:extLst>
                <a:ext uri="{FF2B5EF4-FFF2-40B4-BE49-F238E27FC236}">
                  <a16:creationId xmlns:a16="http://schemas.microsoft.com/office/drawing/2014/main" id="{6BAEA690-48C2-EBE7-9831-06094977B3E1}"/>
                </a:ext>
              </a:extLst>
            </p:cNvPr>
            <p:cNvSpPr>
              <a:spLocks/>
            </p:cNvSpPr>
            <p:nvPr/>
          </p:nvSpPr>
          <p:spPr bwMode="auto">
            <a:xfrm>
              <a:off x="4795218" y="4937618"/>
              <a:ext cx="530225" cy="60325"/>
            </a:xfrm>
            <a:custGeom>
              <a:avLst/>
              <a:gdLst>
                <a:gd name="T0" fmla="*/ 530225 w 334"/>
                <a:gd name="T1" fmla="*/ 0 h 38"/>
                <a:gd name="T2" fmla="*/ 530225 w 334"/>
                <a:gd name="T3" fmla="*/ 60325 h 38"/>
                <a:gd name="T4" fmla="*/ 0 w 334"/>
                <a:gd name="T5" fmla="*/ 60325 h 38"/>
                <a:gd name="T6" fmla="*/ 0 w 334"/>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4" h="38">
                  <a:moveTo>
                    <a:pt x="334" y="0"/>
                  </a:moveTo>
                  <a:lnTo>
                    <a:pt x="334" y="38"/>
                  </a:lnTo>
                  <a:lnTo>
                    <a:pt x="0" y="38"/>
                  </a:lnTo>
                  <a:lnTo>
                    <a:pt x="0" y="0"/>
                  </a:lnTo>
                </a:path>
              </a:pathLst>
            </a:custGeom>
            <a:noFill/>
            <a:ln w="12700">
              <a:solidFill>
                <a:srgbClr val="004DA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148" name="Freeform 8">
              <a:extLst>
                <a:ext uri="{FF2B5EF4-FFF2-40B4-BE49-F238E27FC236}">
                  <a16:creationId xmlns:a16="http://schemas.microsoft.com/office/drawing/2014/main" id="{C31C5C0C-1F42-6390-61ED-41449571F316}"/>
                </a:ext>
              </a:extLst>
            </p:cNvPr>
            <p:cNvSpPr>
              <a:spLocks/>
            </p:cNvSpPr>
            <p:nvPr/>
          </p:nvSpPr>
          <p:spPr bwMode="auto">
            <a:xfrm>
              <a:off x="5763593" y="4937618"/>
              <a:ext cx="923925" cy="60325"/>
            </a:xfrm>
            <a:custGeom>
              <a:avLst/>
              <a:gdLst>
                <a:gd name="T0" fmla="*/ 923925 w 582"/>
                <a:gd name="T1" fmla="*/ 0 h 38"/>
                <a:gd name="T2" fmla="*/ 923925 w 582"/>
                <a:gd name="T3" fmla="*/ 60325 h 38"/>
                <a:gd name="T4" fmla="*/ 0 w 582"/>
                <a:gd name="T5" fmla="*/ 60325 h 38"/>
                <a:gd name="T6" fmla="*/ 0 w 582"/>
                <a:gd name="T7" fmla="*/ 0 h 3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82" h="38">
                  <a:moveTo>
                    <a:pt x="582" y="0"/>
                  </a:moveTo>
                  <a:lnTo>
                    <a:pt x="582" y="38"/>
                  </a:lnTo>
                  <a:lnTo>
                    <a:pt x="0" y="38"/>
                  </a:lnTo>
                  <a:lnTo>
                    <a:pt x="0" y="0"/>
                  </a:lnTo>
                </a:path>
              </a:pathLst>
            </a:custGeom>
            <a:noFill/>
            <a:ln w="12700">
              <a:solidFill>
                <a:srgbClr val="004DA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06149" name="テキスト ボックス 332">
              <a:extLst>
                <a:ext uri="{FF2B5EF4-FFF2-40B4-BE49-F238E27FC236}">
                  <a16:creationId xmlns:a16="http://schemas.microsoft.com/office/drawing/2014/main" id="{8BCF4873-ED62-256C-CDBA-EED342C73820}"/>
                </a:ext>
              </a:extLst>
            </p:cNvPr>
            <p:cNvSpPr txBox="1">
              <a:spLocks noChangeArrowheads="1"/>
            </p:cNvSpPr>
            <p:nvPr/>
          </p:nvSpPr>
          <p:spPr bwMode="auto">
            <a:xfrm>
              <a:off x="2296567" y="504541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pPr>
              <a:r>
                <a:rPr lang="ja-JP" altLang="en-US" sz="1000" b="1">
                  <a:solidFill>
                    <a:srgbClr val="E50012"/>
                  </a:solidFill>
                  <a:latin typeface="Meiryo UI" panose="020B0604030504040204" pitchFamily="50" charset="-128"/>
                  <a:ea typeface="Meiryo UI" panose="020B0604030504040204" pitchFamily="50" charset="-128"/>
                </a:rPr>
                <a:t>抗体保有率</a:t>
              </a:r>
            </a:p>
            <a:p>
              <a:pPr algn="ctr">
                <a:lnSpc>
                  <a:spcPct val="90000"/>
                </a:lnSpc>
              </a:pPr>
              <a:r>
                <a:rPr lang="ja-JP" altLang="en-US" sz="1000" b="1">
                  <a:solidFill>
                    <a:srgbClr val="E50012"/>
                  </a:solidFill>
                  <a:latin typeface="Meiryo UI" panose="020B0604030504040204" pitchFamily="50" charset="-128"/>
                  <a:ea typeface="Meiryo UI" panose="020B0604030504040204" pitchFamily="50" charset="-128"/>
                </a:rPr>
                <a:t>低下</a:t>
              </a:r>
            </a:p>
          </p:txBody>
        </p:sp>
        <p:sp>
          <p:nvSpPr>
            <p:cNvPr id="506150" name="テキスト ボックス 333">
              <a:extLst>
                <a:ext uri="{FF2B5EF4-FFF2-40B4-BE49-F238E27FC236}">
                  <a16:creationId xmlns:a16="http://schemas.microsoft.com/office/drawing/2014/main" id="{BB82EF8C-E35E-0696-D156-9E95D5851107}"/>
                </a:ext>
              </a:extLst>
            </p:cNvPr>
            <p:cNvSpPr txBox="1">
              <a:spLocks noChangeArrowheads="1"/>
            </p:cNvSpPr>
            <p:nvPr/>
          </p:nvSpPr>
          <p:spPr bwMode="auto">
            <a:xfrm>
              <a:off x="3459510" y="504541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抗体保有率</a:t>
              </a:r>
            </a:p>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上昇</a:t>
              </a:r>
            </a:p>
          </p:txBody>
        </p:sp>
        <p:sp>
          <p:nvSpPr>
            <p:cNvPr id="506151" name="テキスト ボックス 334">
              <a:extLst>
                <a:ext uri="{FF2B5EF4-FFF2-40B4-BE49-F238E27FC236}">
                  <a16:creationId xmlns:a16="http://schemas.microsoft.com/office/drawing/2014/main" id="{5B5660AF-CC67-9DE4-39D3-0BC4D1C0BDD0}"/>
                </a:ext>
              </a:extLst>
            </p:cNvPr>
            <p:cNvSpPr txBox="1">
              <a:spLocks noChangeArrowheads="1"/>
            </p:cNvSpPr>
            <p:nvPr/>
          </p:nvSpPr>
          <p:spPr bwMode="auto">
            <a:xfrm>
              <a:off x="4742125" y="504541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抗体保有率</a:t>
              </a:r>
            </a:p>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上昇</a:t>
              </a:r>
            </a:p>
          </p:txBody>
        </p:sp>
        <p:sp>
          <p:nvSpPr>
            <p:cNvPr id="506152" name="テキスト ボックス 335">
              <a:extLst>
                <a:ext uri="{FF2B5EF4-FFF2-40B4-BE49-F238E27FC236}">
                  <a16:creationId xmlns:a16="http://schemas.microsoft.com/office/drawing/2014/main" id="{6B135F72-FE44-E211-DBDA-21F21B85AD77}"/>
                </a:ext>
              </a:extLst>
            </p:cNvPr>
            <p:cNvSpPr txBox="1">
              <a:spLocks noChangeArrowheads="1"/>
            </p:cNvSpPr>
            <p:nvPr/>
          </p:nvSpPr>
          <p:spPr bwMode="auto">
            <a:xfrm>
              <a:off x="5904955" y="5045415"/>
              <a:ext cx="6412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抗体保有率</a:t>
              </a:r>
            </a:p>
            <a:p>
              <a:pPr algn="ctr">
                <a:lnSpc>
                  <a:spcPct val="90000"/>
                </a:lnSpc>
              </a:pPr>
              <a:r>
                <a:rPr lang="ja-JP" altLang="en-US" sz="1000" b="1">
                  <a:solidFill>
                    <a:srgbClr val="004DA0"/>
                  </a:solidFill>
                  <a:latin typeface="Meiryo UI" panose="020B0604030504040204" pitchFamily="50" charset="-128"/>
                  <a:ea typeface="Meiryo UI" panose="020B0604030504040204" pitchFamily="50" charset="-128"/>
                </a:rPr>
                <a:t>上昇</a:t>
              </a:r>
            </a:p>
          </p:txBody>
        </p:sp>
        <p:sp>
          <p:nvSpPr>
            <p:cNvPr id="506153" name="テキスト ボックス 336">
              <a:extLst>
                <a:ext uri="{FF2B5EF4-FFF2-40B4-BE49-F238E27FC236}">
                  <a16:creationId xmlns:a16="http://schemas.microsoft.com/office/drawing/2014/main" id="{7B32E254-6D52-9F72-3B62-D847CE53371B}"/>
                </a:ext>
              </a:extLst>
            </p:cNvPr>
            <p:cNvSpPr txBox="1">
              <a:spLocks noChangeArrowheads="1"/>
            </p:cNvSpPr>
            <p:nvPr/>
          </p:nvSpPr>
          <p:spPr bwMode="auto">
            <a:xfrm>
              <a:off x="4145888" y="5352105"/>
              <a:ext cx="846386"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100" b="1">
                  <a:latin typeface="Meiryo UI" panose="020B0604030504040204" pitchFamily="50" charset="-128"/>
                  <a:ea typeface="Meiryo UI" panose="020B0604030504040204" pitchFamily="50" charset="-128"/>
                </a:rPr>
                <a:t>年齢／年齢群</a:t>
              </a:r>
            </a:p>
          </p:txBody>
        </p:sp>
        <p:sp>
          <p:nvSpPr>
            <p:cNvPr id="506154" name="テキスト ボックス 337">
              <a:extLst>
                <a:ext uri="{FF2B5EF4-FFF2-40B4-BE49-F238E27FC236}">
                  <a16:creationId xmlns:a16="http://schemas.microsoft.com/office/drawing/2014/main" id="{191DC168-5F25-1A86-EF71-75565EE29174}"/>
                </a:ext>
              </a:extLst>
            </p:cNvPr>
            <p:cNvSpPr txBox="1">
              <a:spLocks noChangeArrowheads="1"/>
            </p:cNvSpPr>
            <p:nvPr/>
          </p:nvSpPr>
          <p:spPr bwMode="auto">
            <a:xfrm>
              <a:off x="1297837" y="5471384"/>
              <a:ext cx="2261838"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900">
                  <a:latin typeface="Meiryo UI" panose="020B0604030504040204" pitchFamily="50" charset="-128"/>
                  <a:ea typeface="Meiryo UI" panose="020B0604030504040204" pitchFamily="50" charset="-128"/>
                </a:rPr>
                <a:t>※0</a:t>
              </a:r>
              <a:r>
                <a:rPr lang="ja-JP" altLang="en-US" sz="900">
                  <a:latin typeface="Meiryo UI" panose="020B0604030504040204" pitchFamily="50" charset="-128"/>
                  <a:ea typeface="Meiryo UI" panose="020B0604030504040204" pitchFamily="50" charset="-128"/>
                </a:rPr>
                <a:t>～</a:t>
              </a:r>
              <a:r>
                <a:rPr lang="en-US" altLang="ja-JP" sz="900">
                  <a:latin typeface="Meiryo UI" panose="020B0604030504040204" pitchFamily="50" charset="-128"/>
                  <a:ea typeface="Meiryo UI" panose="020B0604030504040204" pitchFamily="50" charset="-128"/>
                </a:rPr>
                <a:t>5</a:t>
              </a:r>
              <a:r>
                <a:rPr lang="ja-JP" altLang="en-US" sz="900">
                  <a:latin typeface="Meiryo UI" panose="020B0604030504040204" pitchFamily="50" charset="-128"/>
                  <a:ea typeface="Meiryo UI" panose="020B0604030504040204" pitchFamily="50" charset="-128"/>
                </a:rPr>
                <a:t>ヵ月群、</a:t>
              </a:r>
              <a:r>
                <a:rPr lang="en-US" altLang="ja-JP" sz="900">
                  <a:latin typeface="Meiryo UI" panose="020B0604030504040204" pitchFamily="50" charset="-128"/>
                  <a:ea typeface="Meiryo UI" panose="020B0604030504040204" pitchFamily="50" charset="-128"/>
                </a:rPr>
                <a:t>15</a:t>
              </a:r>
              <a:r>
                <a:rPr lang="ja-JP" altLang="en-US" sz="900">
                  <a:latin typeface="Meiryo UI" panose="020B0604030504040204" pitchFamily="50" charset="-128"/>
                  <a:ea typeface="Meiryo UI" panose="020B0604030504040204" pitchFamily="50" charset="-128"/>
                </a:rPr>
                <a:t>歳、</a:t>
              </a:r>
              <a:r>
                <a:rPr lang="en-US" altLang="ja-JP" sz="900">
                  <a:latin typeface="Meiryo UI" panose="020B0604030504040204" pitchFamily="50" charset="-128"/>
                  <a:ea typeface="Meiryo UI" panose="020B0604030504040204" pitchFamily="50" charset="-128"/>
                </a:rPr>
                <a:t>16</a:t>
              </a:r>
              <a:r>
                <a:rPr lang="ja-JP" altLang="en-US" sz="900">
                  <a:latin typeface="Meiryo UI" panose="020B0604030504040204" pitchFamily="50" charset="-128"/>
                  <a:ea typeface="Meiryo UI" panose="020B0604030504040204" pitchFamily="50" charset="-128"/>
                </a:rPr>
                <a:t>歳は</a:t>
              </a:r>
              <a:r>
                <a:rPr lang="en-US" altLang="ja-JP" sz="900">
                  <a:latin typeface="Meiryo UI" panose="020B0604030504040204" pitchFamily="50" charset="-128"/>
                  <a:ea typeface="Meiryo UI" panose="020B0604030504040204" pitchFamily="50" charset="-128"/>
                </a:rPr>
                <a:t>10</a:t>
              </a:r>
              <a:r>
                <a:rPr lang="ja-JP" altLang="en-US" sz="900">
                  <a:latin typeface="Meiryo UI" panose="020B0604030504040204" pitchFamily="50" charset="-128"/>
                  <a:ea typeface="Meiryo UI" panose="020B0604030504040204" pitchFamily="50" charset="-128"/>
                </a:rPr>
                <a:t>名未満の結果</a:t>
              </a:r>
            </a:p>
          </p:txBody>
        </p:sp>
        <p:sp>
          <p:nvSpPr>
            <p:cNvPr id="341" name="テキスト ボックス 340">
              <a:extLst>
                <a:ext uri="{FF2B5EF4-FFF2-40B4-BE49-F238E27FC236}">
                  <a16:creationId xmlns:a16="http://schemas.microsoft.com/office/drawing/2014/main" id="{8C8772B4-5E51-5727-5304-ABB24F806EC4}"/>
                </a:ext>
              </a:extLst>
            </p:cNvPr>
            <p:cNvSpPr txBox="1"/>
            <p:nvPr/>
          </p:nvSpPr>
          <p:spPr>
            <a:xfrm>
              <a:off x="4726491" y="2122984"/>
              <a:ext cx="2827199" cy="153950"/>
            </a:xfrm>
            <a:prstGeom prst="rect">
              <a:avLst/>
            </a:prstGeom>
            <a:noFill/>
          </p:spPr>
          <p:txBody>
            <a:bodyPr wrap="none" lIns="0" tIns="0" rIns="0" bIns="0" anchor="ctr">
              <a:spAutoFit/>
            </a:bodyPr>
            <a:lstStyle/>
            <a:p>
              <a:pPr algn="r" fontAlgn="auto">
                <a:spcBef>
                  <a:spcPts val="0"/>
                </a:spcBef>
                <a:spcAft>
                  <a:spcPts val="0"/>
                </a:spcAft>
                <a:defRPr/>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［抗体価測定：酵素免疫</a:t>
              </a:r>
              <a:r>
                <a:rPr lang="ja-JP" altLang="en-US" sz="1000" spc="-400" dirty="0">
                  <a:latin typeface="Meiryo UI" panose="020B0604030504040204" pitchFamily="50" charset="-128"/>
                  <a:ea typeface="Meiryo UI" panose="020B0604030504040204" pitchFamily="50" charset="-128"/>
                  <a:cs typeface="Meiryo UI" panose="020B0604030504040204" pitchFamily="50" charset="-128"/>
                </a:rPr>
                <a:t>法</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EIA</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法</a:t>
              </a:r>
              <a:r>
                <a:rPr lang="ja-JP" altLang="en-US" sz="1000" spc="-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/n=1308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06156" name="テキスト ボックス 341">
              <a:extLst>
                <a:ext uri="{FF2B5EF4-FFF2-40B4-BE49-F238E27FC236}">
                  <a16:creationId xmlns:a16="http://schemas.microsoft.com/office/drawing/2014/main" id="{FECCE657-2BF9-E219-3825-81D0E5D82B6C}"/>
                </a:ext>
              </a:extLst>
            </p:cNvPr>
            <p:cNvSpPr txBox="1">
              <a:spLocks noChangeArrowheads="1"/>
            </p:cNvSpPr>
            <p:nvPr/>
          </p:nvSpPr>
          <p:spPr bwMode="auto">
            <a:xfrm>
              <a:off x="7721957" y="2524525"/>
              <a:ext cx="674654" cy="30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en-US" altLang="ja-JP" sz="1000">
                  <a:latin typeface="Meiryo UI" panose="020B0604030504040204" pitchFamily="50" charset="-128"/>
                  <a:ea typeface="Meiryo UI" panose="020B0604030504040204" pitchFamily="50" charset="-128"/>
                </a:rPr>
                <a:t>IgG</a:t>
              </a:r>
              <a:r>
                <a:rPr lang="ja-JP" altLang="en-US" sz="1000">
                  <a:latin typeface="Meiryo UI" panose="020B0604030504040204" pitchFamily="50" charset="-128"/>
                  <a:ea typeface="Meiryo UI" panose="020B0604030504040204" pitchFamily="50" charset="-128"/>
                </a:rPr>
                <a:t>抗体価</a:t>
              </a:r>
            </a:p>
            <a:p>
              <a:pPr algn="ctr"/>
              <a:r>
                <a:rPr lang="ja-JP" altLang="en-US" sz="1000">
                  <a:latin typeface="Meiryo UI" panose="020B0604030504040204" pitchFamily="50" charset="-128"/>
                  <a:ea typeface="Meiryo UI" panose="020B0604030504040204" pitchFamily="50" charset="-128"/>
                </a:rPr>
                <a:t>（</a:t>
              </a:r>
              <a:r>
                <a:rPr lang="en-US" altLang="ja-JP" sz="1000">
                  <a:latin typeface="Meiryo UI" panose="020B0604030504040204" pitchFamily="50" charset="-128"/>
                  <a:ea typeface="Meiryo UI" panose="020B0604030504040204" pitchFamily="50" charset="-128"/>
                </a:rPr>
                <a:t>EU/mL</a:t>
              </a:r>
              <a:r>
                <a:rPr lang="ja-JP" altLang="en-US" sz="1000">
                  <a:latin typeface="Meiryo UI" panose="020B0604030504040204" pitchFamily="50" charset="-128"/>
                  <a:ea typeface="Meiryo UI" panose="020B0604030504040204" pitchFamily="50" charset="-128"/>
                </a:rPr>
                <a:t>）</a:t>
              </a:r>
            </a:p>
          </p:txBody>
        </p:sp>
        <p:sp>
          <p:nvSpPr>
            <p:cNvPr id="506157" name="テキスト ボックス 342">
              <a:extLst>
                <a:ext uri="{FF2B5EF4-FFF2-40B4-BE49-F238E27FC236}">
                  <a16:creationId xmlns:a16="http://schemas.microsoft.com/office/drawing/2014/main" id="{52A18B2A-B374-86A2-54CD-14BAC9E7024B}"/>
                </a:ext>
              </a:extLst>
            </p:cNvPr>
            <p:cNvSpPr txBox="1">
              <a:spLocks noChangeArrowheads="1"/>
            </p:cNvSpPr>
            <p:nvPr/>
          </p:nvSpPr>
          <p:spPr bwMode="auto">
            <a:xfrm>
              <a:off x="7949554" y="2942329"/>
              <a:ext cx="1827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≧1</a:t>
              </a:r>
            </a:p>
          </p:txBody>
        </p:sp>
        <p:sp>
          <p:nvSpPr>
            <p:cNvPr id="506158" name="テキスト ボックス 343">
              <a:extLst>
                <a:ext uri="{FF2B5EF4-FFF2-40B4-BE49-F238E27FC236}">
                  <a16:creationId xmlns:a16="http://schemas.microsoft.com/office/drawing/2014/main" id="{E5DF194D-0C6F-9B26-5331-93CC6DEC393F}"/>
                </a:ext>
              </a:extLst>
            </p:cNvPr>
            <p:cNvSpPr txBox="1">
              <a:spLocks noChangeArrowheads="1"/>
            </p:cNvSpPr>
            <p:nvPr/>
          </p:nvSpPr>
          <p:spPr bwMode="auto">
            <a:xfrm>
              <a:off x="7949554" y="3134090"/>
              <a:ext cx="18274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≧5</a:t>
              </a:r>
            </a:p>
          </p:txBody>
        </p:sp>
        <p:sp>
          <p:nvSpPr>
            <p:cNvPr id="506159" name="テキスト ボックス 344">
              <a:extLst>
                <a:ext uri="{FF2B5EF4-FFF2-40B4-BE49-F238E27FC236}">
                  <a16:creationId xmlns:a16="http://schemas.microsoft.com/office/drawing/2014/main" id="{F8529BC8-4CFD-73A3-2439-C5033CBA1183}"/>
                </a:ext>
              </a:extLst>
            </p:cNvPr>
            <p:cNvSpPr txBox="1">
              <a:spLocks noChangeArrowheads="1"/>
            </p:cNvSpPr>
            <p:nvPr/>
          </p:nvSpPr>
          <p:spPr bwMode="auto">
            <a:xfrm>
              <a:off x="7949554" y="3325851"/>
              <a:ext cx="2628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≧10</a:t>
              </a:r>
            </a:p>
          </p:txBody>
        </p:sp>
        <p:sp>
          <p:nvSpPr>
            <p:cNvPr id="506160" name="テキスト ボックス 345">
              <a:extLst>
                <a:ext uri="{FF2B5EF4-FFF2-40B4-BE49-F238E27FC236}">
                  <a16:creationId xmlns:a16="http://schemas.microsoft.com/office/drawing/2014/main" id="{CD738230-E802-9AAE-488D-94D4F803573D}"/>
                </a:ext>
              </a:extLst>
            </p:cNvPr>
            <p:cNvSpPr txBox="1">
              <a:spLocks noChangeArrowheads="1"/>
            </p:cNvSpPr>
            <p:nvPr/>
          </p:nvSpPr>
          <p:spPr bwMode="auto">
            <a:xfrm>
              <a:off x="7949554" y="3517612"/>
              <a:ext cx="26289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≧50</a:t>
              </a:r>
            </a:p>
          </p:txBody>
        </p:sp>
        <p:sp>
          <p:nvSpPr>
            <p:cNvPr id="506161" name="テキスト ボックス 346">
              <a:extLst>
                <a:ext uri="{FF2B5EF4-FFF2-40B4-BE49-F238E27FC236}">
                  <a16:creationId xmlns:a16="http://schemas.microsoft.com/office/drawing/2014/main" id="{9DF05379-05C5-1952-D300-77C8B6A7B846}"/>
                </a:ext>
              </a:extLst>
            </p:cNvPr>
            <p:cNvSpPr txBox="1">
              <a:spLocks noChangeArrowheads="1"/>
            </p:cNvSpPr>
            <p:nvPr/>
          </p:nvSpPr>
          <p:spPr bwMode="auto">
            <a:xfrm>
              <a:off x="7949554" y="3709374"/>
              <a:ext cx="343043"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000">
                  <a:latin typeface="Meiryo UI" panose="020B0604030504040204" pitchFamily="50" charset="-128"/>
                  <a:ea typeface="Meiryo UI" panose="020B0604030504040204" pitchFamily="50" charset="-128"/>
                </a:rPr>
                <a:t>≧100</a:t>
              </a:r>
            </a:p>
          </p:txBody>
        </p:sp>
      </p:grpSp>
      <p:sp>
        <p:nvSpPr>
          <p:cNvPr id="506162" name="Rectangle 271">
            <a:extLst>
              <a:ext uri="{FF2B5EF4-FFF2-40B4-BE49-F238E27FC236}">
                <a16:creationId xmlns:a16="http://schemas.microsoft.com/office/drawing/2014/main" id="{B563F89B-8D35-9466-8DDC-FC99E7773543}"/>
              </a:ext>
            </a:extLst>
          </p:cNvPr>
          <p:cNvSpPr>
            <a:spLocks noChangeArrowheads="1"/>
          </p:cNvSpPr>
          <p:nvPr/>
        </p:nvSpPr>
        <p:spPr bwMode="auto">
          <a:xfrm>
            <a:off x="7729538" y="3305175"/>
            <a:ext cx="533400" cy="187325"/>
          </a:xfrm>
          <a:prstGeom prst="rect">
            <a:avLst/>
          </a:prstGeom>
          <a:noFill/>
          <a:ln w="12700">
            <a:solidFill>
              <a:srgbClr val="E50012"/>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348" name="Rectangle 9">
            <a:extLst>
              <a:ext uri="{FF2B5EF4-FFF2-40B4-BE49-F238E27FC236}">
                <a16:creationId xmlns:a16="http://schemas.microsoft.com/office/drawing/2014/main" id="{B548552F-79EE-7191-2B92-3FA12DC054F1}"/>
              </a:ext>
            </a:extLst>
          </p:cNvPr>
          <p:cNvSpPr>
            <a:spLocks noChangeArrowheads="1"/>
          </p:cNvSpPr>
          <p:nvPr/>
        </p:nvSpPr>
        <p:spPr bwMode="auto">
          <a:xfrm>
            <a:off x="1006475" y="1395413"/>
            <a:ext cx="7669213" cy="323850"/>
          </a:xfrm>
          <a:prstGeom prst="roundRect">
            <a:avLst>
              <a:gd name="adj" fmla="val 50000"/>
            </a:avLst>
          </a:prstGeom>
          <a:noFill/>
          <a:ln>
            <a:noFill/>
          </a:ln>
        </p:spPr>
        <p:txBody>
          <a:bodyPr lIns="0" tIns="0" rIns="0" bIns="0" anchor="ctr"/>
          <a:lstStyle/>
          <a:p>
            <a:pPr fontAlgn="auto">
              <a:spcBef>
                <a:spcPts val="0"/>
              </a:spcBef>
              <a:spcAft>
                <a:spcPts val="0"/>
              </a:spcAft>
              <a:defRPr/>
            </a:pP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年齢･年齢群別の抗</a:t>
            </a:r>
            <a:r>
              <a:rPr lang="en-US" altLang="ja-JP"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1500" b="1" spc="-3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T</a:t>
            </a: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（百日咳毒素</a:t>
            </a:r>
            <a:r>
              <a:rPr lang="ja-JP" altLang="en-US" sz="1500" b="1" spc="-3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抗体保有状</a:t>
            </a:r>
            <a:r>
              <a:rPr lang="ja-JP" altLang="en-US" sz="1500" b="1" spc="-300"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況</a:t>
            </a: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500" b="1" dirty="0">
                <a:solidFill>
                  <a:srgbClr val="0070C0"/>
                </a:solidFill>
                <a:latin typeface="Meiryo UI" panose="020B0604030504040204" pitchFamily="50" charset="-128"/>
                <a:ea typeface="Meiryo UI" panose="020B0604030504040204" pitchFamily="50" charset="-128"/>
                <a:cs typeface="Meiryo UI" panose="020B0604030504040204" pitchFamily="50" charset="-128"/>
              </a:rPr>
              <a:t>年度感染症流行予測調査）</a:t>
            </a:r>
          </a:p>
        </p:txBody>
      </p:sp>
      <p:cxnSp>
        <p:nvCxnSpPr>
          <p:cNvPr id="350" name="直線コネクタ 349">
            <a:extLst>
              <a:ext uri="{FF2B5EF4-FFF2-40B4-BE49-F238E27FC236}">
                <a16:creationId xmlns:a16="http://schemas.microsoft.com/office/drawing/2014/main" id="{41A8F2EE-14E4-22E5-6DF3-5419A993CA2C}"/>
              </a:ext>
            </a:extLst>
          </p:cNvPr>
          <p:cNvCxnSpPr/>
          <p:nvPr/>
        </p:nvCxnSpPr>
        <p:spPr>
          <a:xfrm>
            <a:off x="250825" y="1735138"/>
            <a:ext cx="8281988" cy="0"/>
          </a:xfrm>
          <a:prstGeom prst="line">
            <a:avLst/>
          </a:prstGeom>
          <a:ln w="31750">
            <a:solidFill>
              <a:srgbClr val="0070C0"/>
            </a:solidFill>
          </a:ln>
        </p:spPr>
        <p:style>
          <a:lnRef idx="1">
            <a:schemeClr val="accent1"/>
          </a:lnRef>
          <a:fillRef idx="0">
            <a:schemeClr val="accent1"/>
          </a:fillRef>
          <a:effectRef idx="0">
            <a:schemeClr val="accent1"/>
          </a:effectRef>
          <a:fontRef idx="minor">
            <a:schemeClr val="tx1"/>
          </a:fontRef>
        </p:style>
      </p:cxnSp>
      <p:sp>
        <p:nvSpPr>
          <p:cNvPr id="506165" name="Rectangle 309">
            <a:extLst>
              <a:ext uri="{FF2B5EF4-FFF2-40B4-BE49-F238E27FC236}">
                <a16:creationId xmlns:a16="http://schemas.microsoft.com/office/drawing/2014/main" id="{ABB4C508-73C1-D6EE-9BD9-FD62247D3EDC}"/>
              </a:ext>
            </a:extLst>
          </p:cNvPr>
          <p:cNvSpPr>
            <a:spLocks noGrp="1" noChangeArrowheads="1"/>
          </p:cNvSpPr>
          <p:nvPr>
            <p:ph type="title" idx="4294967295"/>
          </p:nvPr>
        </p:nvSpPr>
        <p:spPr/>
        <p:txBody>
          <a:bodyPr/>
          <a:lstStyle/>
          <a:p>
            <a:r>
              <a:rPr lang="ja-JP" altLang="en-US" sz="3200" dirty="0"/>
              <a:t>年齢・年齢群別の抗ＰＴ抗体保有状況</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FCD64B5-20A9-4B0A-8464-BF5456D07D31}"/>
              </a:ext>
            </a:extLst>
          </p:cNvPr>
          <p:cNvSpPr>
            <a:spLocks noGrp="1" noChangeArrowheads="1"/>
          </p:cNvSpPr>
          <p:nvPr>
            <p:ph type="title"/>
          </p:nvPr>
        </p:nvSpPr>
        <p:spPr/>
        <p:txBody>
          <a:bodyPr/>
          <a:lstStyle/>
          <a:p>
            <a:pPr eaLnBrk="1" hangingPunct="1"/>
            <a:r>
              <a:rPr lang="ja-JP" altLang="en-US" sz="2400" b="1" dirty="0">
                <a:latin typeface="Meiryo UI" panose="020B0604030504040204" pitchFamily="50" charset="-128"/>
                <a:ea typeface="Meiryo UI" panose="020B0604030504040204" pitchFamily="50" charset="-128"/>
              </a:rPr>
              <a:t>百日咳の年齢別抗体陽性率　２０１３年</a:t>
            </a:r>
          </a:p>
        </p:txBody>
      </p:sp>
      <p:sp>
        <p:nvSpPr>
          <p:cNvPr id="33795" name="Rectangle 3">
            <a:extLst>
              <a:ext uri="{FF2B5EF4-FFF2-40B4-BE49-F238E27FC236}">
                <a16:creationId xmlns:a16="http://schemas.microsoft.com/office/drawing/2014/main" id="{8159582C-3F4E-4969-89D8-E69E71CBAEAE}"/>
              </a:ext>
            </a:extLst>
          </p:cNvPr>
          <p:cNvSpPr>
            <a:spLocks noGrp="1" noChangeArrowheads="1"/>
          </p:cNvSpPr>
          <p:nvPr>
            <p:ph type="body" idx="1"/>
          </p:nvPr>
        </p:nvSpPr>
        <p:spPr/>
        <p:txBody>
          <a:bodyPr/>
          <a:lstStyle/>
          <a:p>
            <a:pPr eaLnBrk="1" hangingPunct="1"/>
            <a:endParaRPr lang="ja-JP" altLang="ja-JP"/>
          </a:p>
        </p:txBody>
      </p:sp>
      <p:pic>
        <p:nvPicPr>
          <p:cNvPr id="33796" name="Picture 4">
            <a:extLst>
              <a:ext uri="{FF2B5EF4-FFF2-40B4-BE49-F238E27FC236}">
                <a16:creationId xmlns:a16="http://schemas.microsoft.com/office/drawing/2014/main" id="{22124875-554D-4B2B-AA3A-7EC596D1E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88392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5">
            <a:extLst>
              <a:ext uri="{FF2B5EF4-FFF2-40B4-BE49-F238E27FC236}">
                <a16:creationId xmlns:a16="http://schemas.microsoft.com/office/drawing/2014/main" id="{A778B194-26A8-4610-A1CC-3CA9F6BF2F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5562600"/>
            <a:ext cx="4537075"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8" name="Rectangle 6">
            <a:extLst>
              <a:ext uri="{FF2B5EF4-FFF2-40B4-BE49-F238E27FC236}">
                <a16:creationId xmlns:a16="http://schemas.microsoft.com/office/drawing/2014/main" id="{79D696A1-D57A-4CDD-9E62-A60853416F90}"/>
              </a:ext>
            </a:extLst>
          </p:cNvPr>
          <p:cNvSpPr>
            <a:spLocks noChangeArrowheads="1"/>
          </p:cNvSpPr>
          <p:nvPr/>
        </p:nvSpPr>
        <p:spPr bwMode="auto">
          <a:xfrm>
            <a:off x="0" y="6491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lvl="1" eaLnBrk="1" hangingPunct="1">
              <a:spcBef>
                <a:spcPct val="0"/>
              </a:spcBef>
              <a:buClrTx/>
              <a:buSzTx/>
              <a:buFontTx/>
              <a:buNone/>
            </a:pPr>
            <a:r>
              <a:rPr lang="en-US" altLang="ja-JP" sz="1800">
                <a:latin typeface="Arial Narrow" panose="020B0606020202030204" pitchFamily="34" charset="0"/>
              </a:rPr>
              <a:t>https://www.niid.go.jp/niid/ja/y-graphs/4511-pertussis-yosoku-serum2013.html</a:t>
            </a:r>
          </a:p>
        </p:txBody>
      </p:sp>
      <p:sp>
        <p:nvSpPr>
          <p:cNvPr id="33799" name="Rectangle 7">
            <a:extLst>
              <a:ext uri="{FF2B5EF4-FFF2-40B4-BE49-F238E27FC236}">
                <a16:creationId xmlns:a16="http://schemas.microsoft.com/office/drawing/2014/main" id="{F3CF75EF-F224-42AB-A780-EE64589C6AFD}"/>
              </a:ext>
            </a:extLst>
          </p:cNvPr>
          <p:cNvSpPr>
            <a:spLocks noChangeArrowheads="1"/>
          </p:cNvSpPr>
          <p:nvPr/>
        </p:nvSpPr>
        <p:spPr bwMode="auto">
          <a:xfrm>
            <a:off x="0" y="36115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400">
                <a:latin typeface="Times New Roman" panose="02020603050405020304" pitchFamily="18" charset="0"/>
              </a:rPr>
              <a: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866" name="グループ化 24">
            <a:extLst>
              <a:ext uri="{FF2B5EF4-FFF2-40B4-BE49-F238E27FC236}">
                <a16:creationId xmlns:a16="http://schemas.microsoft.com/office/drawing/2014/main" id="{7B56397D-F159-4CC1-BA20-760A88279882}"/>
              </a:ext>
            </a:extLst>
          </p:cNvPr>
          <p:cNvGrpSpPr>
            <a:grpSpLocks/>
          </p:cNvGrpSpPr>
          <p:nvPr/>
        </p:nvGrpSpPr>
        <p:grpSpPr bwMode="auto">
          <a:xfrm>
            <a:off x="973138" y="1439863"/>
            <a:ext cx="7200900" cy="3582987"/>
            <a:chOff x="962025" y="4805363"/>
            <a:chExt cx="7200900" cy="2927625"/>
          </a:xfrm>
        </p:grpSpPr>
        <p:grpSp>
          <p:nvGrpSpPr>
            <p:cNvPr id="36871" name="グループ化 11">
              <a:extLst>
                <a:ext uri="{FF2B5EF4-FFF2-40B4-BE49-F238E27FC236}">
                  <a16:creationId xmlns:a16="http://schemas.microsoft.com/office/drawing/2014/main" id="{F2B7B91C-75A1-43E3-B3EA-06B37D1337D4}"/>
                </a:ext>
              </a:extLst>
            </p:cNvPr>
            <p:cNvGrpSpPr>
              <a:grpSpLocks/>
            </p:cNvGrpSpPr>
            <p:nvPr/>
          </p:nvGrpSpPr>
          <p:grpSpPr bwMode="auto">
            <a:xfrm>
              <a:off x="962025" y="4805363"/>
              <a:ext cx="7200900" cy="2927625"/>
              <a:chOff x="962025" y="4805363"/>
              <a:chExt cx="7200900" cy="2927625"/>
            </a:xfrm>
          </p:grpSpPr>
          <p:sp>
            <p:nvSpPr>
              <p:cNvPr id="2" name="正方形/長方形 1">
                <a:extLst>
                  <a:ext uri="{FF2B5EF4-FFF2-40B4-BE49-F238E27FC236}">
                    <a16:creationId xmlns:a16="http://schemas.microsoft.com/office/drawing/2014/main" id="{E0F57BFC-2CC3-40FD-A09D-F6262A4CBDA9}"/>
                  </a:ext>
                </a:extLst>
              </p:cNvPr>
              <p:cNvSpPr/>
              <p:nvPr/>
            </p:nvSpPr>
            <p:spPr bwMode="auto">
              <a:xfrm>
                <a:off x="962025" y="5062195"/>
                <a:ext cx="7200900" cy="1208926"/>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3600" b="1">
                  <a:solidFill>
                    <a:srgbClr val="000000"/>
                  </a:solidFill>
                </a:endParaRPr>
              </a:p>
            </p:txBody>
          </p:sp>
          <p:sp>
            <p:nvSpPr>
              <p:cNvPr id="7" name="正方形/長方形 6">
                <a:extLst>
                  <a:ext uri="{FF2B5EF4-FFF2-40B4-BE49-F238E27FC236}">
                    <a16:creationId xmlns:a16="http://schemas.microsoft.com/office/drawing/2014/main" id="{56B48B27-DB32-409A-97B5-17064C5A93BC}"/>
                  </a:ext>
                </a:extLst>
              </p:cNvPr>
              <p:cNvSpPr/>
              <p:nvPr/>
            </p:nvSpPr>
            <p:spPr bwMode="auto">
              <a:xfrm>
                <a:off x="962025" y="6385269"/>
                <a:ext cx="7200900" cy="1211521"/>
              </a:xfrm>
              <a:prstGeom prst="rect">
                <a:avLst/>
              </a:prstGeom>
              <a:solidFill>
                <a:schemeClr val="bg1">
                  <a:lumMod val="85000"/>
                </a:schemeClr>
              </a:solidFill>
              <a:ln w="9525" cap="flat" cmpd="sng" algn="ctr">
                <a:noFill/>
                <a:prstDash val="solid"/>
                <a:round/>
                <a:headEnd type="none" w="med" len="med"/>
                <a:tailEnd type="none" w="med" len="med"/>
              </a:ln>
              <a:effectLst/>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defRPr/>
                </a:pPr>
                <a:endParaRPr lang="ja-JP" altLang="en-US" sz="3600" b="1">
                  <a:solidFill>
                    <a:srgbClr val="000000"/>
                  </a:solidFill>
                </a:endParaRPr>
              </a:p>
            </p:txBody>
          </p:sp>
          <p:sp>
            <p:nvSpPr>
              <p:cNvPr id="36894" name="正方形/長方形 2">
                <a:extLst>
                  <a:ext uri="{FF2B5EF4-FFF2-40B4-BE49-F238E27FC236}">
                    <a16:creationId xmlns:a16="http://schemas.microsoft.com/office/drawing/2014/main" id="{251F69A7-EFD7-45F9-AF07-F532B40EB751}"/>
                  </a:ext>
                </a:extLst>
              </p:cNvPr>
              <p:cNvSpPr>
                <a:spLocks noChangeArrowheads="1"/>
              </p:cNvSpPr>
              <p:nvPr/>
            </p:nvSpPr>
            <p:spPr bwMode="auto">
              <a:xfrm>
                <a:off x="2352675"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5" name="正方形/長方形 8">
                <a:extLst>
                  <a:ext uri="{FF2B5EF4-FFF2-40B4-BE49-F238E27FC236}">
                    <a16:creationId xmlns:a16="http://schemas.microsoft.com/office/drawing/2014/main" id="{D85A4B93-714A-4937-B679-576FB92180FC}"/>
                  </a:ext>
                </a:extLst>
              </p:cNvPr>
              <p:cNvSpPr>
                <a:spLocks noChangeArrowheads="1"/>
              </p:cNvSpPr>
              <p:nvPr/>
            </p:nvSpPr>
            <p:spPr bwMode="auto">
              <a:xfrm>
                <a:off x="3695700"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6" name="正方形/長方形 9">
                <a:extLst>
                  <a:ext uri="{FF2B5EF4-FFF2-40B4-BE49-F238E27FC236}">
                    <a16:creationId xmlns:a16="http://schemas.microsoft.com/office/drawing/2014/main" id="{20BD9DF9-8543-453F-8170-E6A109824752}"/>
                  </a:ext>
                </a:extLst>
              </p:cNvPr>
              <p:cNvSpPr>
                <a:spLocks noChangeArrowheads="1"/>
              </p:cNvSpPr>
              <p:nvPr/>
            </p:nvSpPr>
            <p:spPr bwMode="auto">
              <a:xfrm>
                <a:off x="5038725"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7" name="正方形/長方形 10">
                <a:extLst>
                  <a:ext uri="{FF2B5EF4-FFF2-40B4-BE49-F238E27FC236}">
                    <a16:creationId xmlns:a16="http://schemas.microsoft.com/office/drawing/2014/main" id="{87DDED89-4EFD-4B14-B2BB-AB5908AB076F}"/>
                  </a:ext>
                </a:extLst>
              </p:cNvPr>
              <p:cNvSpPr>
                <a:spLocks noChangeArrowheads="1"/>
              </p:cNvSpPr>
              <p:nvPr/>
            </p:nvSpPr>
            <p:spPr bwMode="auto">
              <a:xfrm>
                <a:off x="6381750" y="4852988"/>
                <a:ext cx="1260000" cy="2880000"/>
              </a:xfrm>
              <a:prstGeom prst="rect">
                <a:avLst/>
              </a:prstGeom>
              <a:noFill/>
              <a:ln w="9525" algn="ctr">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3600" b="1">
                  <a:solidFill>
                    <a:srgbClr val="000000"/>
                  </a:solidFill>
                  <a:latin typeface="Arial" panose="020B0604020202020204" pitchFamily="34" charset="0"/>
                </a:endParaRPr>
              </a:p>
            </p:txBody>
          </p:sp>
          <p:sp>
            <p:nvSpPr>
              <p:cNvPr id="36898" name="テキスト ボックス 3">
                <a:extLst>
                  <a:ext uri="{FF2B5EF4-FFF2-40B4-BE49-F238E27FC236}">
                    <a16:creationId xmlns:a16="http://schemas.microsoft.com/office/drawing/2014/main" id="{BAD2C133-B947-40E2-B199-119CF41C6226}"/>
                  </a:ext>
                </a:extLst>
              </p:cNvPr>
              <p:cNvSpPr txBox="1">
                <a:spLocks noChangeArrowheads="1"/>
              </p:cNvSpPr>
              <p:nvPr/>
            </p:nvSpPr>
            <p:spPr bwMode="auto">
              <a:xfrm>
                <a:off x="2352675"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3</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6</a:t>
                </a:r>
                <a:r>
                  <a:rPr lang="ja-JP" altLang="en-US" sz="1400" b="1">
                    <a:solidFill>
                      <a:srgbClr val="FFFFFF"/>
                    </a:solidFill>
                    <a:latin typeface="Meiryo UI" panose="020B0604030504040204" pitchFamily="50" charset="-128"/>
                    <a:ea typeface="Meiryo UI" panose="020B0604030504040204" pitchFamily="50" charset="-128"/>
                  </a:rPr>
                  <a:t>か月</a:t>
                </a:r>
              </a:p>
            </p:txBody>
          </p:sp>
          <p:sp>
            <p:nvSpPr>
              <p:cNvPr id="36899" name="テキスト ボックス 12">
                <a:extLst>
                  <a:ext uri="{FF2B5EF4-FFF2-40B4-BE49-F238E27FC236}">
                    <a16:creationId xmlns:a16="http://schemas.microsoft.com/office/drawing/2014/main" id="{C4053AD7-A0F5-490F-B4F2-EA31A670ED15}"/>
                  </a:ext>
                </a:extLst>
              </p:cNvPr>
              <p:cNvSpPr txBox="1">
                <a:spLocks noChangeArrowheads="1"/>
              </p:cNvSpPr>
              <p:nvPr/>
            </p:nvSpPr>
            <p:spPr bwMode="auto">
              <a:xfrm>
                <a:off x="3695700"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1</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2</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0" name="テキスト ボックス 14">
                <a:extLst>
                  <a:ext uri="{FF2B5EF4-FFF2-40B4-BE49-F238E27FC236}">
                    <a16:creationId xmlns:a16="http://schemas.microsoft.com/office/drawing/2014/main" id="{3B22A20D-F768-4BD4-B689-F6838137226D}"/>
                  </a:ext>
                </a:extLst>
              </p:cNvPr>
              <p:cNvSpPr txBox="1">
                <a:spLocks noChangeArrowheads="1"/>
              </p:cNvSpPr>
              <p:nvPr/>
            </p:nvSpPr>
            <p:spPr bwMode="auto">
              <a:xfrm>
                <a:off x="5038725"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4</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6</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1" name="テキスト ボックス 15">
                <a:extLst>
                  <a:ext uri="{FF2B5EF4-FFF2-40B4-BE49-F238E27FC236}">
                    <a16:creationId xmlns:a16="http://schemas.microsoft.com/office/drawing/2014/main" id="{CE6989BE-F471-4D52-90C2-6AF828A7AFAA}"/>
                  </a:ext>
                </a:extLst>
              </p:cNvPr>
              <p:cNvSpPr txBox="1">
                <a:spLocks noChangeArrowheads="1"/>
              </p:cNvSpPr>
              <p:nvPr/>
            </p:nvSpPr>
            <p:spPr bwMode="auto">
              <a:xfrm>
                <a:off x="6381750" y="4805363"/>
                <a:ext cx="1260475" cy="249049"/>
              </a:xfrm>
              <a:prstGeom prst="rect">
                <a:avLst/>
              </a:prstGeom>
              <a:solidFill>
                <a:srgbClr val="7DC99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en-US" altLang="ja-JP" sz="1400" b="1">
                    <a:solidFill>
                      <a:srgbClr val="FFFFFF"/>
                    </a:solidFill>
                    <a:latin typeface="Meiryo UI" panose="020B0604030504040204" pitchFamily="50" charset="-128"/>
                    <a:ea typeface="Meiryo UI" panose="020B0604030504040204" pitchFamily="50" charset="-128"/>
                  </a:rPr>
                  <a:t>11</a:t>
                </a:r>
                <a:r>
                  <a:rPr lang="ja-JP" altLang="en-US" sz="1400" b="1">
                    <a:solidFill>
                      <a:srgbClr val="FFFFFF"/>
                    </a:solidFill>
                    <a:latin typeface="Meiryo UI" panose="020B0604030504040204" pitchFamily="50" charset="-128"/>
                    <a:ea typeface="Meiryo UI" panose="020B0604030504040204" pitchFamily="50" charset="-128"/>
                  </a:rPr>
                  <a:t>～</a:t>
                </a:r>
                <a:r>
                  <a:rPr lang="en-US" altLang="ja-JP" sz="1400" b="1">
                    <a:solidFill>
                      <a:srgbClr val="FFFFFF"/>
                    </a:solidFill>
                    <a:latin typeface="Meiryo UI" panose="020B0604030504040204" pitchFamily="50" charset="-128"/>
                    <a:ea typeface="Meiryo UI" panose="020B0604030504040204" pitchFamily="50" charset="-128"/>
                  </a:rPr>
                  <a:t>12</a:t>
                </a:r>
                <a:r>
                  <a:rPr lang="ja-JP" altLang="en-US" sz="1400" b="1">
                    <a:solidFill>
                      <a:srgbClr val="FFFFFF"/>
                    </a:solidFill>
                    <a:latin typeface="Meiryo UI" panose="020B0604030504040204" pitchFamily="50" charset="-128"/>
                    <a:ea typeface="Meiryo UI" panose="020B0604030504040204" pitchFamily="50" charset="-128"/>
                  </a:rPr>
                  <a:t>歳</a:t>
                </a:r>
              </a:p>
            </p:txBody>
          </p:sp>
          <p:sp>
            <p:nvSpPr>
              <p:cNvPr id="36902" name="テキスト ボックス 5">
                <a:extLst>
                  <a:ext uri="{FF2B5EF4-FFF2-40B4-BE49-F238E27FC236}">
                    <a16:creationId xmlns:a16="http://schemas.microsoft.com/office/drawing/2014/main" id="{5CE7C782-54F3-45AD-8EE1-5D8550AE804C}"/>
                  </a:ext>
                </a:extLst>
              </p:cNvPr>
              <p:cNvSpPr txBox="1">
                <a:spLocks noChangeArrowheads="1"/>
              </p:cNvSpPr>
              <p:nvPr/>
            </p:nvSpPr>
            <p:spPr bwMode="auto">
              <a:xfrm>
                <a:off x="1419225" y="5823611"/>
                <a:ext cx="542925" cy="49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700" b="1">
                    <a:solidFill>
                      <a:srgbClr val="000000"/>
                    </a:solidFill>
                    <a:latin typeface="Meiryo UI" panose="020B0604030504040204" pitchFamily="50" charset="-128"/>
                    <a:ea typeface="Meiryo UI" panose="020B0604030504040204" pitchFamily="50" charset="-128"/>
                  </a:rPr>
                  <a:t>米国</a:t>
                </a:r>
              </a:p>
            </p:txBody>
          </p:sp>
          <p:sp>
            <p:nvSpPr>
              <p:cNvPr id="36903" name="テキスト ボックス 16">
                <a:extLst>
                  <a:ext uri="{FF2B5EF4-FFF2-40B4-BE49-F238E27FC236}">
                    <a16:creationId xmlns:a16="http://schemas.microsoft.com/office/drawing/2014/main" id="{15FC485D-0943-4D51-8DB6-461D5D7C6BDF}"/>
                  </a:ext>
                </a:extLst>
              </p:cNvPr>
              <p:cNvSpPr txBox="1">
                <a:spLocks noChangeArrowheads="1"/>
              </p:cNvSpPr>
              <p:nvPr/>
            </p:nvSpPr>
            <p:spPr bwMode="auto">
              <a:xfrm>
                <a:off x="1419225" y="7090908"/>
                <a:ext cx="542925" cy="498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700" b="1">
                    <a:solidFill>
                      <a:srgbClr val="000000"/>
                    </a:solidFill>
                    <a:latin typeface="Meiryo UI" panose="020B0604030504040204" pitchFamily="50" charset="-128"/>
                    <a:ea typeface="Meiryo UI" panose="020B0604030504040204" pitchFamily="50" charset="-128"/>
                  </a:rPr>
                  <a:t>日本</a:t>
                </a:r>
              </a:p>
            </p:txBody>
          </p:sp>
          <p:sp>
            <p:nvSpPr>
              <p:cNvPr id="36904" name="テキスト ボックス 17">
                <a:extLst>
                  <a:ext uri="{FF2B5EF4-FFF2-40B4-BE49-F238E27FC236}">
                    <a16:creationId xmlns:a16="http://schemas.microsoft.com/office/drawing/2014/main" id="{7ACBB6BA-C599-4498-94F0-A3F219BA31DF}"/>
                  </a:ext>
                </a:extLst>
              </p:cNvPr>
              <p:cNvSpPr txBox="1">
                <a:spLocks noChangeArrowheads="1"/>
              </p:cNvSpPr>
              <p:nvPr/>
            </p:nvSpPr>
            <p:spPr bwMode="auto">
              <a:xfrm>
                <a:off x="2514600"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3</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5" name="テキスト ボックス 18">
                <a:extLst>
                  <a:ext uri="{FF2B5EF4-FFF2-40B4-BE49-F238E27FC236}">
                    <a16:creationId xmlns:a16="http://schemas.microsoft.com/office/drawing/2014/main" id="{D2C8E9F3-C522-4829-9BAC-F9A04A8C0F7E}"/>
                  </a:ext>
                </a:extLst>
              </p:cNvPr>
              <p:cNvSpPr txBox="1">
                <a:spLocks noChangeArrowheads="1"/>
              </p:cNvSpPr>
              <p:nvPr/>
            </p:nvSpPr>
            <p:spPr bwMode="auto">
              <a:xfrm>
                <a:off x="3843338"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6" name="テキスト ボックス 19">
                <a:extLst>
                  <a:ext uri="{FF2B5EF4-FFF2-40B4-BE49-F238E27FC236}">
                    <a16:creationId xmlns:a16="http://schemas.microsoft.com/office/drawing/2014/main" id="{93A7F640-033A-4EF0-BF3F-C7384F6548E1}"/>
                  </a:ext>
                </a:extLst>
              </p:cNvPr>
              <p:cNvSpPr txBox="1">
                <a:spLocks noChangeArrowheads="1"/>
              </p:cNvSpPr>
              <p:nvPr/>
            </p:nvSpPr>
            <p:spPr bwMode="auto">
              <a:xfrm>
                <a:off x="5186363"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7" name="テキスト ボックス 20">
                <a:extLst>
                  <a:ext uri="{FF2B5EF4-FFF2-40B4-BE49-F238E27FC236}">
                    <a16:creationId xmlns:a16="http://schemas.microsoft.com/office/drawing/2014/main" id="{A2F774CD-AB9A-4681-8724-7FB4A20AF6D9}"/>
                  </a:ext>
                </a:extLst>
              </p:cNvPr>
              <p:cNvSpPr txBox="1">
                <a:spLocks noChangeArrowheads="1"/>
              </p:cNvSpPr>
              <p:nvPr/>
            </p:nvSpPr>
            <p:spPr bwMode="auto">
              <a:xfrm>
                <a:off x="6529388" y="5928679"/>
                <a:ext cx="965200" cy="4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b="1">
                    <a:solidFill>
                      <a:srgbClr val="000000"/>
                    </a:solidFill>
                    <a:latin typeface="Meiryo UI" panose="020B0604030504040204" pitchFamily="50" charset="-128"/>
                    <a:ea typeface="Meiryo UI" panose="020B0604030504040204" pitchFamily="50" charset="-128"/>
                  </a:rPr>
                  <a:t>Ｔ</a:t>
                </a:r>
                <a:r>
                  <a:rPr lang="en-US" altLang="ja-JP" sz="1600" b="1">
                    <a:solidFill>
                      <a:srgbClr val="000000"/>
                    </a:solidFill>
                    <a:latin typeface="Meiryo UI" panose="020B0604030504040204" pitchFamily="50" charset="-128"/>
                    <a:ea typeface="Meiryo UI" panose="020B0604030504040204" pitchFamily="50" charset="-128"/>
                  </a:rPr>
                  <a:t>dap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8" name="テキスト ボックス 21">
                <a:extLst>
                  <a:ext uri="{FF2B5EF4-FFF2-40B4-BE49-F238E27FC236}">
                    <a16:creationId xmlns:a16="http://schemas.microsoft.com/office/drawing/2014/main" id="{E267DDE8-ADAC-43C5-A54D-ADE839A1358F}"/>
                  </a:ext>
                </a:extLst>
              </p:cNvPr>
              <p:cNvSpPr txBox="1">
                <a:spLocks noChangeArrowheads="1"/>
              </p:cNvSpPr>
              <p:nvPr/>
            </p:nvSpPr>
            <p:spPr bwMode="auto">
              <a:xfrm>
                <a:off x="2514600" y="7226329"/>
                <a:ext cx="965200" cy="474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3</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09" name="テキスト ボックス 22">
                <a:extLst>
                  <a:ext uri="{FF2B5EF4-FFF2-40B4-BE49-F238E27FC236}">
                    <a16:creationId xmlns:a16="http://schemas.microsoft.com/office/drawing/2014/main" id="{C4D2E8C0-BDE1-4AE6-82EA-168EC2CCBD94}"/>
                  </a:ext>
                </a:extLst>
              </p:cNvPr>
              <p:cNvSpPr txBox="1">
                <a:spLocks noChangeArrowheads="1"/>
              </p:cNvSpPr>
              <p:nvPr/>
            </p:nvSpPr>
            <p:spPr bwMode="auto">
              <a:xfrm>
                <a:off x="3843338" y="7234234"/>
                <a:ext cx="965200" cy="4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b="1">
                    <a:solidFill>
                      <a:srgbClr val="000000"/>
                    </a:solidFill>
                    <a:latin typeface="Meiryo UI" panose="020B0604030504040204" pitchFamily="50" charset="-128"/>
                    <a:ea typeface="Meiryo UI" panose="020B0604030504040204" pitchFamily="50" charset="-128"/>
                  </a:rPr>
                  <a:t>DTaP</a:t>
                </a:r>
                <a:r>
                  <a:rPr lang="ja-JP" altLang="en-US" sz="1600" b="1">
                    <a:solidFill>
                      <a:srgbClr val="000000"/>
                    </a:solidFill>
                    <a:latin typeface="Meiryo UI" panose="020B0604030504040204" pitchFamily="50" charset="-128"/>
                    <a:ea typeface="Meiryo UI" panose="020B0604030504040204" pitchFamily="50" charset="-128"/>
                  </a:rPr>
                  <a:t>　</a:t>
                </a:r>
                <a:r>
                  <a:rPr lang="en-US" altLang="ja-JP" sz="1600" b="1">
                    <a:solidFill>
                      <a:srgbClr val="000000"/>
                    </a:solidFill>
                    <a:latin typeface="Meiryo UI" panose="020B0604030504040204" pitchFamily="50" charset="-128"/>
                    <a:ea typeface="Meiryo UI" panose="020B0604030504040204" pitchFamily="50" charset="-128"/>
                  </a:rPr>
                  <a:t>1</a:t>
                </a:r>
                <a:r>
                  <a:rPr lang="ja-JP" altLang="en-US" sz="1600" b="1">
                    <a:solidFill>
                      <a:srgbClr val="000000"/>
                    </a:solidFill>
                    <a:latin typeface="Meiryo UI" panose="020B0604030504040204" pitchFamily="50" charset="-128"/>
                    <a:ea typeface="Meiryo UI" panose="020B0604030504040204" pitchFamily="50" charset="-128"/>
                  </a:rPr>
                  <a:t>回</a:t>
                </a:r>
              </a:p>
            </p:txBody>
          </p:sp>
          <p:sp>
            <p:nvSpPr>
              <p:cNvPr id="36910" name="テキスト ボックス 23">
                <a:extLst>
                  <a:ext uri="{FF2B5EF4-FFF2-40B4-BE49-F238E27FC236}">
                    <a16:creationId xmlns:a16="http://schemas.microsoft.com/office/drawing/2014/main" id="{A392BA01-1F27-479A-BB5F-F78793EC877C}"/>
                  </a:ext>
                </a:extLst>
              </p:cNvPr>
              <p:cNvSpPr txBox="1">
                <a:spLocks noChangeArrowheads="1"/>
              </p:cNvSpPr>
              <p:nvPr/>
            </p:nvSpPr>
            <p:spPr bwMode="auto">
              <a:xfrm>
                <a:off x="6681788" y="7216730"/>
                <a:ext cx="482600" cy="499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1600">
                    <a:solidFill>
                      <a:srgbClr val="000000"/>
                    </a:solidFill>
                    <a:latin typeface="Meiryo UI" panose="020B0604030504040204" pitchFamily="50" charset="-128"/>
                    <a:ea typeface="Meiryo UI" panose="020B0604030504040204" pitchFamily="50" charset="-128"/>
                  </a:rPr>
                  <a:t>DT</a:t>
                </a:r>
                <a:r>
                  <a:rPr lang="ja-JP" altLang="en-US" sz="1800" b="1">
                    <a:solidFill>
                      <a:srgbClr val="000000"/>
                    </a:solidFill>
                    <a:latin typeface="Meiryo UI" panose="020B0604030504040204" pitchFamily="50" charset="-128"/>
                    <a:ea typeface="Meiryo UI" panose="020B0604030504040204" pitchFamily="50" charset="-128"/>
                  </a:rPr>
                  <a:t>　</a:t>
                </a:r>
              </a:p>
            </p:txBody>
          </p:sp>
        </p:grpSp>
        <p:pic>
          <p:nvPicPr>
            <p:cNvPr id="36872" name="Picture 3">
              <a:extLst>
                <a:ext uri="{FF2B5EF4-FFF2-40B4-BE49-F238E27FC236}">
                  <a16:creationId xmlns:a16="http://schemas.microsoft.com/office/drawing/2014/main" id="{F2000599-2FC4-4D0E-810E-9965120F3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5524500"/>
              <a:ext cx="5429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4">
              <a:extLst>
                <a:ext uri="{FF2B5EF4-FFF2-40B4-BE49-F238E27FC236}">
                  <a16:creationId xmlns:a16="http://schemas.microsoft.com/office/drawing/2014/main" id="{C028D9F0-1FFB-4B39-B962-FDFEC3BFE8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5942" y="5286375"/>
              <a:ext cx="585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5">
              <a:extLst>
                <a:ext uri="{FF2B5EF4-FFF2-40B4-BE49-F238E27FC236}">
                  <a16:creationId xmlns:a16="http://schemas.microsoft.com/office/drawing/2014/main" id="{CCC288D9-6C2D-41F8-ADA6-BA101F56F0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0012" y="5283200"/>
              <a:ext cx="57943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6">
              <a:extLst>
                <a:ext uri="{FF2B5EF4-FFF2-40B4-BE49-F238E27FC236}">
                  <a16:creationId xmlns:a16="http://schemas.microsoft.com/office/drawing/2014/main" id="{100AE901-337E-4008-B0A1-6674D585D2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06763" y="5283597"/>
              <a:ext cx="5857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7">
              <a:extLst>
                <a:ext uri="{FF2B5EF4-FFF2-40B4-BE49-F238E27FC236}">
                  <a16:creationId xmlns:a16="http://schemas.microsoft.com/office/drawing/2014/main" id="{F9AF85EC-4ED3-486C-AAB9-2F757D0F63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3044" y="5293122"/>
              <a:ext cx="5794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7" name="Picture 8">
              <a:extLst>
                <a:ext uri="{FF2B5EF4-FFF2-40B4-BE49-F238E27FC236}">
                  <a16:creationId xmlns:a16="http://schemas.microsoft.com/office/drawing/2014/main" id="{D43975C3-13DD-4B70-9A7C-E6FDBD7533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9224" y="6713538"/>
              <a:ext cx="5429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8" name="Picture 9">
              <a:extLst>
                <a:ext uri="{FF2B5EF4-FFF2-40B4-BE49-F238E27FC236}">
                  <a16:creationId xmlns:a16="http://schemas.microsoft.com/office/drawing/2014/main" id="{7918CF84-C93E-4FEE-8181-1862E7F0F1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3085" y="6610350"/>
              <a:ext cx="5857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9" name="Picture 10">
              <a:extLst>
                <a:ext uri="{FF2B5EF4-FFF2-40B4-BE49-F238E27FC236}">
                  <a16:creationId xmlns:a16="http://schemas.microsoft.com/office/drawing/2014/main" id="{0D4CE3EB-BFD6-4911-B800-2B750FFFAA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90962" y="6610350"/>
              <a:ext cx="57943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0" name="Picture 11">
              <a:extLst>
                <a:ext uri="{FF2B5EF4-FFF2-40B4-BE49-F238E27FC236}">
                  <a16:creationId xmlns:a16="http://schemas.microsoft.com/office/drawing/2014/main" id="{D12C66E0-14F7-4B72-A32C-EA667318614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4713" y="6607175"/>
              <a:ext cx="57943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1" name="Picture 12">
              <a:extLst>
                <a:ext uri="{FF2B5EF4-FFF2-40B4-BE49-F238E27FC236}">
                  <a16:creationId xmlns:a16="http://schemas.microsoft.com/office/drawing/2014/main" id="{B4907473-1AEE-4398-8762-B640CE8BE66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738"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2" name="Picture 12">
              <a:extLst>
                <a:ext uri="{FF2B5EF4-FFF2-40B4-BE49-F238E27FC236}">
                  <a16:creationId xmlns:a16="http://schemas.microsoft.com/office/drawing/2014/main" id="{426E89ED-965A-4346-AE94-4BE00AF334A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1675"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3" name="Picture 12">
              <a:extLst>
                <a:ext uri="{FF2B5EF4-FFF2-40B4-BE49-F238E27FC236}">
                  <a16:creationId xmlns:a16="http://schemas.microsoft.com/office/drawing/2014/main" id="{8B1937A0-E559-4AF4-AC7A-16AB1C3A83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7724"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4" name="Picture 12">
              <a:extLst>
                <a:ext uri="{FF2B5EF4-FFF2-40B4-BE49-F238E27FC236}">
                  <a16:creationId xmlns:a16="http://schemas.microsoft.com/office/drawing/2014/main" id="{CAAA36FA-A615-4AE7-947D-2093329D638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48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5" name="Picture 12">
              <a:extLst>
                <a:ext uri="{FF2B5EF4-FFF2-40B4-BE49-F238E27FC236}">
                  <a16:creationId xmlns:a16="http://schemas.microsoft.com/office/drawing/2014/main" id="{9EA4F88D-0E57-465F-9E9C-E15CBCD3618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2693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Picture 12">
              <a:extLst>
                <a:ext uri="{FF2B5EF4-FFF2-40B4-BE49-F238E27FC236}">
                  <a16:creationId xmlns:a16="http://schemas.microsoft.com/office/drawing/2014/main" id="{F6C56DF4-3E7B-47F5-98D8-83CA497457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0831" y="5293122"/>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Picture 12">
              <a:extLst>
                <a:ext uri="{FF2B5EF4-FFF2-40B4-BE49-F238E27FC236}">
                  <a16:creationId xmlns:a16="http://schemas.microsoft.com/office/drawing/2014/main" id="{93BB05DC-5AF9-4F5E-AD4F-056534F2AA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06738"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Picture 12">
              <a:extLst>
                <a:ext uri="{FF2B5EF4-FFF2-40B4-BE49-F238E27FC236}">
                  <a16:creationId xmlns:a16="http://schemas.microsoft.com/office/drawing/2014/main" id="{E72E1092-DBFD-4465-9244-84D5800D7DE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1675"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12">
              <a:extLst>
                <a:ext uri="{FF2B5EF4-FFF2-40B4-BE49-F238E27FC236}">
                  <a16:creationId xmlns:a16="http://schemas.microsoft.com/office/drawing/2014/main" id="{685AD4EE-5182-4E0F-8C8D-3435361F733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77724" y="660717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12">
              <a:extLst>
                <a:ext uri="{FF2B5EF4-FFF2-40B4-BE49-F238E27FC236}">
                  <a16:creationId xmlns:a16="http://schemas.microsoft.com/office/drawing/2014/main" id="{6A8A6C32-A51F-44F8-BED0-49332788683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12481" y="6614319"/>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12">
              <a:extLst>
                <a:ext uri="{FF2B5EF4-FFF2-40B4-BE49-F238E27FC236}">
                  <a16:creationId xmlns:a16="http://schemas.microsoft.com/office/drawing/2014/main" id="{198F586A-BB53-43E9-8F5B-90BC6530E7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09406" y="6664325"/>
              <a:ext cx="109537"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867" name="テキスト ボックス 25">
            <a:extLst>
              <a:ext uri="{FF2B5EF4-FFF2-40B4-BE49-F238E27FC236}">
                <a16:creationId xmlns:a16="http://schemas.microsoft.com/office/drawing/2014/main" id="{C2F50A21-922E-468E-8E57-DB391F905D2E}"/>
              </a:ext>
            </a:extLst>
          </p:cNvPr>
          <p:cNvSpPr txBox="1">
            <a:spLocks noChangeArrowheads="1"/>
          </p:cNvSpPr>
          <p:nvPr/>
        </p:nvSpPr>
        <p:spPr bwMode="auto">
          <a:xfrm>
            <a:off x="431800" y="5202238"/>
            <a:ext cx="8367713"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dirty="0">
                <a:solidFill>
                  <a:srgbClr val="000000"/>
                </a:solidFill>
                <a:latin typeface="Meiryo UI" panose="020B0604030504040204" pitchFamily="50" charset="-128"/>
                <a:ea typeface="Meiryo UI" panose="020B0604030504040204" pitchFamily="50" charset="-128"/>
              </a:rPr>
              <a:t>日本では、百日咳ワクチンは</a:t>
            </a:r>
            <a:r>
              <a:rPr lang="en-US" altLang="ja-JP" sz="1800" dirty="0">
                <a:solidFill>
                  <a:srgbClr val="000000"/>
                </a:solidFill>
                <a:latin typeface="Meiryo UI" panose="020B0604030504040204" pitchFamily="50" charset="-128"/>
                <a:ea typeface="Meiryo UI" panose="020B0604030504040204" pitchFamily="50" charset="-128"/>
              </a:rPr>
              <a:t>1</a:t>
            </a:r>
            <a:r>
              <a:rPr lang="ja-JP" altLang="en-US" sz="1800" dirty="0">
                <a:solidFill>
                  <a:srgbClr val="000000"/>
                </a:solidFill>
                <a:latin typeface="Meiryo UI" panose="020B0604030504040204" pitchFamily="50" charset="-128"/>
                <a:ea typeface="Meiryo UI" panose="020B0604030504040204" pitchFamily="50" charset="-128"/>
              </a:rPr>
              <a:t>才半で接種して終了。</a:t>
            </a:r>
          </a:p>
          <a:p>
            <a:pPr eaLnBrk="1" hangingPunct="1">
              <a:spcBef>
                <a:spcPct val="0"/>
              </a:spcBef>
              <a:buClrTx/>
              <a:buSzTx/>
              <a:buFontTx/>
              <a:buNone/>
            </a:pPr>
            <a:r>
              <a:rPr lang="ja-JP" altLang="en-US" sz="1800" dirty="0">
                <a:solidFill>
                  <a:srgbClr val="000000"/>
                </a:solidFill>
                <a:latin typeface="Meiryo UI" panose="020B0604030504040204" pitchFamily="50" charset="-128"/>
                <a:ea typeface="Meiryo UI" panose="020B0604030504040204" pitchFamily="50" charset="-128"/>
              </a:rPr>
              <a:t>米国では</a:t>
            </a:r>
            <a:r>
              <a:rPr lang="en-US" altLang="ja-JP" sz="1800" dirty="0">
                <a:solidFill>
                  <a:srgbClr val="000000"/>
                </a:solidFill>
                <a:latin typeface="Meiryo UI" panose="020B0604030504040204" pitchFamily="50" charset="-128"/>
                <a:ea typeface="Meiryo UI" panose="020B0604030504040204" pitchFamily="50" charset="-128"/>
              </a:rPr>
              <a:t>11</a:t>
            </a:r>
            <a:r>
              <a:rPr lang="ja-JP" altLang="en-US" sz="1800" dirty="0">
                <a:solidFill>
                  <a:srgbClr val="000000"/>
                </a:solidFill>
                <a:latin typeface="Meiryo UI" panose="020B0604030504040204" pitchFamily="50" charset="-128"/>
                <a:ea typeface="Meiryo UI" panose="020B0604030504040204" pitchFamily="50" charset="-128"/>
              </a:rPr>
              <a:t>歳まで</a:t>
            </a:r>
            <a:r>
              <a:rPr lang="en-US" altLang="ja-JP" sz="1800" dirty="0">
                <a:solidFill>
                  <a:srgbClr val="000000"/>
                </a:solidFill>
                <a:latin typeface="Meiryo UI" panose="020B0604030504040204" pitchFamily="50" charset="-128"/>
                <a:ea typeface="Meiryo UI" panose="020B0604030504040204" pitchFamily="50" charset="-128"/>
              </a:rPr>
              <a:t>5</a:t>
            </a:r>
            <a:r>
              <a:rPr lang="ja-JP" altLang="en-US" sz="1800" dirty="0">
                <a:solidFill>
                  <a:srgbClr val="000000"/>
                </a:solidFill>
                <a:latin typeface="Meiryo UI" panose="020B0604030504040204" pitchFamily="50" charset="-128"/>
                <a:ea typeface="Meiryo UI" panose="020B0604030504040204" pitchFamily="50" charset="-128"/>
              </a:rPr>
              <a:t>年ごとに追加接種を実施</a:t>
            </a:r>
          </a:p>
          <a:p>
            <a:pPr eaLnBrk="1" hangingPunct="1">
              <a:spcBef>
                <a:spcPct val="0"/>
              </a:spcBef>
              <a:buClrTx/>
              <a:buSzTx/>
              <a:buFontTx/>
              <a:buNone/>
            </a:pPr>
            <a:endParaRPr lang="ja-JP" altLang="en-US" sz="18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ClrTx/>
              <a:buSzTx/>
              <a:buFontTx/>
              <a:buNone/>
            </a:pPr>
            <a:r>
              <a:rPr lang="en-US" altLang="ja-JP" sz="1800" dirty="0">
                <a:solidFill>
                  <a:srgbClr val="000000"/>
                </a:solidFill>
                <a:latin typeface="Meiryo UI" panose="020B0604030504040204" pitchFamily="50" charset="-128"/>
                <a:ea typeface="Meiryo UI" panose="020B0604030504040204" pitchFamily="50" charset="-128"/>
              </a:rPr>
              <a:t>Tdap</a:t>
            </a:r>
            <a:r>
              <a:rPr lang="ja-JP" altLang="en-US" sz="1800" dirty="0">
                <a:solidFill>
                  <a:srgbClr val="000000"/>
                </a:solidFill>
                <a:latin typeface="Meiryo UI" panose="020B0604030504040204" pitchFamily="50" charset="-128"/>
                <a:ea typeface="Meiryo UI" panose="020B0604030504040204" pitchFamily="50" charset="-128"/>
              </a:rPr>
              <a:t>：欧米では、乳幼児用の</a:t>
            </a:r>
            <a:r>
              <a:rPr lang="en-US" altLang="ja-JP" sz="1800" dirty="0">
                <a:solidFill>
                  <a:srgbClr val="000000"/>
                </a:solidFill>
                <a:latin typeface="Meiryo UI" panose="020B0604030504040204" pitchFamily="50" charset="-128"/>
                <a:ea typeface="Meiryo UI" panose="020B0604030504040204" pitchFamily="50" charset="-128"/>
              </a:rPr>
              <a:t>DTaP</a:t>
            </a:r>
            <a:r>
              <a:rPr lang="ja-JP" altLang="en-US" sz="1800" dirty="0">
                <a:solidFill>
                  <a:srgbClr val="000000"/>
                </a:solidFill>
                <a:latin typeface="Meiryo UI" panose="020B0604030504040204" pitchFamily="50" charset="-128"/>
                <a:ea typeface="Meiryo UI" panose="020B0604030504040204" pitchFamily="50" charset="-128"/>
              </a:rPr>
              <a:t>ワクチンからジフテリア、百日せき抗原量を減量した思春期・成人用の三種混合ワクチン（</a:t>
            </a:r>
            <a:r>
              <a:rPr lang="en-US" altLang="ja-JP" sz="1800" dirty="0">
                <a:solidFill>
                  <a:srgbClr val="000000"/>
                </a:solidFill>
                <a:latin typeface="Meiryo UI" panose="020B0604030504040204" pitchFamily="50" charset="-128"/>
                <a:ea typeface="Meiryo UI" panose="020B0604030504040204" pitchFamily="50" charset="-128"/>
              </a:rPr>
              <a:t>Tdap</a:t>
            </a:r>
            <a:r>
              <a:rPr lang="ja-JP" altLang="en-US" sz="1800" dirty="0">
                <a:solidFill>
                  <a:srgbClr val="000000"/>
                </a:solidFill>
                <a:latin typeface="Meiryo UI" panose="020B0604030504040204" pitchFamily="50" charset="-128"/>
                <a:ea typeface="Meiryo UI" panose="020B0604030504040204" pitchFamily="50" charset="-128"/>
              </a:rPr>
              <a:t>）が開発され、欧米を中心に導入されている。</a:t>
            </a:r>
          </a:p>
        </p:txBody>
      </p:sp>
      <p:sp>
        <p:nvSpPr>
          <p:cNvPr id="36868" name="テキスト ボックス 2">
            <a:extLst>
              <a:ext uri="{FF2B5EF4-FFF2-40B4-BE49-F238E27FC236}">
                <a16:creationId xmlns:a16="http://schemas.microsoft.com/office/drawing/2014/main" id="{B37B42D9-C3B1-46AF-9898-1A3D05E80AC7}"/>
              </a:ext>
            </a:extLst>
          </p:cNvPr>
          <p:cNvSpPr txBox="1">
            <a:spLocks noChangeArrowheads="1"/>
          </p:cNvSpPr>
          <p:nvPr/>
        </p:nvSpPr>
        <p:spPr bwMode="auto">
          <a:xfrm>
            <a:off x="2571750" y="6632575"/>
            <a:ext cx="657225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r>
              <a:rPr lang="ja-JP" altLang="en-US" sz="900">
                <a:solidFill>
                  <a:srgbClr val="000000"/>
                </a:solidFill>
                <a:latin typeface="Meiryo UI" panose="020B0604030504040204" pitchFamily="50" charset="-128"/>
                <a:ea typeface="Meiryo UI" panose="020B0604030504040204" pitchFamily="50" charset="-128"/>
              </a:rPr>
              <a:t>国立感染症研究所：百日せきワクチンに関するファクトシート（平成</a:t>
            </a:r>
            <a:r>
              <a:rPr lang="en-US" altLang="ja-JP" sz="900">
                <a:solidFill>
                  <a:srgbClr val="000000"/>
                </a:solidFill>
                <a:latin typeface="Meiryo UI" panose="020B0604030504040204" pitchFamily="50" charset="-128"/>
                <a:ea typeface="Meiryo UI" panose="020B0604030504040204" pitchFamily="50" charset="-128"/>
              </a:rPr>
              <a:t>22</a:t>
            </a:r>
            <a:r>
              <a:rPr lang="ja-JP" altLang="en-US" sz="900">
                <a:solidFill>
                  <a:srgbClr val="000000"/>
                </a:solidFill>
                <a:latin typeface="Meiryo UI" panose="020B0604030504040204" pitchFamily="50" charset="-128"/>
                <a:ea typeface="Meiryo UI" panose="020B0604030504040204" pitchFamily="50" charset="-128"/>
              </a:rPr>
              <a:t>年</a:t>
            </a:r>
            <a:r>
              <a:rPr lang="en-US" altLang="ja-JP" sz="900">
                <a:solidFill>
                  <a:srgbClr val="000000"/>
                </a:solidFill>
                <a:latin typeface="Meiryo UI" panose="020B0604030504040204" pitchFamily="50" charset="-128"/>
                <a:ea typeface="Meiryo UI" panose="020B0604030504040204" pitchFamily="50" charset="-128"/>
              </a:rPr>
              <a:t>7</a:t>
            </a:r>
            <a:r>
              <a:rPr lang="ja-JP" altLang="en-US" sz="900">
                <a:solidFill>
                  <a:srgbClr val="000000"/>
                </a:solidFill>
                <a:latin typeface="Meiryo UI" panose="020B0604030504040204" pitchFamily="50" charset="-128"/>
                <a:ea typeface="Meiryo UI" panose="020B0604030504040204" pitchFamily="50" charset="-128"/>
              </a:rPr>
              <a:t>月</a:t>
            </a:r>
            <a:r>
              <a:rPr lang="en-US" altLang="ja-JP" sz="900">
                <a:solidFill>
                  <a:srgbClr val="000000"/>
                </a:solidFill>
                <a:latin typeface="Meiryo UI" panose="020B0604030504040204" pitchFamily="50" charset="-128"/>
                <a:ea typeface="Meiryo UI" panose="020B0604030504040204" pitchFamily="50" charset="-128"/>
              </a:rPr>
              <a:t>7</a:t>
            </a:r>
            <a:r>
              <a:rPr lang="ja-JP" altLang="en-US" sz="900">
                <a:solidFill>
                  <a:srgbClr val="000000"/>
                </a:solidFill>
                <a:latin typeface="Meiryo UI" panose="020B0604030504040204" pitchFamily="50" charset="-128"/>
                <a:ea typeface="Meiryo UI" panose="020B0604030504040204" pitchFamily="50" charset="-128"/>
              </a:rPr>
              <a:t>日版）</a:t>
            </a:r>
            <a:endParaRPr lang="ja-JP" altLang="ja-JP" sz="900">
              <a:solidFill>
                <a:srgbClr val="000000"/>
              </a:solidFill>
              <a:latin typeface="Meiryo UI" panose="020B0604030504040204" pitchFamily="50" charset="-128"/>
              <a:ea typeface="Meiryo UI" panose="020B0604030504040204" pitchFamily="50" charset="-128"/>
            </a:endParaRPr>
          </a:p>
        </p:txBody>
      </p:sp>
      <p:sp>
        <p:nvSpPr>
          <p:cNvPr id="36869" name="Rectangle 47">
            <a:extLst>
              <a:ext uri="{FF2B5EF4-FFF2-40B4-BE49-F238E27FC236}">
                <a16:creationId xmlns:a16="http://schemas.microsoft.com/office/drawing/2014/main" id="{FFBA7CDE-93EE-4E00-AB46-5DE3FE7361BA}"/>
              </a:ext>
            </a:extLst>
          </p:cNvPr>
          <p:cNvSpPr>
            <a:spLocks noGrp="1" noChangeArrowheads="1"/>
          </p:cNvSpPr>
          <p:nvPr>
            <p:ph type="title" idx="4294967295"/>
          </p:nvPr>
        </p:nvSpPr>
        <p:spPr>
          <a:xfrm>
            <a:off x="1417638" y="228600"/>
            <a:ext cx="7726362" cy="457200"/>
          </a:xfrm>
        </p:spPr>
        <p:txBody>
          <a:bodyPr anchor="ctr">
            <a:spAutoFit/>
          </a:bodyPr>
          <a:lstStyle/>
          <a:p>
            <a:pPr eaLnBrk="1" hangingPunct="1"/>
            <a:r>
              <a:rPr lang="ja-JP" altLang="en-US" sz="2400" b="1" dirty="0">
                <a:latin typeface="Meiryo UI" panose="020B0604030504040204" pitchFamily="50" charset="-128"/>
                <a:ea typeface="Meiryo UI" panose="020B0604030504040204" pitchFamily="50" charset="-128"/>
              </a:rPr>
              <a:t>百日咳ワクチン</a:t>
            </a:r>
            <a:r>
              <a:rPr lang="ja-JP" altLang="en-US" sz="2000" b="1" dirty="0">
                <a:latin typeface="Meiryo UI" panose="020B0604030504040204" pitchFamily="50" charset="-128"/>
                <a:ea typeface="Meiryo UI" panose="020B0604030504040204" pitchFamily="50" charset="-128"/>
              </a:rPr>
              <a:t>の</a:t>
            </a:r>
            <a:r>
              <a:rPr lang="ja-JP" altLang="en-US" sz="2400" b="1" dirty="0">
                <a:latin typeface="Meiryo UI" panose="020B0604030504040204" pitchFamily="50" charset="-128"/>
                <a:ea typeface="Meiryo UI" panose="020B0604030504040204" pitchFamily="50" charset="-128"/>
              </a:rPr>
              <a:t> 米国</a:t>
            </a:r>
            <a:r>
              <a:rPr lang="ja-JP" altLang="en-US" sz="2000" b="1" dirty="0">
                <a:latin typeface="Meiryo UI" panose="020B0604030504040204" pitchFamily="50" charset="-128"/>
                <a:ea typeface="Meiryo UI" panose="020B0604030504040204" pitchFamily="50" charset="-128"/>
              </a:rPr>
              <a:t>と</a:t>
            </a:r>
            <a:r>
              <a:rPr lang="ja-JP" altLang="en-US" sz="2400" b="1" dirty="0">
                <a:latin typeface="Meiryo UI" panose="020B0604030504040204" pitchFamily="50" charset="-128"/>
                <a:ea typeface="Meiryo UI" panose="020B0604030504040204" pitchFamily="50" charset="-128"/>
              </a:rPr>
              <a:t>日本 </a:t>
            </a:r>
            <a:r>
              <a:rPr lang="ja-JP" altLang="en-US" sz="2000" b="1" dirty="0">
                <a:latin typeface="Meiryo UI" panose="020B0604030504040204" pitchFamily="50" charset="-128"/>
                <a:ea typeface="Meiryo UI" panose="020B0604030504040204" pitchFamily="50" charset="-128"/>
              </a:rPr>
              <a:t>の</a:t>
            </a:r>
            <a:r>
              <a:rPr lang="ja-JP" altLang="en-US" sz="2400" b="1" dirty="0">
                <a:latin typeface="Meiryo UI" panose="020B0604030504040204" pitchFamily="50" charset="-128"/>
                <a:ea typeface="Meiryo UI" panose="020B0604030504040204" pitchFamily="50" charset="-128"/>
              </a:rPr>
              <a:t>　定期接種スケジュール</a:t>
            </a:r>
          </a:p>
        </p:txBody>
      </p:sp>
      <p:sp>
        <p:nvSpPr>
          <p:cNvPr id="36870" name="テキスト ボックス 45">
            <a:extLst>
              <a:ext uri="{FF2B5EF4-FFF2-40B4-BE49-F238E27FC236}">
                <a16:creationId xmlns:a16="http://schemas.microsoft.com/office/drawing/2014/main" id="{63D185BD-49AB-4E58-A18F-0130CFD5B3A2}"/>
              </a:ext>
            </a:extLst>
          </p:cNvPr>
          <p:cNvSpPr txBox="1">
            <a:spLocks noChangeArrowheads="1"/>
          </p:cNvSpPr>
          <p:nvPr/>
        </p:nvSpPr>
        <p:spPr bwMode="auto">
          <a:xfrm>
            <a:off x="6516688" y="625475"/>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04DAFC4D-A9E1-4EC1-B2B8-160408245747}"/>
              </a:ext>
            </a:extLst>
          </p:cNvPr>
          <p:cNvSpPr>
            <a:spLocks noGrp="1" noChangeArrowheads="1"/>
          </p:cNvSpPr>
          <p:nvPr>
            <p:ph type="title" idx="4294967295"/>
          </p:nvPr>
        </p:nvSpPr>
        <p:spPr>
          <a:xfrm>
            <a:off x="1143000" y="125413"/>
            <a:ext cx="7793038" cy="579437"/>
          </a:xfrm>
        </p:spPr>
        <p:txBody>
          <a:bodyPr anchor="ctr">
            <a:spAutoFit/>
          </a:bodyPr>
          <a:lstStyle/>
          <a:p>
            <a:pPr eaLnBrk="1" hangingPunct="1"/>
            <a:r>
              <a:rPr lang="ja-JP" altLang="en-US" dirty="0"/>
              <a:t>欧米での百日咳対策　コクーン戦略</a:t>
            </a:r>
          </a:p>
        </p:txBody>
      </p:sp>
      <p:sp>
        <p:nvSpPr>
          <p:cNvPr id="38915" name="Rectangle 3">
            <a:extLst>
              <a:ext uri="{FF2B5EF4-FFF2-40B4-BE49-F238E27FC236}">
                <a16:creationId xmlns:a16="http://schemas.microsoft.com/office/drawing/2014/main" id="{047BBA05-6092-45A9-BF14-09F4E896778A}"/>
              </a:ext>
            </a:extLst>
          </p:cNvPr>
          <p:cNvSpPr>
            <a:spLocks noGrp="1" noChangeArrowheads="1"/>
          </p:cNvSpPr>
          <p:nvPr>
            <p:ph type="body" idx="4294967295"/>
          </p:nvPr>
        </p:nvSpPr>
        <p:spPr>
          <a:xfrm>
            <a:off x="685800" y="1238250"/>
            <a:ext cx="7772400" cy="4519613"/>
          </a:xfrm>
        </p:spPr>
        <p:txBody>
          <a:bodyPr/>
          <a:lstStyle/>
          <a:p>
            <a:pPr eaLnBrk="1" hangingPunct="1">
              <a:lnSpc>
                <a:spcPct val="90000"/>
              </a:lnSpc>
            </a:pPr>
            <a:r>
              <a:rPr lang="ja-JP" altLang="en-US" dirty="0"/>
              <a:t>欧米、オーストラリア、ニュージーランド等で実施</a:t>
            </a:r>
          </a:p>
          <a:p>
            <a:pPr eaLnBrk="1" hangingPunct="1">
              <a:lnSpc>
                <a:spcPct val="90000"/>
              </a:lnSpc>
            </a:pPr>
            <a:r>
              <a:rPr lang="ja-JP" altLang="en-US" dirty="0"/>
              <a:t>妊娠</a:t>
            </a:r>
            <a:r>
              <a:rPr lang="en-US" altLang="ja-JP" dirty="0"/>
              <a:t>27-36</a:t>
            </a:r>
            <a:r>
              <a:rPr lang="ja-JP" altLang="en-US" dirty="0"/>
              <a:t>週</a:t>
            </a:r>
            <a:r>
              <a:rPr lang="en-US" altLang="ja-JP" sz="2000" dirty="0"/>
              <a:t>(USA)</a:t>
            </a:r>
            <a:r>
              <a:rPr lang="ja-JP" altLang="en-US" dirty="0"/>
              <a:t>で</a:t>
            </a:r>
            <a:r>
              <a:rPr lang="en-US" altLang="ja-JP" dirty="0"/>
              <a:t>Tdap</a:t>
            </a:r>
            <a:r>
              <a:rPr lang="ja-JP" altLang="en-US" dirty="0"/>
              <a:t>を接種</a:t>
            </a:r>
          </a:p>
          <a:p>
            <a:pPr lvl="1" eaLnBrk="1" hangingPunct="1">
              <a:lnSpc>
                <a:spcPct val="90000"/>
              </a:lnSpc>
            </a:pPr>
            <a:r>
              <a:rPr lang="ja-JP" altLang="en-US" dirty="0"/>
              <a:t>妊婦の感染予防</a:t>
            </a:r>
          </a:p>
          <a:p>
            <a:pPr lvl="1" eaLnBrk="1" hangingPunct="1">
              <a:lnSpc>
                <a:spcPct val="90000"/>
              </a:lnSpc>
            </a:pPr>
            <a:r>
              <a:rPr lang="ja-JP" altLang="en-US" dirty="0"/>
              <a:t>新生児への移行免疫でワクチン接種前の予防。</a:t>
            </a:r>
          </a:p>
          <a:p>
            <a:pPr eaLnBrk="1" hangingPunct="1">
              <a:lnSpc>
                <a:spcPct val="90000"/>
              </a:lnSpc>
            </a:pPr>
            <a:r>
              <a:rPr lang="ja-JP" altLang="en-US" dirty="0"/>
              <a:t>妊婦の家族に</a:t>
            </a:r>
            <a:r>
              <a:rPr lang="en-US" altLang="ja-JP" dirty="0"/>
              <a:t>10</a:t>
            </a:r>
            <a:r>
              <a:rPr lang="ja-JP" altLang="en-US" dirty="0"/>
              <a:t>年以内の</a:t>
            </a:r>
            <a:r>
              <a:rPr lang="en-US" altLang="ja-JP" dirty="0"/>
              <a:t>Tdap</a:t>
            </a:r>
            <a:r>
              <a:rPr lang="ja-JP" altLang="en-US" dirty="0"/>
              <a:t>接種</a:t>
            </a:r>
          </a:p>
          <a:p>
            <a:pPr eaLnBrk="1" hangingPunct="1">
              <a:lnSpc>
                <a:spcPct val="90000"/>
              </a:lnSpc>
            </a:pPr>
            <a:endParaRPr lang="ja-JP" altLang="en-US" dirty="0"/>
          </a:p>
          <a:p>
            <a:pPr eaLnBrk="1" hangingPunct="1">
              <a:lnSpc>
                <a:spcPct val="90000"/>
              </a:lnSpc>
            </a:pPr>
            <a:r>
              <a:rPr lang="ja-JP" altLang="en-US" dirty="0"/>
              <a:t>効果：　英国では導入前後で新生児の</a:t>
            </a:r>
          </a:p>
          <a:p>
            <a:pPr lvl="1" eaLnBrk="1" hangingPunct="1">
              <a:lnSpc>
                <a:spcPct val="90000"/>
              </a:lnSpc>
            </a:pPr>
            <a:r>
              <a:rPr lang="ja-JP" altLang="en-US" dirty="0"/>
              <a:t>百日咳確定例 </a:t>
            </a:r>
            <a:r>
              <a:rPr lang="en-US" altLang="ja-JP" dirty="0"/>
              <a:t>78%</a:t>
            </a:r>
            <a:r>
              <a:rPr lang="ja-JP" altLang="en-US" dirty="0"/>
              <a:t>減少</a:t>
            </a:r>
          </a:p>
          <a:p>
            <a:pPr lvl="1" eaLnBrk="1" hangingPunct="1">
              <a:lnSpc>
                <a:spcPct val="90000"/>
              </a:lnSpc>
            </a:pPr>
            <a:r>
              <a:rPr lang="ja-JP" altLang="en-US" dirty="0"/>
              <a:t>入院例 　</a:t>
            </a:r>
            <a:r>
              <a:rPr lang="en-US" altLang="ja-JP" dirty="0"/>
              <a:t>68%</a:t>
            </a:r>
            <a:r>
              <a:rPr lang="ja-JP" altLang="en-US" dirty="0"/>
              <a:t>減少</a:t>
            </a:r>
          </a:p>
          <a:p>
            <a:pPr lvl="1" eaLnBrk="1" hangingPunct="1">
              <a:lnSpc>
                <a:spcPct val="90000"/>
              </a:lnSpc>
            </a:pPr>
            <a:r>
              <a:rPr lang="ja-JP" altLang="en-US" dirty="0"/>
              <a:t>死亡予防 </a:t>
            </a:r>
            <a:r>
              <a:rPr lang="en-US" altLang="ja-JP" dirty="0"/>
              <a:t>95%</a:t>
            </a:r>
          </a:p>
        </p:txBody>
      </p:sp>
      <p:sp>
        <p:nvSpPr>
          <p:cNvPr id="38916" name="Rectangle 4">
            <a:extLst>
              <a:ext uri="{FF2B5EF4-FFF2-40B4-BE49-F238E27FC236}">
                <a16:creationId xmlns:a16="http://schemas.microsoft.com/office/drawing/2014/main" id="{E64EA96C-361A-4E51-AADA-2011AB111DEC}"/>
              </a:ext>
            </a:extLst>
          </p:cNvPr>
          <p:cNvSpPr>
            <a:spLocks noChangeArrowheads="1"/>
          </p:cNvSpPr>
          <p:nvPr/>
        </p:nvSpPr>
        <p:spPr bwMode="auto">
          <a:xfrm>
            <a:off x="1174750" y="5672138"/>
            <a:ext cx="796925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800">
                <a:solidFill>
                  <a:srgbClr val="333333"/>
                </a:solidFill>
                <a:latin typeface="Times New Roman" panose="02020603050405020304" pitchFamily="18" charset="0"/>
              </a:rPr>
              <a:t>出典：　</a:t>
            </a:r>
            <a:r>
              <a:rPr lang="en-US" altLang="ja-JP" sz="1800">
                <a:solidFill>
                  <a:srgbClr val="333333"/>
                </a:solidFill>
                <a:latin typeface="Times New Roman" panose="02020603050405020304" pitchFamily="18" charset="0"/>
                <a:cs typeface="Times New Roman" panose="02020603050405020304" pitchFamily="18" charset="0"/>
              </a:rPr>
              <a:t>IASR Vol. 40 p14-15: 2019</a:t>
            </a:r>
            <a:r>
              <a:rPr lang="ja-JP" altLang="en-US" sz="1800">
                <a:solidFill>
                  <a:srgbClr val="333333"/>
                </a:solidFill>
                <a:latin typeface="ＭＳ Ｐゴシック" panose="020B0600070205080204" pitchFamily="50" charset="-128"/>
              </a:rPr>
              <a:t>年</a:t>
            </a:r>
          </a:p>
          <a:p>
            <a:pPr>
              <a:spcBef>
                <a:spcPct val="0"/>
              </a:spcBef>
              <a:buClrTx/>
              <a:buSzTx/>
              <a:buFontTx/>
              <a:buNone/>
            </a:pPr>
            <a:r>
              <a:rPr lang="ja-JP" altLang="en-US" sz="1800">
                <a:solidFill>
                  <a:srgbClr val="333333"/>
                </a:solidFill>
                <a:latin typeface="ＭＳ Ｐゴシック" panose="020B0600070205080204" pitchFamily="50" charset="-128"/>
              </a:rPr>
              <a:t>小児感染免疫　</a:t>
            </a:r>
            <a:r>
              <a:rPr lang="en-US" altLang="ja-JP" sz="1800">
                <a:solidFill>
                  <a:srgbClr val="333333"/>
                </a:solidFill>
                <a:latin typeface="ＭＳ Ｐゴシック" panose="020B0600070205080204" pitchFamily="50" charset="-128"/>
              </a:rPr>
              <a:t>Vol. 28</a:t>
            </a:r>
            <a:r>
              <a:rPr lang="ja-JP" altLang="en-US" sz="1800">
                <a:solidFill>
                  <a:srgbClr val="333333"/>
                </a:solidFill>
                <a:latin typeface="ＭＳ Ｐゴシック" panose="020B0600070205080204" pitchFamily="50" charset="-128"/>
              </a:rPr>
              <a:t>　</a:t>
            </a:r>
            <a:r>
              <a:rPr lang="en-US" altLang="ja-JP" sz="1800">
                <a:solidFill>
                  <a:srgbClr val="333333"/>
                </a:solidFill>
                <a:latin typeface="ＭＳ Ｐゴシック" panose="020B0600070205080204" pitchFamily="50" charset="-128"/>
              </a:rPr>
              <a:t>No. 4 p325-333,2016</a:t>
            </a:r>
          </a:p>
          <a:p>
            <a:pPr>
              <a:spcBef>
                <a:spcPct val="0"/>
              </a:spcBef>
              <a:buClrTx/>
              <a:buSzTx/>
              <a:buFontTx/>
              <a:buNone/>
            </a:pPr>
            <a:r>
              <a:rPr lang="en-US" altLang="ja-JP" sz="1800">
                <a:solidFill>
                  <a:srgbClr val="333333"/>
                </a:solidFill>
                <a:latin typeface="ＭＳ Ｐゴシック" panose="020B0600070205080204" pitchFamily="50" charset="-128"/>
              </a:rPr>
              <a:t>Amirthalingam G,</a:t>
            </a:r>
            <a:r>
              <a:rPr lang="en-US" altLang="ja-JP" sz="1800">
                <a:solidFill>
                  <a:srgbClr val="333333"/>
                </a:solidFill>
                <a:latin typeface="Times New Roman" panose="02020603050405020304" pitchFamily="18" charset="0"/>
              </a:rPr>
              <a:t> </a:t>
            </a:r>
            <a:r>
              <a:rPr lang="en-US" altLang="ja-JP" sz="1800" i="1">
                <a:solidFill>
                  <a:srgbClr val="333333"/>
                </a:solidFill>
                <a:latin typeface="ＭＳ Ｐゴシック" panose="020B0600070205080204" pitchFamily="50" charset="-128"/>
              </a:rPr>
              <a:t>et al</a:t>
            </a:r>
            <a:r>
              <a:rPr lang="en-US" altLang="ja-JP" sz="1800">
                <a:solidFill>
                  <a:srgbClr val="333333"/>
                </a:solidFill>
                <a:latin typeface="ＭＳ Ｐゴシック" panose="020B0600070205080204" pitchFamily="50" charset="-128"/>
              </a:rPr>
              <a:t>., Lancet 384</a:t>
            </a:r>
            <a:r>
              <a:rPr lang="ja-JP" altLang="en-US" sz="1800">
                <a:solidFill>
                  <a:srgbClr val="333333"/>
                </a:solidFill>
                <a:latin typeface="ＭＳ Ｐゴシック" panose="020B0600070205080204" pitchFamily="50" charset="-128"/>
              </a:rPr>
              <a:t>（</a:t>
            </a:r>
            <a:r>
              <a:rPr lang="en-US" altLang="ja-JP" sz="1800">
                <a:solidFill>
                  <a:srgbClr val="333333"/>
                </a:solidFill>
                <a:latin typeface="ＭＳ Ｐゴシック" panose="020B0600070205080204" pitchFamily="50" charset="-128"/>
              </a:rPr>
              <a:t>9953</a:t>
            </a:r>
            <a:r>
              <a:rPr lang="ja-JP" altLang="en-US" sz="1800">
                <a:solidFill>
                  <a:srgbClr val="333333"/>
                </a:solidFill>
                <a:latin typeface="ＭＳ Ｐゴシック" panose="020B0600070205080204" pitchFamily="50" charset="-128"/>
              </a:rPr>
              <a:t>）</a:t>
            </a:r>
            <a:r>
              <a:rPr lang="en-US" altLang="ja-JP" sz="1800">
                <a:solidFill>
                  <a:srgbClr val="333333"/>
                </a:solidFill>
                <a:latin typeface="ＭＳ Ｐゴシック" panose="020B0600070205080204" pitchFamily="50" charset="-128"/>
              </a:rPr>
              <a:t>: 1521-1528, 2014 </a:t>
            </a:r>
          </a:p>
        </p:txBody>
      </p:sp>
      <p:sp>
        <p:nvSpPr>
          <p:cNvPr id="38917" name="正方形/長方形 5">
            <a:extLst>
              <a:ext uri="{FF2B5EF4-FFF2-40B4-BE49-F238E27FC236}">
                <a16:creationId xmlns:a16="http://schemas.microsoft.com/office/drawing/2014/main" id="{267C25A1-2561-4295-8093-721B5AF01E15}"/>
              </a:ext>
            </a:extLst>
          </p:cNvPr>
          <p:cNvSpPr>
            <a:spLocks noChangeArrowheads="1"/>
          </p:cNvSpPr>
          <p:nvPr/>
        </p:nvSpPr>
        <p:spPr bwMode="auto">
          <a:xfrm>
            <a:off x="6084888" y="6596063"/>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a:latin typeface="MS-PGothic"/>
              </a:rPr>
              <a:t>名鉄病院予防接種センター作成</a:t>
            </a:r>
            <a:endParaRPr lang="ja-JP" altLang="en-US" sz="1100"/>
          </a:p>
        </p:txBody>
      </p:sp>
      <p:sp>
        <p:nvSpPr>
          <p:cNvPr id="38918" name="テキスト ボックス 6">
            <a:extLst>
              <a:ext uri="{FF2B5EF4-FFF2-40B4-BE49-F238E27FC236}">
                <a16:creationId xmlns:a16="http://schemas.microsoft.com/office/drawing/2014/main" id="{DB498EBA-8519-4030-9D84-3E156A1ABDB8}"/>
              </a:ext>
            </a:extLst>
          </p:cNvPr>
          <p:cNvSpPr txBox="1">
            <a:spLocks noChangeArrowheads="1"/>
          </p:cNvSpPr>
          <p:nvPr/>
        </p:nvSpPr>
        <p:spPr bwMode="auto">
          <a:xfrm>
            <a:off x="6516688" y="625475"/>
            <a:ext cx="44640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F1C2BDB8-E6F0-475F-A1B8-80C82CD953E2}"/>
              </a:ext>
            </a:extLst>
          </p:cNvPr>
          <p:cNvSpPr>
            <a:spLocks noGrp="1" noChangeArrowheads="1"/>
          </p:cNvSpPr>
          <p:nvPr>
            <p:ph type="title"/>
          </p:nvPr>
        </p:nvSpPr>
        <p:spPr/>
        <p:txBody>
          <a:bodyPr/>
          <a:lstStyle/>
          <a:p>
            <a:pPr eaLnBrk="1" hangingPunct="1"/>
            <a:r>
              <a:rPr lang="ja-JP" altLang="en-US" sz="2400" b="1" dirty="0">
                <a:latin typeface="Meiryo UI" panose="020B0604030504040204" pitchFamily="50" charset="-128"/>
                <a:ea typeface="Meiryo UI" panose="020B0604030504040204" pitchFamily="50" charset="-128"/>
              </a:rPr>
              <a:t>日本小児科学会の要望書</a:t>
            </a:r>
          </a:p>
        </p:txBody>
      </p:sp>
      <p:sp>
        <p:nvSpPr>
          <p:cNvPr id="34819" name="Rectangle 3">
            <a:extLst>
              <a:ext uri="{FF2B5EF4-FFF2-40B4-BE49-F238E27FC236}">
                <a16:creationId xmlns:a16="http://schemas.microsoft.com/office/drawing/2014/main" id="{B4DC6677-8320-4DC0-B70E-123041B7D13C}"/>
              </a:ext>
            </a:extLst>
          </p:cNvPr>
          <p:cNvSpPr>
            <a:spLocks noGrp="1" noChangeArrowheads="1"/>
          </p:cNvSpPr>
          <p:nvPr>
            <p:ph type="body" idx="1"/>
          </p:nvPr>
        </p:nvSpPr>
        <p:spPr/>
        <p:txBody>
          <a:bodyPr/>
          <a:lstStyle/>
          <a:p>
            <a:pPr eaLnBrk="1" hangingPunct="1">
              <a:lnSpc>
                <a:spcPct val="90000"/>
              </a:lnSpc>
            </a:pPr>
            <a:r>
              <a:rPr lang="en-US" altLang="ja-JP" sz="1800" b="1" dirty="0">
                <a:latin typeface="Meiryo UI" panose="020B0604030504040204" pitchFamily="50" charset="-128"/>
                <a:ea typeface="Meiryo UI" panose="020B0604030504040204" pitchFamily="50" charset="-128"/>
              </a:rPr>
              <a:t>2008</a:t>
            </a:r>
            <a:r>
              <a:rPr lang="ja-JP" altLang="en-US" sz="1800" b="1" dirty="0">
                <a:latin typeface="Meiryo UI" panose="020B0604030504040204" pitchFamily="50" charset="-128"/>
                <a:ea typeface="Meiryo UI" panose="020B0604030504040204" pitchFamily="50" charset="-128"/>
              </a:rPr>
              <a:t>年</a:t>
            </a:r>
            <a:r>
              <a:rPr lang="en-US" altLang="ja-JP" sz="1800" b="1" dirty="0">
                <a:latin typeface="Meiryo UI" panose="020B0604030504040204" pitchFamily="50" charset="-128"/>
                <a:ea typeface="Meiryo UI" panose="020B0604030504040204" pitchFamily="50" charset="-128"/>
              </a:rPr>
              <a:t>7</a:t>
            </a:r>
            <a:r>
              <a:rPr lang="ja-JP" altLang="en-US" sz="1800" b="1" dirty="0">
                <a:latin typeface="Meiryo UI" panose="020B0604030504040204" pitchFamily="50" charset="-128"/>
                <a:ea typeface="Meiryo UI" panose="020B0604030504040204" pitchFamily="50" charset="-128"/>
              </a:rPr>
              <a:t>月</a:t>
            </a:r>
            <a:r>
              <a:rPr lang="en-US" altLang="ja-JP" sz="1800" b="1" dirty="0">
                <a:latin typeface="Meiryo UI" panose="020B0604030504040204" pitchFamily="50" charset="-128"/>
                <a:ea typeface="Meiryo UI" panose="020B0604030504040204" pitchFamily="50" charset="-128"/>
              </a:rPr>
              <a:t>24</a:t>
            </a:r>
            <a:r>
              <a:rPr lang="ja-JP" altLang="en-US" sz="1800" b="1" dirty="0">
                <a:latin typeface="Meiryo UI" panose="020B0604030504040204" pitchFamily="50" charset="-128"/>
                <a:ea typeface="Meiryo UI" panose="020B0604030504040204" pitchFamily="50" charset="-128"/>
              </a:rPr>
              <a:t>日</a:t>
            </a:r>
          </a:p>
          <a:p>
            <a:pPr eaLnBrk="1" hangingPunct="1">
              <a:lnSpc>
                <a:spcPct val="90000"/>
              </a:lnSpc>
            </a:pPr>
            <a:r>
              <a:rPr lang="ja-JP" altLang="en-US" sz="1800" b="1" dirty="0">
                <a:latin typeface="Meiryo UI" panose="020B0604030504040204" pitchFamily="50" charset="-128"/>
                <a:ea typeface="Meiryo UI" panose="020B0604030504040204" pitchFamily="50" charset="-128"/>
              </a:rPr>
              <a:t>予防接種に関する要望書（日本脳炎、百日咳、Ｈｉｂ、水痘）</a:t>
            </a:r>
          </a:p>
          <a:p>
            <a:pPr eaLnBrk="1" hangingPunct="1">
              <a:lnSpc>
                <a:spcPct val="90000"/>
              </a:lnSpc>
            </a:pPr>
            <a:r>
              <a:rPr lang="ja-JP" altLang="en-US" sz="1800" dirty="0">
                <a:solidFill>
                  <a:srgbClr val="313131"/>
                </a:solidFill>
                <a:latin typeface="Lucida Sans Unicode" panose="020B0602030504020204" pitchFamily="34" charset="0"/>
                <a:cs typeface="Lucida Sans Unicode" panose="020B0602030504020204" pitchFamily="34" charset="0"/>
              </a:rPr>
              <a:t>百日咳ワクチン</a:t>
            </a:r>
            <a:br>
              <a:rPr lang="ja-JP" altLang="en-US" sz="1800" b="1" dirty="0">
                <a:latin typeface="Meiryo UI" panose="020B0604030504040204" pitchFamily="50" charset="-128"/>
                <a:ea typeface="Meiryo UI" panose="020B0604030504040204" pitchFamily="50" charset="-128"/>
              </a:rPr>
            </a:br>
            <a:r>
              <a:rPr lang="ja-JP" altLang="en-US" sz="1800" dirty="0">
                <a:solidFill>
                  <a:srgbClr val="313131"/>
                </a:solidFill>
                <a:latin typeface="Lucida Sans Unicode" panose="020B0602030504020204" pitchFamily="34" charset="0"/>
                <a:cs typeface="Lucida Sans Unicode" panose="020B0602030504020204" pitchFamily="34" charset="0"/>
              </a:rPr>
              <a:t>　百日咳につきましては、これまでの乳幼児疾患から次第に高年齢での発症となり、近年では大学生での集団発生など、社会的に問題にもなってきております。成人での慢性呼吸器疾患あるいは重症化することのみならず、新生児早期乳児などのハイリスク感受性者に対して感染源となり、院内感染、家族内感染など危惧されているところです。これについては、日本小児科学会は平成</a:t>
            </a:r>
            <a:r>
              <a:rPr lang="en-US" altLang="ja-JP" sz="1800" dirty="0">
                <a:solidFill>
                  <a:srgbClr val="313131"/>
                </a:solidFill>
                <a:latin typeface="Lucida Sans Unicode" panose="020B0602030504020204" pitchFamily="34" charset="0"/>
                <a:cs typeface="Lucida Sans Unicode" panose="020B0602030504020204" pitchFamily="34" charset="0"/>
              </a:rPr>
              <a:t>20</a:t>
            </a:r>
            <a:r>
              <a:rPr lang="ja-JP" altLang="en-US" sz="1800" dirty="0">
                <a:solidFill>
                  <a:srgbClr val="313131"/>
                </a:solidFill>
                <a:latin typeface="Lucida Sans Unicode" panose="020B0602030504020204" pitchFamily="34" charset="0"/>
                <a:cs typeface="Lucida Sans Unicode" panose="020B0602030504020204" pitchFamily="34" charset="0"/>
              </a:rPr>
              <a:t>年</a:t>
            </a:r>
            <a:r>
              <a:rPr lang="en-US" altLang="ja-JP" sz="1800" dirty="0">
                <a:solidFill>
                  <a:srgbClr val="313131"/>
                </a:solidFill>
                <a:latin typeface="Lucida Sans Unicode" panose="020B0602030504020204" pitchFamily="34" charset="0"/>
                <a:cs typeface="Lucida Sans Unicode" panose="020B0602030504020204" pitchFamily="34" charset="0"/>
              </a:rPr>
              <a:t>3</a:t>
            </a:r>
            <a:r>
              <a:rPr lang="ja-JP" altLang="en-US" sz="1800" dirty="0">
                <a:solidFill>
                  <a:srgbClr val="313131"/>
                </a:solidFill>
                <a:latin typeface="Lucida Sans Unicode" panose="020B0602030504020204" pitchFamily="34" charset="0"/>
                <a:cs typeface="Lucida Sans Unicode" panose="020B0602030504020204" pitchFamily="34" charset="0"/>
              </a:rPr>
              <a:t>月</a:t>
            </a:r>
            <a:r>
              <a:rPr lang="en-US" altLang="ja-JP" sz="1800" dirty="0">
                <a:solidFill>
                  <a:srgbClr val="313131"/>
                </a:solidFill>
                <a:latin typeface="Lucida Sans Unicode" panose="020B0602030504020204" pitchFamily="34" charset="0"/>
                <a:cs typeface="Lucida Sans Unicode" panose="020B0602030504020204" pitchFamily="34" charset="0"/>
              </a:rPr>
              <a:t>23</a:t>
            </a:r>
            <a:r>
              <a:rPr lang="ja-JP" altLang="en-US" sz="1800" dirty="0">
                <a:solidFill>
                  <a:srgbClr val="313131"/>
                </a:solidFill>
                <a:latin typeface="Lucida Sans Unicode" panose="020B0602030504020204" pitchFamily="34" charset="0"/>
                <a:cs typeface="Lucida Sans Unicode" panose="020B0602030504020204" pitchFamily="34" charset="0"/>
              </a:rPr>
              <a:t>日「大学生などにおける百日咳流行についての注意喚起」としてホームページに掲載すると共に全国医学部および看護系大学、専門学校等に手紙を送付し注意喚起を行い、関連学会などにも呼びかけているところです。</a:t>
            </a:r>
            <a:br>
              <a:rPr lang="ja-JP" altLang="en-US" sz="1800" b="1" dirty="0">
                <a:latin typeface="Meiryo UI" panose="020B0604030504040204" pitchFamily="50" charset="-128"/>
                <a:ea typeface="Meiryo UI" panose="020B0604030504040204" pitchFamily="50" charset="-128"/>
              </a:rPr>
            </a:br>
            <a:r>
              <a:rPr lang="ja-JP" altLang="en-US" sz="1800" dirty="0">
                <a:solidFill>
                  <a:srgbClr val="313131"/>
                </a:solidFill>
                <a:latin typeface="Lucida Sans Unicode" panose="020B0602030504020204" pitchFamily="34" charset="0"/>
                <a:cs typeface="Lucida Sans Unicode" panose="020B0602030504020204" pitchFamily="34" charset="0"/>
              </a:rPr>
              <a:t>　米国では同様の現象を既に経験してきており、その対策として、</a:t>
            </a:r>
            <a:r>
              <a:rPr lang="en-US" altLang="ja-JP" sz="1800" dirty="0">
                <a:solidFill>
                  <a:srgbClr val="313131"/>
                </a:solidFill>
                <a:latin typeface="Lucida Sans Unicode" panose="020B0602030504020204" pitchFamily="34" charset="0"/>
                <a:cs typeface="Lucida Sans Unicode" panose="020B0602030504020204" pitchFamily="34" charset="0"/>
              </a:rPr>
              <a:t>11-12</a:t>
            </a:r>
            <a:r>
              <a:rPr lang="ja-JP" altLang="en-US" sz="1800" dirty="0">
                <a:solidFill>
                  <a:srgbClr val="313131"/>
                </a:solidFill>
                <a:latin typeface="Lucida Sans Unicode" panose="020B0602030504020204" pitchFamily="34" charset="0"/>
                <a:cs typeface="Lucida Sans Unicode" panose="020B0602030504020204" pitchFamily="34" charset="0"/>
              </a:rPr>
              <a:t>歳におけるジフテリア・百日咳・破傷風混合ワクチン（</a:t>
            </a:r>
            <a:r>
              <a:rPr lang="en-US" altLang="ja-JP" sz="1800" dirty="0">
                <a:solidFill>
                  <a:srgbClr val="313131"/>
                </a:solidFill>
                <a:latin typeface="Lucida Sans Unicode" panose="020B0602030504020204" pitchFamily="34" charset="0"/>
                <a:cs typeface="Lucida Sans Unicode" panose="020B0602030504020204" pitchFamily="34" charset="0"/>
              </a:rPr>
              <a:t>Tdap</a:t>
            </a:r>
            <a:r>
              <a:rPr lang="ja-JP" altLang="en-US" sz="1800" dirty="0">
                <a:solidFill>
                  <a:srgbClr val="313131"/>
                </a:solidFill>
                <a:latin typeface="Lucida Sans Unicode" panose="020B0602030504020204" pitchFamily="34" charset="0"/>
                <a:cs typeface="Lucida Sans Unicode" panose="020B0602030504020204" pitchFamily="34" charset="0"/>
              </a:rPr>
              <a:t>）の接種を勧奨しています。</a:t>
            </a:r>
            <a:r>
              <a:rPr lang="en-US" altLang="ja-JP" sz="1800" dirty="0">
                <a:solidFill>
                  <a:srgbClr val="313131"/>
                </a:solidFill>
                <a:latin typeface="Lucida Sans Unicode" panose="020B0602030504020204" pitchFamily="34" charset="0"/>
                <a:cs typeface="Lucida Sans Unicode" panose="020B0602030504020204" pitchFamily="34" charset="0"/>
              </a:rPr>
              <a:t>DTP</a:t>
            </a:r>
            <a:r>
              <a:rPr lang="ja-JP" altLang="en-US" sz="1800" dirty="0">
                <a:solidFill>
                  <a:srgbClr val="313131"/>
                </a:solidFill>
                <a:latin typeface="Lucida Sans Unicode" panose="020B0602030504020204" pitchFamily="34" charset="0"/>
                <a:cs typeface="Lucida Sans Unicode" panose="020B0602030504020204" pitchFamily="34" charset="0"/>
              </a:rPr>
              <a:t>は、接種率の低い国では従来の乳幼児の感染症として、接種率の高い国では思春期および成人年齢での疾患としての新たな問題が、国際的に生じてきております。</a:t>
            </a:r>
            <a:br>
              <a:rPr lang="ja-JP" altLang="en-US" sz="1800" b="1" dirty="0">
                <a:latin typeface="Meiryo UI" panose="020B0604030504040204" pitchFamily="50" charset="-128"/>
                <a:ea typeface="Meiryo UI" panose="020B0604030504040204" pitchFamily="50" charset="-128"/>
              </a:rPr>
            </a:br>
            <a:r>
              <a:rPr lang="ja-JP" altLang="en-US" sz="1800" dirty="0">
                <a:solidFill>
                  <a:srgbClr val="313131"/>
                </a:solidFill>
                <a:latin typeface="Lucida Sans Unicode" panose="020B0602030504020204" pitchFamily="34" charset="0"/>
                <a:cs typeface="Lucida Sans Unicode" panose="020B0602030504020204" pitchFamily="34" charset="0"/>
              </a:rPr>
              <a:t>　わが国においては乳幼児の接種率は良好で、疾患の発生もかなりコントロールされていると言えますが、思春期以降の新たな問題に対する解決策としてこれまでの</a:t>
            </a:r>
            <a:r>
              <a:rPr lang="en-US" altLang="ja-JP" sz="1800" dirty="0">
                <a:solidFill>
                  <a:srgbClr val="313131"/>
                </a:solidFill>
                <a:latin typeface="Lucida Sans Unicode" panose="020B0602030504020204" pitchFamily="34" charset="0"/>
                <a:cs typeface="Lucida Sans Unicode" panose="020B0602030504020204" pitchFamily="34" charset="0"/>
              </a:rPr>
              <a:t>DTII</a:t>
            </a:r>
            <a:r>
              <a:rPr lang="ja-JP" altLang="en-US" sz="1800" dirty="0">
                <a:solidFill>
                  <a:srgbClr val="313131"/>
                </a:solidFill>
                <a:latin typeface="Lucida Sans Unicode" panose="020B0602030504020204" pitchFamily="34" charset="0"/>
                <a:cs typeface="Lucida Sans Unicode" panose="020B0602030504020204" pitchFamily="34" charset="0"/>
              </a:rPr>
              <a:t>期接種に百日咳を加えること、さらに成人予防接種の考え方の導入などについて委員会で検討されることを強く要望します。</a:t>
            </a:r>
            <a:r>
              <a:rPr lang="ja-JP" altLang="en-US" sz="1800" b="1" dirty="0">
                <a:latin typeface="Meiryo UI" panose="020B0604030504040204" pitchFamily="50" charset="-128"/>
                <a:ea typeface="Meiryo UI" panose="020B0604030504040204" pitchFamily="50" charset="-128"/>
              </a:rPr>
              <a:t> </a:t>
            </a:r>
          </a:p>
        </p:txBody>
      </p:sp>
      <p:sp>
        <p:nvSpPr>
          <p:cNvPr id="2" name="正方形/長方形 1">
            <a:extLst>
              <a:ext uri="{FF2B5EF4-FFF2-40B4-BE49-F238E27FC236}">
                <a16:creationId xmlns:a16="http://schemas.microsoft.com/office/drawing/2014/main" id="{38C6CFB6-60ED-4E2F-A658-3D1E0406B973}"/>
              </a:ext>
            </a:extLst>
          </p:cNvPr>
          <p:cNvSpPr/>
          <p:nvPr/>
        </p:nvSpPr>
        <p:spPr>
          <a:xfrm>
            <a:off x="6909996" y="13900"/>
            <a:ext cx="2182008" cy="276999"/>
          </a:xfrm>
          <a:prstGeom prst="rect">
            <a:avLst/>
          </a:prstGeom>
        </p:spPr>
        <p:txBody>
          <a:bodyPr wrap="none">
            <a:spAutoFit/>
          </a:bodyPr>
          <a:lstStyle/>
          <a:p>
            <a:r>
              <a:rPr lang="ja-JP" altLang="en-US" sz="1200" dirty="0"/>
              <a:t>国内未発売（国内未承認）含む</a:t>
            </a: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1" name="スライド番号プレースホルダー 2">
            <a:extLst>
              <a:ext uri="{FF2B5EF4-FFF2-40B4-BE49-F238E27FC236}">
                <a16:creationId xmlns:a16="http://schemas.microsoft.com/office/drawing/2014/main" id="{0F8EFE63-8330-EEBE-0824-28D171A815A9}"/>
              </a:ext>
            </a:extLst>
          </p:cNvPr>
          <p:cNvSpPr txBox="1">
            <a:spLocks noGrp="1"/>
          </p:cNvSpPr>
          <p:nvPr/>
        </p:nvSpPr>
        <p:spPr bwMode="auto">
          <a:xfrm>
            <a:off x="6994525" y="64849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A4987B09-234D-4919-9B31-E01ACEA457B1}" type="slidenum">
              <a:rPr lang="en-US" altLang="ja-JP" sz="1200">
                <a:solidFill>
                  <a:srgbClr val="898989"/>
                </a:solidFill>
                <a:latin typeface="Calibri" panose="020F0502020204030204" pitchFamily="34" charset="0"/>
              </a:rPr>
              <a:pPr algn="r"/>
              <a:t>39</a:t>
            </a:fld>
            <a:endParaRPr lang="en-US" altLang="ja-JP" sz="1200">
              <a:solidFill>
                <a:srgbClr val="898989"/>
              </a:solidFill>
              <a:latin typeface="Calibri" panose="020F0502020204030204" pitchFamily="34" charset="0"/>
            </a:endParaRPr>
          </a:p>
        </p:txBody>
      </p:sp>
      <p:graphicFrame>
        <p:nvGraphicFramePr>
          <p:cNvPr id="117" name="Group 67">
            <a:extLst>
              <a:ext uri="{FF2B5EF4-FFF2-40B4-BE49-F238E27FC236}">
                <a16:creationId xmlns:a16="http://schemas.microsoft.com/office/drawing/2014/main" id="{4134CD9D-FF50-4B1D-B08B-8AD49F182CE4}"/>
              </a:ext>
            </a:extLst>
          </p:cNvPr>
          <p:cNvGraphicFramePr>
            <a:graphicFrameLocks noGrp="1"/>
          </p:cNvGraphicFramePr>
          <p:nvPr/>
        </p:nvGraphicFramePr>
        <p:xfrm>
          <a:off x="636588" y="2420938"/>
          <a:ext cx="7934325" cy="1536120"/>
        </p:xfrm>
        <a:graphic>
          <a:graphicData uri="http://schemas.openxmlformats.org/drawingml/2006/table">
            <a:tbl>
              <a:tblPr/>
              <a:tblGrid>
                <a:gridCol w="3935412">
                  <a:extLst>
                    <a:ext uri="{9D8B030D-6E8A-4147-A177-3AD203B41FA5}">
                      <a16:colId xmlns:a16="http://schemas.microsoft.com/office/drawing/2014/main" val="3270510848"/>
                    </a:ext>
                  </a:extLst>
                </a:gridCol>
                <a:gridCol w="3998913">
                  <a:extLst>
                    <a:ext uri="{9D8B030D-6E8A-4147-A177-3AD203B41FA5}">
                      <a16:colId xmlns:a16="http://schemas.microsoft.com/office/drawing/2014/main" val="3025180193"/>
                    </a:ext>
                  </a:extLst>
                </a:gridCol>
              </a:tblGrid>
              <a:tr h="215900">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検査方法</a:t>
                      </a:r>
                      <a:endParaRPr kumimoji="1" lang="ja-JP"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marL="108000" marR="108000" marT="72000" marB="72000" horzOverflow="overflow">
                    <a:lnL>
                      <a:noFill/>
                    </a:lnL>
                    <a:lnR w="12700"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検査材料</a:t>
                      </a:r>
                      <a:endParaRPr kumimoji="1" lang="ja-JP"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marL="108000" marR="108000" marT="72000" marB="72000" horzOverflow="overflow">
                    <a:lnL w="12700" cap="flat" cmpd="sng" algn="ctr">
                      <a:solidFill>
                        <a:schemeClr val="bg1"/>
                      </a:solidFill>
                      <a:prstDash val="solid"/>
                      <a:round/>
                      <a:headEnd type="none" w="med" len="med"/>
                      <a:tailEnd type="none" w="med" len="med"/>
                    </a:lnL>
                    <a:lnR>
                      <a:noFill/>
                    </a:lnR>
                    <a:lnT>
                      <a:noFill/>
                    </a:lnT>
                    <a:lnB w="28575" cap="flat" cmpd="sng" algn="ctr">
                      <a:solidFill>
                        <a:schemeClr val="bg1"/>
                      </a:solidFill>
                      <a:prstDash val="solid"/>
                      <a:round/>
                      <a:headEnd type="none" w="med" len="med"/>
                      <a:tailEnd type="none" w="med" len="med"/>
                    </a:lnB>
                    <a:lnTlToBr>
                      <a:noFill/>
                    </a:lnTlToBr>
                    <a:lnBlToTr>
                      <a:noFill/>
                    </a:lnBlToTr>
                    <a:solidFill>
                      <a:srgbClr val="0070C0"/>
                    </a:solidFill>
                  </a:tcPr>
                </a:tc>
                <a:extLst>
                  <a:ext uri="{0D108BD9-81ED-4DB2-BD59-A6C34878D82A}">
                    <a16:rowId xmlns:a16="http://schemas.microsoft.com/office/drawing/2014/main" val="53950905"/>
                  </a:ext>
                </a:extLst>
              </a:tr>
              <a:tr h="254000">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分離・同定による病原体の検出</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a:noFill/>
                    </a:lnL>
                    <a:lnR w="127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DDFD"/>
                    </a:solidFill>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鼻腔、咽頭、気管支などから採取された検体</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w="12700"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BFDDFD"/>
                    </a:solidFill>
                  </a:tcPr>
                </a:tc>
                <a:extLst>
                  <a:ext uri="{0D108BD9-81ED-4DB2-BD59-A6C34878D82A}">
                    <a16:rowId xmlns:a16="http://schemas.microsoft.com/office/drawing/2014/main" val="4068860775"/>
                  </a:ext>
                </a:extLst>
              </a:tr>
              <a:tr h="220663">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PCR</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法による病原体の遺伝子の検出</a:t>
                      </a: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 PCR</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法は</a:t>
                      </a:r>
                      <a:r>
                        <a:rPr kumimoji="1" lang="en-US"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LAMP</a:t>
                      </a: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法などを含む</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AEBFE"/>
                    </a:solidFill>
                  </a:tcPr>
                </a:tc>
                <a:tc vMerge="1">
                  <a:txBody>
                    <a:bodyPr/>
                    <a:lstStyle/>
                    <a:p>
                      <a:endParaRPr kumimoji="1" lang="ja-JP" altLang="en-US"/>
                    </a:p>
                  </a:txBody>
                  <a:tcPr/>
                </a:tc>
                <a:extLst>
                  <a:ext uri="{0D108BD9-81ED-4DB2-BD59-A6C34878D82A}">
                    <a16:rowId xmlns:a16="http://schemas.microsoft.com/office/drawing/2014/main" val="1479181997"/>
                  </a:ext>
                </a:extLst>
              </a:tr>
              <a:tr h="187325">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抗体の検出</a:t>
                      </a:r>
                    </a:p>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（ペア血清による抗体陽転又は抗体価の有意な上昇、又は単一血清で抗体価の高値）</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solidFill>
                      <a:srgbClr val="BFDDFD"/>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t>血清</a:t>
                      </a:r>
                      <a:endParaRPr kumimoji="1" lang="ja-JP" altLang="ja-JP" sz="9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txBody>
                  <a:tcPr marL="108000" marR="108000" marT="72000" marB="72000"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solidFill>
                      <a:srgbClr val="BFDDFD"/>
                    </a:solidFill>
                  </a:tcPr>
                </a:tc>
                <a:extLst>
                  <a:ext uri="{0D108BD9-81ED-4DB2-BD59-A6C34878D82A}">
                    <a16:rowId xmlns:a16="http://schemas.microsoft.com/office/drawing/2014/main" val="3801536833"/>
                  </a:ext>
                </a:extLst>
              </a:tr>
            </a:tbl>
          </a:graphicData>
        </a:graphic>
      </p:graphicFrame>
      <p:sp>
        <p:nvSpPr>
          <p:cNvPr id="118" name="テキスト ボックス 117">
            <a:extLst>
              <a:ext uri="{FF2B5EF4-FFF2-40B4-BE49-F238E27FC236}">
                <a16:creationId xmlns:a16="http://schemas.microsoft.com/office/drawing/2014/main" id="{2167BE92-2DBE-B5DC-457E-3DF0859AB6C6}"/>
              </a:ext>
            </a:extLst>
          </p:cNvPr>
          <p:cNvSpPr txBox="1"/>
          <p:nvPr/>
        </p:nvSpPr>
        <p:spPr>
          <a:xfrm>
            <a:off x="539750" y="1206500"/>
            <a:ext cx="7875588" cy="1290638"/>
          </a:xfrm>
          <a:prstGeom prst="rect">
            <a:avLst/>
          </a:prstGeom>
          <a:noFill/>
        </p:spPr>
        <p:txBody>
          <a:bodyPr>
            <a:spAutoFit/>
          </a:bodyPr>
          <a:lstStyle/>
          <a:p>
            <a:pPr marL="238125" indent="-238125" fontAlgn="auto">
              <a:lnSpc>
                <a:spcPct val="114000"/>
              </a:lnSpc>
              <a:spcBef>
                <a:spcPts val="0"/>
              </a:spcBef>
              <a:spcAft>
                <a:spcPts val="600"/>
              </a:spcAft>
              <a:buFont typeface="Wingdings" panose="05000000000000000000" pitchFamily="2" charset="2"/>
              <a:buChar char="l"/>
              <a:defRPr/>
            </a:pPr>
            <a:r>
              <a:rPr lang="ja-JP" altLang="en-US" b="1" dirty="0">
                <a:solidFill>
                  <a:srgbClr val="003399"/>
                </a:solidFill>
                <a:latin typeface="Meiryo UI" panose="020B0604030504040204" pitchFamily="50" charset="-128"/>
                <a:ea typeface="Meiryo UI" panose="020B0604030504040204" pitchFamily="50" charset="-128"/>
                <a:cs typeface="Meiryo UI" panose="020B0604030504040204" pitchFamily="50" charset="-128"/>
              </a:rPr>
              <a:t>届出基準</a:t>
            </a:r>
          </a:p>
          <a:p>
            <a:pPr marL="539750" indent="-182563" fontAlgn="auto">
              <a:lnSpc>
                <a:spcPct val="114000"/>
              </a:lnSpc>
              <a:spcBef>
                <a:spcPts val="0"/>
              </a:spcBef>
              <a:spcAft>
                <a:spcPts val="0"/>
              </a:spcAft>
              <a:buFont typeface="Arial" panose="020B0604020202020204" pitchFamily="34" charset="0"/>
              <a:buChar char="•"/>
              <a:defRP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症状や所見から疑いかつ下記の検査所見により診断</a:t>
            </a:r>
          </a:p>
          <a:p>
            <a:pPr marL="539750" indent="-182563" fontAlgn="auto">
              <a:lnSpc>
                <a:spcPct val="114000"/>
              </a:lnSpc>
              <a:spcBef>
                <a:spcPts val="0"/>
              </a:spcBef>
              <a:spcAft>
                <a:spcPts val="0"/>
              </a:spcAft>
              <a:buFont typeface="Arial" panose="020B0604020202020204" pitchFamily="34" charset="0"/>
              <a:buChar char="•"/>
              <a:defRPr/>
            </a:pP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検査確定例と接触歴があり百日咳の臨床的特徴がある場合</a:t>
            </a:r>
          </a:p>
        </p:txBody>
      </p:sp>
      <p:sp>
        <p:nvSpPr>
          <p:cNvPr id="5" name="正方形/長方形 4">
            <a:extLst>
              <a:ext uri="{FF2B5EF4-FFF2-40B4-BE49-F238E27FC236}">
                <a16:creationId xmlns:a16="http://schemas.microsoft.com/office/drawing/2014/main" id="{B0F8EBBC-0D06-E5F2-26E2-60A5E6D0E34B}"/>
              </a:ext>
            </a:extLst>
          </p:cNvPr>
          <p:cNvSpPr/>
          <p:nvPr/>
        </p:nvSpPr>
        <p:spPr>
          <a:xfrm>
            <a:off x="636588" y="4922838"/>
            <a:ext cx="7943850" cy="1223962"/>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08000" rIns="108000" anchor="ctr"/>
          <a:lstStyle/>
          <a:p>
            <a:pPr marL="285750" indent="-285750" algn="just" fontAlgn="auto">
              <a:spcBef>
                <a:spcPts val="600"/>
              </a:spcBef>
              <a:spcAft>
                <a:spcPts val="0"/>
              </a:spcAft>
              <a:buClr>
                <a:srgbClr val="FF0000"/>
              </a:buClr>
              <a:buFont typeface="Wingdings" panose="05000000000000000000" pitchFamily="2" charset="2"/>
              <a:buChar char="u"/>
              <a:defRPr/>
            </a:pPr>
            <a:r>
              <a:rPr lang="en-US" altLang="ja-JP"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年までとの違い</a:t>
            </a:r>
            <a:endParaRPr lang="en-US" altLang="ja-JP"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144463" algn="just" fontAlgn="auto">
              <a:spcBef>
                <a:spcPts val="600"/>
              </a:spcBef>
              <a:spcAft>
                <a:spcPts val="0"/>
              </a:spcAft>
              <a:buFont typeface="Arial" panose="020B0604020202020204" pitchFamily="34" charset="0"/>
              <a:buChar char="•"/>
              <a:defRPr/>
            </a:pPr>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小児科定点から全医療機関報告へ：小児だけでなく成人を含めた動向の把握</a:t>
            </a:r>
            <a:endParaRPr lang="en-US" altLang="ja-JP"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15900" indent="-144463" algn="just" fontAlgn="auto">
              <a:spcBef>
                <a:spcPts val="600"/>
              </a:spcBef>
              <a:spcAft>
                <a:spcPts val="0"/>
              </a:spcAft>
              <a:buFont typeface="Arial" panose="020B0604020202020204" pitchFamily="34" charset="0"/>
              <a:buChar char="•"/>
              <a:defRPr/>
            </a:pPr>
            <a:r>
              <a:rPr lang="ja-JP" altLang="en-US" sz="1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臨床診断例から検査診断例へ：より特異度の高い症例の把握</a:t>
            </a:r>
          </a:p>
        </p:txBody>
      </p:sp>
      <p:sp>
        <p:nvSpPr>
          <p:cNvPr id="516117" name="テキスト ボックス 9">
            <a:extLst>
              <a:ext uri="{FF2B5EF4-FFF2-40B4-BE49-F238E27FC236}">
                <a16:creationId xmlns:a16="http://schemas.microsoft.com/office/drawing/2014/main" id="{121A7BC2-ED52-C8D3-8684-EB1C0B5DEDF2}"/>
              </a:ext>
            </a:extLst>
          </p:cNvPr>
          <p:cNvSpPr txBox="1">
            <a:spLocks noChangeArrowheads="1"/>
          </p:cNvSpPr>
          <p:nvPr/>
        </p:nvSpPr>
        <p:spPr bwMode="auto">
          <a:xfrm>
            <a:off x="827088" y="6484938"/>
            <a:ext cx="82089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1000">
                <a:latin typeface="Meiryo UI" panose="020B0604030504040204" pitchFamily="50" charset="-128"/>
                <a:ea typeface="Meiryo UI" panose="020B0604030504040204" pitchFamily="50" charset="-128"/>
              </a:rPr>
              <a:t>出典：第</a:t>
            </a:r>
            <a:r>
              <a:rPr lang="en-US" altLang="ja-JP" sz="1000">
                <a:latin typeface="Meiryo UI" panose="020B0604030504040204" pitchFamily="50" charset="-128"/>
                <a:ea typeface="Meiryo UI" panose="020B0604030504040204" pitchFamily="50" charset="-128"/>
              </a:rPr>
              <a:t>8</a:t>
            </a:r>
            <a:r>
              <a:rPr lang="ja-JP" altLang="en-US" sz="1000">
                <a:latin typeface="Meiryo UI" panose="020B0604030504040204" pitchFamily="50" charset="-128"/>
                <a:ea typeface="Meiryo UI" panose="020B0604030504040204" pitchFamily="50" charset="-128"/>
              </a:rPr>
              <a:t>回厚生科学審議会予防接種・ワクチン分科会予防接種基本方針部会 ワクチン評価に関する小委員会</a:t>
            </a:r>
            <a:br>
              <a:rPr lang="ja-JP" altLang="en-US" sz="1000">
                <a:latin typeface="Meiryo UI" panose="020B0604030504040204" pitchFamily="50" charset="-128"/>
                <a:ea typeface="Meiryo UI" panose="020B0604030504040204" pitchFamily="50" charset="-128"/>
              </a:rPr>
            </a:br>
            <a:r>
              <a:rPr lang="ja-JP" altLang="en-US" sz="1000">
                <a:latin typeface="Meiryo UI" panose="020B0604030504040204" pitchFamily="50" charset="-128"/>
                <a:ea typeface="Meiryo UI" panose="020B0604030504040204" pitchFamily="50" charset="-128"/>
              </a:rPr>
              <a:t>（</a:t>
            </a:r>
            <a:r>
              <a:rPr lang="en-US" altLang="ja-JP" sz="1000">
                <a:latin typeface="Meiryo UI" panose="020B0604030504040204" pitchFamily="50" charset="-128"/>
                <a:ea typeface="Meiryo UI" panose="020B0604030504040204" pitchFamily="50" charset="-128"/>
              </a:rPr>
              <a:t>2018</a:t>
            </a:r>
            <a:r>
              <a:rPr lang="ja-JP" altLang="en-US" sz="1000">
                <a:latin typeface="Meiryo UI" panose="020B0604030504040204" pitchFamily="50" charset="-128"/>
                <a:ea typeface="Meiryo UI" panose="020B0604030504040204" pitchFamily="50" charset="-128"/>
              </a:rPr>
              <a:t>年</a:t>
            </a:r>
            <a:r>
              <a:rPr lang="en-US" altLang="ja-JP" sz="1000">
                <a:latin typeface="Meiryo UI" panose="020B0604030504040204" pitchFamily="50" charset="-128"/>
                <a:ea typeface="Meiryo UI" panose="020B0604030504040204" pitchFamily="50" charset="-128"/>
              </a:rPr>
              <a:t>5</a:t>
            </a:r>
            <a:r>
              <a:rPr lang="ja-JP" altLang="en-US" sz="1000">
                <a:latin typeface="Meiryo UI" panose="020B0604030504040204" pitchFamily="50" charset="-128"/>
                <a:ea typeface="Meiryo UI" panose="020B0604030504040204" pitchFamily="50" charset="-128"/>
              </a:rPr>
              <a:t>月</a:t>
            </a:r>
            <a:r>
              <a:rPr lang="en-US" altLang="ja-JP" sz="1000">
                <a:latin typeface="Meiryo UI" panose="020B0604030504040204" pitchFamily="50" charset="-128"/>
                <a:ea typeface="Meiryo UI" panose="020B0604030504040204" pitchFamily="50" charset="-128"/>
              </a:rPr>
              <a:t>17</a:t>
            </a:r>
            <a:r>
              <a:rPr lang="ja-JP" altLang="en-US" sz="1000">
                <a:latin typeface="Meiryo UI" panose="020B0604030504040204" pitchFamily="50" charset="-128"/>
                <a:ea typeface="Meiryo UI" panose="020B0604030504040204" pitchFamily="50" charset="-128"/>
              </a:rPr>
              <a:t>日）「資料</a:t>
            </a:r>
            <a:r>
              <a:rPr lang="en-US" altLang="ja-JP" sz="1000">
                <a:latin typeface="Meiryo UI" panose="020B0604030504040204" pitchFamily="50" charset="-128"/>
                <a:ea typeface="Meiryo UI" panose="020B0604030504040204" pitchFamily="50" charset="-128"/>
              </a:rPr>
              <a:t>6</a:t>
            </a:r>
            <a:r>
              <a:rPr lang="ja-JP" altLang="en-US" sz="1000">
                <a:latin typeface="Meiryo UI" panose="020B0604030504040204" pitchFamily="50" charset="-128"/>
                <a:ea typeface="Meiryo UI" panose="020B0604030504040204" pitchFamily="50" charset="-128"/>
              </a:rPr>
              <a:t>：</a:t>
            </a:r>
            <a:r>
              <a:rPr lang="en-US" altLang="ja-JP" sz="1000">
                <a:latin typeface="Meiryo UI" panose="020B0604030504040204" pitchFamily="50" charset="-128"/>
                <a:ea typeface="Meiryo UI" panose="020B0604030504040204" pitchFamily="50" charset="-128"/>
              </a:rPr>
              <a:t>2018</a:t>
            </a:r>
            <a:r>
              <a:rPr lang="ja-JP" altLang="en-US" sz="1000">
                <a:latin typeface="Meiryo UI" panose="020B0604030504040204" pitchFamily="50" charset="-128"/>
                <a:ea typeface="Meiryo UI" panose="020B0604030504040204" pitchFamily="50" charset="-128"/>
              </a:rPr>
              <a:t>年第</a:t>
            </a:r>
            <a:r>
              <a:rPr lang="en-US" altLang="ja-JP" sz="1000">
                <a:latin typeface="Meiryo UI" panose="020B0604030504040204" pitchFamily="50" charset="-128"/>
                <a:ea typeface="Meiryo UI" panose="020B0604030504040204" pitchFamily="50" charset="-128"/>
              </a:rPr>
              <a:t>1</a:t>
            </a:r>
            <a:r>
              <a:rPr lang="ja-JP" altLang="en-US" sz="1000">
                <a:latin typeface="Meiryo UI" panose="020B0604030504040204" pitchFamily="50" charset="-128"/>
                <a:ea typeface="Meiryo UI" panose="020B0604030504040204" pitchFamily="50" charset="-128"/>
              </a:rPr>
              <a:t>週から第</a:t>
            </a:r>
            <a:r>
              <a:rPr lang="en-US" altLang="ja-JP" sz="1000">
                <a:latin typeface="Meiryo UI" panose="020B0604030504040204" pitchFamily="50" charset="-128"/>
                <a:ea typeface="Meiryo UI" panose="020B0604030504040204" pitchFamily="50" charset="-128"/>
              </a:rPr>
              <a:t>16</a:t>
            </a:r>
            <a:r>
              <a:rPr lang="ja-JP" altLang="en-US" sz="1000">
                <a:latin typeface="Meiryo UI" panose="020B0604030504040204" pitchFamily="50" charset="-128"/>
                <a:ea typeface="Meiryo UI" panose="020B0604030504040204" pitchFamily="50" charset="-128"/>
              </a:rPr>
              <a:t>週に感染症発生動向調査（</a:t>
            </a:r>
            <a:r>
              <a:rPr lang="en-US" altLang="ja-JP" sz="1000">
                <a:latin typeface="Meiryo UI" panose="020B0604030504040204" pitchFamily="50" charset="-128"/>
                <a:ea typeface="Meiryo UI" panose="020B0604030504040204" pitchFamily="50" charset="-128"/>
              </a:rPr>
              <a:t>NESID)</a:t>
            </a:r>
            <a:r>
              <a:rPr lang="ja-JP" altLang="en-US" sz="1000">
                <a:latin typeface="Meiryo UI" panose="020B0604030504040204" pitchFamily="50" charset="-128"/>
                <a:ea typeface="Meiryo UI" panose="020B0604030504040204" pitchFamily="50" charset="-128"/>
              </a:rPr>
              <a:t>に報告された百日咳症例のまとめ」</a:t>
            </a:r>
          </a:p>
        </p:txBody>
      </p:sp>
      <p:sp>
        <p:nvSpPr>
          <p:cNvPr id="516118" name="Rectangle 1046">
            <a:extLst>
              <a:ext uri="{FF2B5EF4-FFF2-40B4-BE49-F238E27FC236}">
                <a16:creationId xmlns:a16="http://schemas.microsoft.com/office/drawing/2014/main" id="{AC85646F-9B42-001F-0897-773775523603}"/>
              </a:ext>
            </a:extLst>
          </p:cNvPr>
          <p:cNvSpPr>
            <a:spLocks noGrp="1" noChangeArrowheads="1"/>
          </p:cNvSpPr>
          <p:nvPr>
            <p:ph type="title" idx="4294967295"/>
          </p:nvPr>
        </p:nvSpPr>
        <p:spPr/>
        <p:txBody>
          <a:bodyPr/>
          <a:lstStyle/>
          <a:p>
            <a:r>
              <a:rPr lang="en-US" altLang="ja-JP" sz="2800" dirty="0"/>
              <a:t>2018</a:t>
            </a:r>
            <a:r>
              <a:rPr lang="ja-JP" altLang="en-US" sz="2800" dirty="0"/>
              <a:t>年</a:t>
            </a:r>
            <a:r>
              <a:rPr lang="en-US" altLang="ja-JP" sz="2800" dirty="0"/>
              <a:t>1</a:t>
            </a:r>
            <a:r>
              <a:rPr lang="ja-JP" altLang="en-US" sz="2800" dirty="0"/>
              <a:t>月</a:t>
            </a:r>
            <a:r>
              <a:rPr lang="en-US" altLang="ja-JP" sz="2800" dirty="0"/>
              <a:t>1</a:t>
            </a:r>
            <a:r>
              <a:rPr lang="ja-JP" altLang="en-US" sz="2800" dirty="0"/>
              <a:t>日から</a:t>
            </a:r>
            <a:r>
              <a:rPr lang="en-US" altLang="ja-JP" sz="3600" dirty="0"/>
              <a:t>5</a:t>
            </a:r>
            <a:r>
              <a:rPr lang="ja-JP" altLang="en-US" sz="3600" dirty="0"/>
              <a:t>類の全数把握疾患に</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2F5491-12D3-5DD1-6D02-B9043A9490C0}"/>
              </a:ext>
            </a:extLst>
          </p:cNvPr>
          <p:cNvSpPr>
            <a:spLocks noGrp="1"/>
          </p:cNvSpPr>
          <p:nvPr>
            <p:ph type="title"/>
          </p:nvPr>
        </p:nvSpPr>
        <p:spPr/>
        <p:txBody>
          <a:bodyPr/>
          <a:lstStyle/>
          <a:p>
            <a:r>
              <a:rPr lang="ja-JP" altLang="en-US" dirty="0"/>
              <a:t>コロナワクチン</a:t>
            </a:r>
            <a:endParaRPr kumimoji="1" lang="ja-JP" altLang="en-US" dirty="0"/>
          </a:p>
        </p:txBody>
      </p:sp>
      <p:sp>
        <p:nvSpPr>
          <p:cNvPr id="3" name="コンテンツ プレースホルダー 2">
            <a:extLst>
              <a:ext uri="{FF2B5EF4-FFF2-40B4-BE49-F238E27FC236}">
                <a16:creationId xmlns:a16="http://schemas.microsoft.com/office/drawing/2014/main" id="{F704644E-AF0E-9E58-1B45-2383BB0C8B52}"/>
              </a:ext>
            </a:extLst>
          </p:cNvPr>
          <p:cNvSpPr>
            <a:spLocks noGrp="1"/>
          </p:cNvSpPr>
          <p:nvPr>
            <p:ph idx="1"/>
          </p:nvPr>
        </p:nvSpPr>
        <p:spPr/>
        <p:txBody>
          <a:bodyPr/>
          <a:lstStyle/>
          <a:p>
            <a:r>
              <a:rPr lang="ja-JP" altLang="en-US" sz="2000" dirty="0"/>
              <a:t>コロナワクチン　</a:t>
            </a:r>
            <a:r>
              <a:rPr lang="en-US" altLang="ja-JP" sz="2000" dirty="0"/>
              <a:t>2024: B</a:t>
            </a:r>
            <a:r>
              <a:rPr lang="ja-JP" altLang="en-US" sz="2000" dirty="0"/>
              <a:t>群に。</a:t>
            </a:r>
            <a:r>
              <a:rPr lang="en-US" altLang="ja-JP" sz="2000" dirty="0"/>
              <a:t>2025: </a:t>
            </a:r>
            <a:r>
              <a:rPr lang="ja-JP" altLang="en-US" sz="2000" dirty="0"/>
              <a:t>補助金も他のワクチンと同様に減額。</a:t>
            </a:r>
            <a:endParaRPr lang="en-US" altLang="ja-JP" sz="2000" dirty="0"/>
          </a:p>
          <a:p>
            <a:pPr lvl="1"/>
            <a:r>
              <a:rPr lang="en-US" altLang="ja-JP" sz="1600" dirty="0"/>
              <a:t>60~64</a:t>
            </a:r>
            <a:r>
              <a:rPr lang="ja-JP" altLang="en-US" sz="1600" dirty="0"/>
              <a:t>才は、日常生活を送れないほどの障害の人のみ</a:t>
            </a:r>
            <a:endParaRPr lang="en-US" altLang="ja-JP" sz="1600" dirty="0"/>
          </a:p>
          <a:p>
            <a:pPr lvl="1"/>
            <a:r>
              <a:rPr lang="ja-JP" altLang="en-US" sz="1800" dirty="0"/>
              <a:t>疾患の重症度は低下した。</a:t>
            </a:r>
            <a:endParaRPr lang="en-US" altLang="ja-JP" sz="1800" dirty="0"/>
          </a:p>
          <a:p>
            <a:pPr lvl="1"/>
            <a:r>
              <a:rPr lang="ja-JP" altLang="en-US" sz="1800" dirty="0"/>
              <a:t>ワクチンの感染予防効果は限定的。</a:t>
            </a:r>
            <a:endParaRPr lang="en-US" altLang="ja-JP" sz="1800" dirty="0"/>
          </a:p>
          <a:p>
            <a:pPr lvl="1"/>
            <a:r>
              <a:rPr lang="ja-JP" altLang="en-US" sz="1800" dirty="0"/>
              <a:t>ワクチンの重症化予防効果は期待される。</a:t>
            </a:r>
            <a:endParaRPr lang="en-US" altLang="ja-JP" sz="1800" dirty="0"/>
          </a:p>
          <a:p>
            <a:pPr lvl="1"/>
            <a:r>
              <a:rPr lang="ja-JP" altLang="en-US" sz="1800" dirty="0"/>
              <a:t>高齢者＋基礎疾患の人にはおすすめ。</a:t>
            </a:r>
            <a:endParaRPr lang="en-US" altLang="ja-JP" sz="1800" dirty="0"/>
          </a:p>
          <a:p>
            <a:pPr lvl="1"/>
            <a:r>
              <a:rPr lang="ja-JP" altLang="en-US" sz="1800" dirty="0"/>
              <a:t>過去に強い副反応が出た人には、別種を。</a:t>
            </a:r>
            <a:endParaRPr lang="en-US" altLang="ja-JP" sz="1800" dirty="0"/>
          </a:p>
          <a:p>
            <a:pPr lvl="1"/>
            <a:endParaRPr lang="en-US" altLang="ja-JP" sz="1800" dirty="0"/>
          </a:p>
          <a:p>
            <a:pPr lvl="1"/>
            <a:r>
              <a:rPr lang="ja-JP" altLang="en-US" sz="1800" dirty="0"/>
              <a:t>ファイザー　</a:t>
            </a:r>
            <a:r>
              <a:rPr lang="en-US" altLang="ja-JP" sz="1800" dirty="0"/>
              <a:t>mRNA</a:t>
            </a:r>
            <a:r>
              <a:rPr lang="ja-JP" altLang="en-US" sz="1800" dirty="0"/>
              <a:t>ワクチン「コミナティ」</a:t>
            </a:r>
            <a:br>
              <a:rPr lang="en-US" altLang="ja-JP" sz="1800" dirty="0"/>
            </a:br>
            <a:r>
              <a:rPr lang="en-US" altLang="ja-JP" sz="1800" dirty="0"/>
              <a:t>12</a:t>
            </a:r>
            <a:r>
              <a:rPr lang="ja-JP" altLang="en-US" sz="1800" dirty="0"/>
              <a:t>歳以上用</a:t>
            </a:r>
            <a:r>
              <a:rPr lang="en-US" altLang="ja-JP" sz="1800" dirty="0"/>
              <a:t>0.3mL</a:t>
            </a:r>
            <a:r>
              <a:rPr lang="ja-JP" altLang="en-US" sz="1800" dirty="0"/>
              <a:t>シリンジ　５</a:t>
            </a:r>
            <a:r>
              <a:rPr lang="en-US" altLang="ja-JP" sz="1800" dirty="0"/>
              <a:t>~11</a:t>
            </a:r>
            <a:r>
              <a:rPr lang="ja-JP" altLang="en-US" sz="1800" dirty="0"/>
              <a:t>才用</a:t>
            </a:r>
            <a:r>
              <a:rPr lang="en-US" altLang="ja-JP" sz="1800" dirty="0"/>
              <a:t>0.2mL</a:t>
            </a:r>
            <a:r>
              <a:rPr lang="ja-JP" altLang="en-US" sz="1800" dirty="0"/>
              <a:t>シリンジ　６ヵ月～</a:t>
            </a:r>
            <a:r>
              <a:rPr lang="en-US" altLang="ja-JP" sz="1800" dirty="0"/>
              <a:t>4</a:t>
            </a:r>
            <a:r>
              <a:rPr lang="ja-JP" altLang="en-US" sz="1800" dirty="0"/>
              <a:t>才用</a:t>
            </a:r>
            <a:r>
              <a:rPr lang="en-US" altLang="ja-JP" sz="1800" dirty="0"/>
              <a:t>3</a:t>
            </a:r>
            <a:r>
              <a:rPr lang="ja-JP" altLang="en-US" sz="1800" dirty="0"/>
              <a:t>人用</a:t>
            </a:r>
            <a:endParaRPr lang="en-US" altLang="ja-JP" sz="1800" dirty="0"/>
          </a:p>
          <a:p>
            <a:pPr lvl="1"/>
            <a:r>
              <a:rPr lang="ja-JP" altLang="en-US" sz="1800" dirty="0"/>
              <a:t>モデルナ　</a:t>
            </a:r>
            <a:r>
              <a:rPr lang="en-US" altLang="ja-JP" sz="1800" dirty="0"/>
              <a:t>mRNA</a:t>
            </a:r>
            <a:r>
              <a:rPr lang="ja-JP" altLang="en-US" sz="1800" dirty="0"/>
              <a:t>ワクチン「スパイクバックス」</a:t>
            </a:r>
            <a:br>
              <a:rPr lang="en-US" altLang="ja-JP" sz="1800" dirty="0"/>
            </a:br>
            <a:r>
              <a:rPr lang="ja-JP" altLang="en-US" sz="1800" dirty="0"/>
              <a:t>　</a:t>
            </a:r>
            <a:r>
              <a:rPr lang="en-US" altLang="ja-JP" sz="1800" dirty="0"/>
              <a:t>12</a:t>
            </a:r>
            <a:r>
              <a:rPr lang="ja-JP" altLang="en-US" sz="1800" dirty="0"/>
              <a:t>歳以上用</a:t>
            </a:r>
            <a:r>
              <a:rPr lang="en-US" altLang="ja-JP" sz="1800" dirty="0"/>
              <a:t>0.5mL</a:t>
            </a:r>
            <a:r>
              <a:rPr lang="ja-JP" altLang="en-US" sz="1800" dirty="0"/>
              <a:t>シリンジ　</a:t>
            </a:r>
            <a:r>
              <a:rPr lang="en-US" altLang="ja-JP" sz="1800" dirty="0"/>
              <a:t>6</a:t>
            </a:r>
            <a:r>
              <a:rPr lang="ja-JP" altLang="en-US" sz="1800" dirty="0"/>
              <a:t>ヵ月</a:t>
            </a:r>
            <a:r>
              <a:rPr lang="en-US" altLang="ja-JP" sz="1800" dirty="0"/>
              <a:t>~11</a:t>
            </a:r>
            <a:r>
              <a:rPr lang="ja-JP" altLang="en-US" sz="1800" dirty="0"/>
              <a:t>才用</a:t>
            </a:r>
            <a:r>
              <a:rPr lang="en-US" altLang="ja-JP" sz="1800" dirty="0"/>
              <a:t>0.25mL</a:t>
            </a:r>
            <a:r>
              <a:rPr lang="ja-JP" altLang="en-US" sz="1800" dirty="0"/>
              <a:t>シリンジ</a:t>
            </a:r>
            <a:endParaRPr lang="en-US" altLang="ja-JP" sz="1800" dirty="0"/>
          </a:p>
          <a:p>
            <a:pPr lvl="1"/>
            <a:r>
              <a:rPr lang="ja-JP" altLang="en-US" sz="1800" dirty="0">
                <a:latin typeface="+mj-ea"/>
              </a:rPr>
              <a:t>タケダ　</a:t>
            </a:r>
            <a:r>
              <a:rPr lang="en-US" altLang="ja-JP" sz="1800" dirty="0">
                <a:latin typeface="+mj-ea"/>
              </a:rPr>
              <a:t> </a:t>
            </a:r>
            <a:r>
              <a:rPr lang="ja-JP" altLang="en-US" sz="1800" dirty="0">
                <a:solidFill>
                  <a:srgbClr val="FF0000"/>
                </a:solidFill>
                <a:latin typeface="+mj-ea"/>
              </a:rPr>
              <a:t>組換蛋白ワクチン</a:t>
            </a:r>
            <a:r>
              <a:rPr lang="ja-JP" altLang="en-US" sz="1800" dirty="0">
                <a:latin typeface="+mj-ea"/>
              </a:rPr>
              <a:t>「ヌバキソビッド」</a:t>
            </a:r>
            <a:br>
              <a:rPr lang="en-US" altLang="ja-JP" sz="1800" dirty="0">
                <a:latin typeface="+mj-ea"/>
              </a:rPr>
            </a:br>
            <a:r>
              <a:rPr lang="ja-JP" altLang="en-US" sz="1800" dirty="0">
                <a:latin typeface="+mj-ea"/>
              </a:rPr>
              <a:t>　</a:t>
            </a:r>
            <a:r>
              <a:rPr lang="en-US" altLang="ja-JP" sz="1800" dirty="0">
                <a:latin typeface="+mj-ea"/>
              </a:rPr>
              <a:t>12</a:t>
            </a:r>
            <a:r>
              <a:rPr lang="ja-JP" altLang="en-US" sz="1800" dirty="0">
                <a:latin typeface="+mj-ea"/>
              </a:rPr>
              <a:t>才以上用</a:t>
            </a:r>
            <a:r>
              <a:rPr lang="en-US" altLang="ja-JP" sz="1800" dirty="0">
                <a:latin typeface="+mj-ea"/>
              </a:rPr>
              <a:t>2</a:t>
            </a:r>
            <a:r>
              <a:rPr lang="ja-JP" altLang="en-US" sz="1800" dirty="0">
                <a:latin typeface="+mj-ea"/>
              </a:rPr>
              <a:t>人用バイアル</a:t>
            </a:r>
            <a:endParaRPr lang="en-US" altLang="ja-JP" sz="1800" dirty="0">
              <a:latin typeface="+mj-ea"/>
            </a:endParaRPr>
          </a:p>
          <a:p>
            <a:pPr lvl="1"/>
            <a:r>
              <a:rPr lang="ja-JP" altLang="en-US" sz="1800" dirty="0">
                <a:latin typeface="+mj-ea"/>
              </a:rPr>
              <a:t>第</a:t>
            </a:r>
            <a:r>
              <a:rPr lang="en-US" altLang="ja-JP" sz="1800" dirty="0">
                <a:latin typeface="+mj-ea"/>
              </a:rPr>
              <a:t>1</a:t>
            </a:r>
            <a:r>
              <a:rPr lang="ja-JP" altLang="en-US" sz="1800" dirty="0">
                <a:latin typeface="+mj-ea"/>
              </a:rPr>
              <a:t>三共</a:t>
            </a:r>
            <a:r>
              <a:rPr lang="en-US" altLang="ja-JP" sz="1800" dirty="0">
                <a:latin typeface="+mj-ea"/>
              </a:rPr>
              <a:t> </a:t>
            </a:r>
            <a:r>
              <a:rPr lang="en-US" altLang="ja-JP" sz="1800" dirty="0"/>
              <a:t>mRNA</a:t>
            </a:r>
            <a:r>
              <a:rPr lang="ja-JP" altLang="en-US" sz="1800" dirty="0">
                <a:latin typeface="+mj-ea"/>
              </a:rPr>
              <a:t>ワクチン「ダイチロナ」　</a:t>
            </a:r>
            <a:endParaRPr lang="en-US" altLang="ja-JP" sz="1800" dirty="0">
              <a:latin typeface="+mj-ea"/>
            </a:endParaRPr>
          </a:p>
          <a:p>
            <a:pPr lvl="1"/>
            <a:r>
              <a:rPr lang="ja-JP" altLang="en-US" sz="1800" dirty="0">
                <a:latin typeface="+mj-ea"/>
              </a:rPr>
              <a:t>明治　</a:t>
            </a:r>
            <a:r>
              <a:rPr lang="ja-JP" altLang="en-US" sz="1800" dirty="0">
                <a:solidFill>
                  <a:srgbClr val="000000"/>
                </a:solidFill>
                <a:highlight>
                  <a:srgbClr val="FFFFFF"/>
                </a:highlight>
                <a:latin typeface="+mj-ea"/>
              </a:rPr>
              <a:t>自己増殖型</a:t>
            </a:r>
            <a:r>
              <a:rPr lang="en-US" altLang="ja-JP" sz="1800" dirty="0"/>
              <a:t>mRNA </a:t>
            </a:r>
            <a:r>
              <a:rPr lang="ja-JP" altLang="en-US" sz="1800" dirty="0">
                <a:solidFill>
                  <a:srgbClr val="000000"/>
                </a:solidFill>
                <a:highlight>
                  <a:srgbClr val="FFFFFF"/>
                </a:highlight>
                <a:latin typeface="+mj-ea"/>
              </a:rPr>
              <a:t>ワクチン「コスタイベ」</a:t>
            </a:r>
            <a:endParaRPr lang="en-US" altLang="ja-JP" sz="1800" dirty="0">
              <a:solidFill>
                <a:srgbClr val="000000"/>
              </a:solidFill>
              <a:highlight>
                <a:srgbClr val="FFFFFF"/>
              </a:highlight>
              <a:latin typeface="+mj-ea"/>
            </a:endParaRPr>
          </a:p>
          <a:p>
            <a:pPr lvl="1"/>
            <a:endParaRPr lang="en-US" altLang="ja-JP" sz="1800" dirty="0"/>
          </a:p>
        </p:txBody>
      </p:sp>
    </p:spTree>
    <p:extLst>
      <p:ext uri="{BB962C8B-B14F-4D97-AF65-F5344CB8AC3E}">
        <p14:creationId xmlns:p14="http://schemas.microsoft.com/office/powerpoint/2010/main" val="3264264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6">
            <a:extLst>
              <a:ext uri="{FF2B5EF4-FFF2-40B4-BE49-F238E27FC236}">
                <a16:creationId xmlns:a16="http://schemas.microsoft.com/office/drawing/2014/main" id="{0D0FA714-D677-9445-8DE2-028DFA5150E4}"/>
              </a:ext>
            </a:extLst>
          </p:cNvPr>
          <p:cNvSpPr>
            <a:spLocks noChangeArrowheads="1"/>
          </p:cNvSpPr>
          <p:nvPr/>
        </p:nvSpPr>
        <p:spPr bwMode="auto">
          <a:xfrm>
            <a:off x="228600" y="5181600"/>
            <a:ext cx="8512175" cy="990600"/>
          </a:xfrm>
          <a:prstGeom prst="roundRect">
            <a:avLst>
              <a:gd name="adj" fmla="val 10140"/>
            </a:avLst>
          </a:prstGeom>
          <a:solidFill>
            <a:srgbClr val="E7FCFF"/>
          </a:solidFill>
          <a:ln>
            <a:noFill/>
          </a:ln>
          <a:effectLst>
            <a:outerShdw blurRad="88900" sx="101000" sy="101000" algn="ctr" rotWithShape="0">
              <a:prstClr val="black">
                <a:alpha val="20000"/>
              </a:prstClr>
            </a:outerShdw>
          </a:effectLst>
        </p:spPr>
        <p:txBody>
          <a:bodyPr/>
          <a:lstStyle/>
          <a:p>
            <a:pPr fontAlgn="auto">
              <a:spcBef>
                <a:spcPts val="0"/>
              </a:spcBef>
              <a:spcAft>
                <a:spcPts val="0"/>
              </a:spcAft>
              <a:defRPr/>
            </a:pPr>
            <a:endParaRPr lang="ja-JP" altLang="en-US" sz="1800">
              <a:latin typeface="+mn-lt"/>
              <a:ea typeface="+mn-ea"/>
            </a:endParaRPr>
          </a:p>
        </p:txBody>
      </p:sp>
      <p:sp>
        <p:nvSpPr>
          <p:cNvPr id="6" name="Rectangle 6">
            <a:extLst>
              <a:ext uri="{FF2B5EF4-FFF2-40B4-BE49-F238E27FC236}">
                <a16:creationId xmlns:a16="http://schemas.microsoft.com/office/drawing/2014/main" id="{55F812E9-8EAA-D140-5452-862D4CB122D2}"/>
              </a:ext>
            </a:extLst>
          </p:cNvPr>
          <p:cNvSpPr>
            <a:spLocks noChangeArrowheads="1"/>
          </p:cNvSpPr>
          <p:nvPr/>
        </p:nvSpPr>
        <p:spPr bwMode="auto">
          <a:xfrm>
            <a:off x="304800" y="1066800"/>
            <a:ext cx="8512175" cy="2895600"/>
          </a:xfrm>
          <a:prstGeom prst="roundRect">
            <a:avLst>
              <a:gd name="adj" fmla="val 10140"/>
            </a:avLst>
          </a:prstGeom>
          <a:solidFill>
            <a:srgbClr val="E7FCFF"/>
          </a:solidFill>
          <a:ln>
            <a:noFill/>
          </a:ln>
          <a:effectLst>
            <a:outerShdw blurRad="88900" sx="101000" sy="101000" algn="ctr" rotWithShape="0">
              <a:prstClr val="black">
                <a:alpha val="20000"/>
              </a:prstClr>
            </a:outerShdw>
          </a:effectLst>
        </p:spPr>
        <p:txBody>
          <a:bodyPr/>
          <a:lstStyle/>
          <a:p>
            <a:pPr fontAlgn="auto">
              <a:spcBef>
                <a:spcPts val="0"/>
              </a:spcBef>
              <a:spcAft>
                <a:spcPts val="0"/>
              </a:spcAft>
              <a:defRPr/>
            </a:pPr>
            <a:endParaRPr lang="ja-JP" altLang="en-US" sz="1800">
              <a:latin typeface="+mn-lt"/>
              <a:ea typeface="+mn-ea"/>
            </a:endParaRPr>
          </a:p>
        </p:txBody>
      </p:sp>
      <p:sp>
        <p:nvSpPr>
          <p:cNvPr id="2" name="Rectangle 6">
            <a:extLst>
              <a:ext uri="{FF2B5EF4-FFF2-40B4-BE49-F238E27FC236}">
                <a16:creationId xmlns:a16="http://schemas.microsoft.com/office/drawing/2014/main" id="{ECA2A2A5-9782-727E-18B5-A0A02A4CEA68}"/>
              </a:ext>
            </a:extLst>
          </p:cNvPr>
          <p:cNvSpPr>
            <a:spLocks noChangeArrowheads="1"/>
          </p:cNvSpPr>
          <p:nvPr/>
        </p:nvSpPr>
        <p:spPr bwMode="auto">
          <a:xfrm>
            <a:off x="228600" y="4267200"/>
            <a:ext cx="8512175" cy="762000"/>
          </a:xfrm>
          <a:prstGeom prst="roundRect">
            <a:avLst>
              <a:gd name="adj" fmla="val 10140"/>
            </a:avLst>
          </a:prstGeom>
          <a:solidFill>
            <a:srgbClr val="E7FCFF"/>
          </a:solidFill>
          <a:ln>
            <a:noFill/>
          </a:ln>
          <a:effectLst>
            <a:outerShdw blurRad="88900" sx="101000" sy="101000" algn="ctr" rotWithShape="0">
              <a:prstClr val="black">
                <a:alpha val="20000"/>
              </a:prstClr>
            </a:outerShdw>
          </a:effectLst>
        </p:spPr>
        <p:txBody>
          <a:bodyPr/>
          <a:lstStyle/>
          <a:p>
            <a:pPr fontAlgn="auto">
              <a:spcBef>
                <a:spcPts val="0"/>
              </a:spcBef>
              <a:spcAft>
                <a:spcPts val="0"/>
              </a:spcAft>
              <a:defRPr/>
            </a:pPr>
            <a:endParaRPr lang="ja-JP" altLang="en-US" sz="1800">
              <a:latin typeface="+mn-lt"/>
              <a:ea typeface="+mn-ea"/>
            </a:endParaRPr>
          </a:p>
        </p:txBody>
      </p:sp>
      <p:sp>
        <p:nvSpPr>
          <p:cNvPr id="5" name="テキスト ボックス 4">
            <a:extLst>
              <a:ext uri="{FF2B5EF4-FFF2-40B4-BE49-F238E27FC236}">
                <a16:creationId xmlns:a16="http://schemas.microsoft.com/office/drawing/2014/main" id="{3DC844AA-0896-AA3A-0BBF-97E16F6CC1EF}"/>
              </a:ext>
            </a:extLst>
          </p:cNvPr>
          <p:cNvSpPr txBox="1"/>
          <p:nvPr/>
        </p:nvSpPr>
        <p:spPr>
          <a:xfrm>
            <a:off x="4479925" y="266700"/>
            <a:ext cx="184150" cy="579438"/>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3200" b="1">
              <a:solidFill>
                <a:srgbClr val="FFFFFF"/>
              </a:solidFill>
              <a:latin typeface="Meiryo UI" panose="020B0604030504040204" pitchFamily="50" charset="-128"/>
              <a:ea typeface="Meiryo UI" panose="020B0604030504040204" pitchFamily="50" charset="-128"/>
            </a:endParaRPr>
          </a:p>
        </p:txBody>
      </p:sp>
      <p:sp>
        <p:nvSpPr>
          <p:cNvPr id="501769" name="Rectangle 9">
            <a:extLst>
              <a:ext uri="{FF2B5EF4-FFF2-40B4-BE49-F238E27FC236}">
                <a16:creationId xmlns:a16="http://schemas.microsoft.com/office/drawing/2014/main" id="{A16FFC51-9F6F-35A0-68DE-EDC9220CC70B}"/>
              </a:ext>
            </a:extLst>
          </p:cNvPr>
          <p:cNvSpPr>
            <a:spLocks noGrp="1" noChangeArrowheads="1"/>
          </p:cNvSpPr>
          <p:nvPr>
            <p:ph type="title" idx="4294967295"/>
          </p:nvPr>
        </p:nvSpPr>
        <p:spPr/>
        <p:txBody>
          <a:bodyPr/>
          <a:lstStyle/>
          <a:p>
            <a:r>
              <a:rPr lang="ja-JP" altLang="en-US" sz="3200" b="1" dirty="0">
                <a:solidFill>
                  <a:schemeClr val="folHlink"/>
                </a:solidFill>
                <a:latin typeface="Meiryo UI" panose="020B0604030504040204" pitchFamily="50" charset="-128"/>
                <a:ea typeface="Meiryo UI" panose="020B0604030504040204" pitchFamily="50" charset="-128"/>
              </a:rPr>
              <a:t>百日咳予防の課題</a:t>
            </a:r>
          </a:p>
        </p:txBody>
      </p:sp>
      <p:sp>
        <p:nvSpPr>
          <p:cNvPr id="501770" name="Rectangle 10">
            <a:extLst>
              <a:ext uri="{FF2B5EF4-FFF2-40B4-BE49-F238E27FC236}">
                <a16:creationId xmlns:a16="http://schemas.microsoft.com/office/drawing/2014/main" id="{AF39FF08-F272-EF32-5C6C-C6A02AA83B2E}"/>
              </a:ext>
            </a:extLst>
          </p:cNvPr>
          <p:cNvSpPr>
            <a:spLocks noGrp="1" noChangeArrowheads="1"/>
          </p:cNvSpPr>
          <p:nvPr>
            <p:ph type="body" idx="4294967295"/>
          </p:nvPr>
        </p:nvSpPr>
        <p:spPr>
          <a:xfrm>
            <a:off x="228600" y="1066800"/>
            <a:ext cx="8229600" cy="5065713"/>
          </a:xfrm>
        </p:spPr>
        <p:txBody>
          <a:bodyPr/>
          <a:lstStyle/>
          <a:p>
            <a:pPr>
              <a:lnSpc>
                <a:spcPct val="90000"/>
              </a:lnSpc>
            </a:pPr>
            <a:r>
              <a:rPr lang="ja-JP" altLang="en-US" sz="2000" dirty="0">
                <a:latin typeface="Meiryo UI" panose="020B0604030504040204" pitchFamily="50" charset="-128"/>
                <a:ea typeface="Meiryo UI" panose="020B0604030504040204" pitchFamily="50" charset="-128"/>
              </a:rPr>
              <a:t>日本国内の百日咳患者は、思春期や成人での百日咳患者の割合が増加。（小児科定点）</a:t>
            </a:r>
          </a:p>
          <a:p>
            <a:pPr lvl="1">
              <a:lnSpc>
                <a:spcPct val="90000"/>
              </a:lnSpc>
            </a:pPr>
            <a:r>
              <a:rPr lang="ja-JP" altLang="en-US" sz="1800" dirty="0">
                <a:latin typeface="Meiryo UI" panose="020B0604030504040204" pitchFamily="50" charset="-128"/>
                <a:ea typeface="Meiryo UI" panose="020B0604030504040204" pitchFamily="50" charset="-128"/>
              </a:rPr>
              <a:t>青年・成人において、百日咳患者数増加　</a:t>
            </a:r>
          </a:p>
          <a:p>
            <a:pPr lvl="1">
              <a:lnSpc>
                <a:spcPct val="90000"/>
              </a:lnSpc>
            </a:pP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百日咳　</a:t>
            </a:r>
            <a:r>
              <a:rPr lang="en-US" altLang="ja-JP" sz="1800" dirty="0">
                <a:latin typeface="Meiryo UI" panose="020B0604030504040204" pitchFamily="50" charset="-128"/>
                <a:ea typeface="Meiryo UI" panose="020B0604030504040204" pitchFamily="50" charset="-128"/>
              </a:rPr>
              <a:t>2005</a:t>
            </a:r>
            <a:r>
              <a:rPr lang="ja-JP" altLang="en-US" sz="1800" dirty="0">
                <a:latin typeface="Meiryo UI" panose="020B0604030504040204" pitchFamily="50" charset="-128"/>
                <a:ea typeface="Meiryo UI" panose="020B0604030504040204" pitchFamily="50" charset="-128"/>
              </a:rPr>
              <a:t>～</a:t>
            </a:r>
            <a:r>
              <a:rPr lang="en-US" altLang="ja-JP" sz="1800" dirty="0">
                <a:latin typeface="Meiryo UI" panose="020B0604030504040204" pitchFamily="50" charset="-128"/>
                <a:ea typeface="Meiryo UI" panose="020B0604030504040204" pitchFamily="50" charset="-128"/>
              </a:rPr>
              <a:t>2007 , IASR Vol. 29 p. 65-66: 2008</a:t>
            </a:r>
            <a:r>
              <a:rPr lang="ja-JP" altLang="en-US" sz="1800" dirty="0">
                <a:latin typeface="Meiryo UI" panose="020B0604030504040204" pitchFamily="50" charset="-128"/>
                <a:ea typeface="Meiryo UI" panose="020B0604030504040204" pitchFamily="50" charset="-128"/>
              </a:rPr>
              <a:t>年</a:t>
            </a:r>
            <a:r>
              <a:rPr lang="en-US" altLang="ja-JP" sz="1800" dirty="0">
                <a:latin typeface="Meiryo UI" panose="020B0604030504040204" pitchFamily="50" charset="-128"/>
                <a:ea typeface="Meiryo UI" panose="020B0604030504040204" pitchFamily="50" charset="-128"/>
              </a:rPr>
              <a:t>3</a:t>
            </a:r>
            <a:r>
              <a:rPr lang="ja-JP" altLang="en-US" sz="1800" dirty="0">
                <a:latin typeface="Meiryo UI" panose="020B0604030504040204" pitchFamily="50" charset="-128"/>
                <a:ea typeface="Meiryo UI" panose="020B0604030504040204" pitchFamily="50" charset="-128"/>
              </a:rPr>
              <a:t>月号</a:t>
            </a:r>
            <a:r>
              <a:rPr lang="en-US" altLang="ja-JP" sz="1800" dirty="0">
                <a:latin typeface="Meiryo UI" panose="020B0604030504040204" pitchFamily="50" charset="-128"/>
                <a:ea typeface="Meiryo UI" panose="020B0604030504040204" pitchFamily="50" charset="-128"/>
              </a:rPr>
              <a:t>)</a:t>
            </a:r>
          </a:p>
          <a:p>
            <a:pPr lvl="1">
              <a:lnSpc>
                <a:spcPct val="90000"/>
              </a:lnSpc>
            </a:pPr>
            <a:endParaRPr lang="en-US" altLang="ja-JP" sz="1800" dirty="0">
              <a:latin typeface="Meiryo UI" panose="020B0604030504040204" pitchFamily="50" charset="-128"/>
              <a:ea typeface="Meiryo UI" panose="020B0604030504040204" pitchFamily="50" charset="-128"/>
            </a:endParaRPr>
          </a:p>
          <a:p>
            <a:pPr>
              <a:lnSpc>
                <a:spcPct val="90000"/>
              </a:lnSpc>
            </a:pPr>
            <a:r>
              <a:rPr lang="ja-JP" altLang="en-US" sz="2000" dirty="0">
                <a:latin typeface="Meiryo UI" panose="020B0604030504040204" pitchFamily="50" charset="-128"/>
                <a:ea typeface="Meiryo UI" panose="020B0604030504040204" pitchFamily="50" charset="-128"/>
              </a:rPr>
              <a:t>思春期や成人の百日咳は診断・治療が行われないまま見逃され、新生児・乳児への感染源となる。感染源対策として、百日咳流行対策が重要。</a:t>
            </a:r>
          </a:p>
          <a:p>
            <a:pPr lvl="1">
              <a:lnSpc>
                <a:spcPct val="90000"/>
              </a:lnSpc>
            </a:pPr>
            <a:r>
              <a:rPr lang="ja-JP" altLang="en-US" sz="1800" dirty="0">
                <a:latin typeface="Meiryo UI" panose="020B0604030504040204" pitchFamily="50" charset="-128"/>
                <a:ea typeface="Meiryo UI" panose="020B0604030504040204" pitchFamily="50" charset="-128"/>
              </a:rPr>
              <a:t>小児科学会　予防接種に関する要望書　</a:t>
            </a:r>
            <a:r>
              <a:rPr lang="en-US" altLang="ja-JP" sz="1800" dirty="0">
                <a:latin typeface="Meiryo UI" panose="020B0604030504040204" pitchFamily="50" charset="-128"/>
                <a:ea typeface="Meiryo UI" panose="020B0604030504040204" pitchFamily="50" charset="-128"/>
              </a:rPr>
              <a:t>2008/7/24 </a:t>
            </a:r>
            <a:br>
              <a:rPr lang="en-US" altLang="ja-JP" sz="1800" dirty="0">
                <a:latin typeface="Meiryo UI" panose="020B0604030504040204" pitchFamily="50" charset="-128"/>
                <a:ea typeface="Meiryo UI" panose="020B0604030504040204" pitchFamily="50" charset="-128"/>
              </a:rPr>
            </a:br>
            <a:r>
              <a:rPr lang="en-US" altLang="ja-JP" sz="1800" dirty="0">
                <a:latin typeface="Meiryo UI" panose="020B0604030504040204" pitchFamily="50" charset="-128"/>
                <a:ea typeface="Meiryo UI" panose="020B0604030504040204" pitchFamily="50" charset="-128"/>
              </a:rPr>
              <a:t>DTII</a:t>
            </a:r>
            <a:r>
              <a:rPr lang="ja-JP" altLang="en-US" sz="1800" dirty="0">
                <a:latin typeface="Meiryo UI" panose="020B0604030504040204" pitchFamily="50" charset="-128"/>
                <a:ea typeface="Meiryo UI" panose="020B0604030504040204" pitchFamily="50" charset="-128"/>
              </a:rPr>
              <a:t>期接種に百日咳を加えること、成人予防接種の考え方の導入などについて要望</a:t>
            </a:r>
          </a:p>
          <a:p>
            <a:pPr>
              <a:lnSpc>
                <a:spcPct val="90000"/>
              </a:lnSpc>
            </a:pPr>
            <a:endParaRPr lang="ja-JP" altLang="en-US" sz="2000" dirty="0">
              <a:latin typeface="Meiryo UI" panose="020B0604030504040204" pitchFamily="50" charset="-128"/>
              <a:ea typeface="Meiryo UI" panose="020B0604030504040204" pitchFamily="50" charset="-128"/>
            </a:endParaRPr>
          </a:p>
          <a:p>
            <a:pPr>
              <a:lnSpc>
                <a:spcPct val="90000"/>
              </a:lnSpc>
            </a:pPr>
            <a:r>
              <a:rPr lang="ja-JP" altLang="en-US" sz="2000" dirty="0">
                <a:latin typeface="Meiryo UI" panose="020B0604030504040204" pitchFamily="50" charset="-128"/>
                <a:ea typeface="Meiryo UI" panose="020B0604030504040204" pitchFamily="50" charset="-128"/>
              </a:rPr>
              <a:t>学会が厚生労働省に要望書提出　</a:t>
            </a:r>
            <a:r>
              <a:rPr lang="en-US" altLang="ja-JP" sz="2000" dirty="0">
                <a:latin typeface="Meiryo UI" panose="020B0604030504040204" pitchFamily="50" charset="-128"/>
                <a:ea typeface="Meiryo UI" panose="020B0604030504040204" pitchFamily="50" charset="-128"/>
              </a:rPr>
              <a:t>DT</a:t>
            </a:r>
            <a:r>
              <a:rPr lang="ja-JP" altLang="en-US" sz="2000" dirty="0">
                <a:latin typeface="Meiryo UI" panose="020B0604030504040204" pitchFamily="50" charset="-128"/>
                <a:ea typeface="Meiryo UI" panose="020B0604030504040204" pitchFamily="50" charset="-128"/>
              </a:rPr>
              <a:t>２期を</a:t>
            </a:r>
            <a:r>
              <a:rPr lang="en-US" altLang="ja-JP" sz="2000" dirty="0">
                <a:latin typeface="Meiryo UI" panose="020B0604030504040204" pitchFamily="50" charset="-128"/>
                <a:ea typeface="Meiryo UI" panose="020B0604030504040204" pitchFamily="50" charset="-128"/>
              </a:rPr>
              <a:t>Tdap</a:t>
            </a:r>
            <a:r>
              <a:rPr lang="ja-JP" altLang="en-US" sz="2000" dirty="0">
                <a:latin typeface="Meiryo UI" panose="020B0604030504040204" pitchFamily="50" charset="-128"/>
                <a:ea typeface="Meiryo UI" panose="020B0604030504040204" pitchFamily="50" charset="-128"/>
              </a:rPr>
              <a:t>へ！</a:t>
            </a:r>
          </a:p>
          <a:p>
            <a:pPr>
              <a:lnSpc>
                <a:spcPct val="90000"/>
              </a:lnSpc>
            </a:pPr>
            <a:r>
              <a:rPr lang="ja-JP" altLang="en-US" sz="2000" dirty="0">
                <a:latin typeface="Meiryo UI" panose="020B0604030504040204" pitchFamily="50" charset="-128"/>
                <a:ea typeface="Meiryo UI" panose="020B0604030504040204" pitchFamily="50" charset="-128"/>
              </a:rPr>
              <a:t>？百日咳の流行の実態は？  　　　</a:t>
            </a:r>
            <a:r>
              <a:rPr lang="en-US" altLang="ja-JP" sz="2000" dirty="0">
                <a:latin typeface="Meiryo UI" panose="020B0604030504040204" pitchFamily="50" charset="-128"/>
                <a:ea typeface="Meiryo UI" panose="020B0604030504040204" pitchFamily="50" charset="-128"/>
              </a:rPr>
              <a:t>?DPT</a:t>
            </a:r>
            <a:r>
              <a:rPr lang="ja-JP" altLang="en-US" sz="2000" dirty="0">
                <a:latin typeface="Meiryo UI" panose="020B0604030504040204" pitchFamily="50" charset="-128"/>
                <a:ea typeface="Meiryo UI" panose="020B0604030504040204" pitchFamily="50" charset="-128"/>
              </a:rPr>
              <a:t>追加接種の安全性</a:t>
            </a:r>
            <a:r>
              <a:rPr lang="en-US" altLang="ja-JP" sz="2000" dirty="0">
                <a:latin typeface="Meiryo UI" panose="020B0604030504040204" pitchFamily="50" charset="-128"/>
                <a:ea typeface="Meiryo UI" panose="020B0604030504040204" pitchFamily="50" charset="-128"/>
              </a:rPr>
              <a:t>?</a:t>
            </a:r>
          </a:p>
          <a:p>
            <a:pPr>
              <a:lnSpc>
                <a:spcPct val="90000"/>
              </a:lnSpc>
            </a:pPr>
            <a:endParaRPr lang="en-US" altLang="ja-JP" sz="2000" dirty="0">
              <a:latin typeface="Meiryo UI" panose="020B0604030504040204" pitchFamily="50" charset="-128"/>
              <a:ea typeface="Meiryo UI" panose="020B0604030504040204" pitchFamily="50" charset="-128"/>
            </a:endParaRPr>
          </a:p>
          <a:p>
            <a:pPr>
              <a:lnSpc>
                <a:spcPct val="90000"/>
              </a:lnSpc>
            </a:pPr>
            <a:r>
              <a:rPr lang="ja-JP" altLang="en-US" sz="2000" dirty="0">
                <a:latin typeface="Meiryo UI" panose="020B0604030504040204" pitchFamily="50" charset="-128"/>
                <a:ea typeface="Meiryo UI" panose="020B0604030504040204" pitchFamily="50" charset="-128"/>
              </a:rPr>
              <a:t>百日咳の全数報告調査を開始     </a:t>
            </a:r>
            <a:r>
              <a:rPr lang="en-US" altLang="ja-JP" sz="2000" dirty="0">
                <a:latin typeface="Meiryo UI" panose="020B0604030504040204" pitchFamily="50" charset="-128"/>
                <a:ea typeface="Meiryo UI" panose="020B0604030504040204" pitchFamily="50" charset="-128"/>
              </a:rPr>
              <a:t>DPT</a:t>
            </a:r>
            <a:r>
              <a:rPr lang="ja-JP" altLang="en-US" sz="2000" dirty="0">
                <a:latin typeface="Meiryo UI" panose="020B0604030504040204" pitchFamily="50" charset="-128"/>
                <a:ea typeface="Meiryo UI" panose="020B0604030504040204" pitchFamily="50" charset="-128"/>
              </a:rPr>
              <a:t>追加接種の治験を開始</a:t>
            </a:r>
          </a:p>
          <a:p>
            <a:pPr>
              <a:lnSpc>
                <a:spcPct val="90000"/>
              </a:lnSpc>
            </a:pPr>
            <a:r>
              <a:rPr lang="ja-JP" altLang="en-US" sz="2000" dirty="0">
                <a:latin typeface="Meiryo UI" panose="020B0604030504040204" pitchFamily="50" charset="-128"/>
                <a:ea typeface="Meiryo UI" panose="020B0604030504040204" pitchFamily="50" charset="-128"/>
              </a:rPr>
              <a:t>　　　　　　　　　　　　　　　　　　　　　　　　２０１６年２月承認取得</a:t>
            </a:r>
          </a:p>
        </p:txBody>
      </p:sp>
      <p:sp>
        <p:nvSpPr>
          <p:cNvPr id="3" name="テキスト ボックス 2">
            <a:extLst>
              <a:ext uri="{FF2B5EF4-FFF2-40B4-BE49-F238E27FC236}">
                <a16:creationId xmlns:a16="http://schemas.microsoft.com/office/drawing/2014/main" id="{5EE33EDD-1C2B-B751-A02C-6A5FDD74E40F}"/>
              </a:ext>
            </a:extLst>
          </p:cNvPr>
          <p:cNvSpPr txBox="1"/>
          <p:nvPr/>
        </p:nvSpPr>
        <p:spPr>
          <a:xfrm>
            <a:off x="5683473" y="6518356"/>
            <a:ext cx="3038011" cy="307777"/>
          </a:xfrm>
          <a:prstGeom prst="rect">
            <a:avLst/>
          </a:prstGeom>
          <a:noFill/>
        </p:spPr>
        <p:txBody>
          <a:bodyPr wrap="none" rtlCol="0">
            <a:spAutoFit/>
          </a:bodyPr>
          <a:lstStyle/>
          <a:p>
            <a:r>
              <a:rPr kumimoji="1" lang="ja-JP" altLang="en-US" sz="1400" dirty="0"/>
              <a:t>国内承認外ワクチン情報を含みます。</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9ADEF9E0-EF8A-4B54-93ED-6A5D58E25F9F}"/>
              </a:ext>
            </a:extLst>
          </p:cNvPr>
          <p:cNvSpPr>
            <a:spLocks noGrp="1" noChangeArrowheads="1"/>
          </p:cNvSpPr>
          <p:nvPr>
            <p:ph type="title" idx="4294967295"/>
          </p:nvPr>
        </p:nvSpPr>
        <p:spPr>
          <a:xfrm>
            <a:off x="1143000" y="-26988"/>
            <a:ext cx="7793038" cy="884238"/>
          </a:xfrm>
        </p:spPr>
        <p:txBody>
          <a:bodyPr anchor="ctr">
            <a:spAutoFit/>
          </a:bodyPr>
          <a:lstStyle/>
          <a:p>
            <a:pPr eaLnBrk="1" hangingPunct="1"/>
            <a:r>
              <a:rPr lang="ja-JP" altLang="en-US" dirty="0"/>
              <a:t>厚労省での百日咳追加接種の検討と対策</a:t>
            </a:r>
            <a:br>
              <a:rPr lang="ja-JP" altLang="en-US" dirty="0"/>
            </a:br>
            <a:r>
              <a:rPr lang="en-US" altLang="ja-JP" sz="2000" dirty="0"/>
              <a:t>2017</a:t>
            </a:r>
            <a:r>
              <a:rPr lang="ja-JP" altLang="en-US" sz="2000" dirty="0"/>
              <a:t>年</a:t>
            </a:r>
            <a:r>
              <a:rPr lang="en-US" altLang="ja-JP" sz="2000" dirty="0"/>
              <a:t>11</a:t>
            </a:r>
            <a:r>
              <a:rPr lang="ja-JP" altLang="en-US" sz="2000" dirty="0"/>
              <a:t>月　第</a:t>
            </a:r>
            <a:r>
              <a:rPr lang="en-US" altLang="ja-JP" sz="2000" dirty="0"/>
              <a:t>7</a:t>
            </a:r>
            <a:r>
              <a:rPr lang="ja-JP" altLang="en-US" sz="2000" dirty="0"/>
              <a:t>回ワクチン分科会 ワクチン評価に関する小委員会</a:t>
            </a:r>
          </a:p>
        </p:txBody>
      </p:sp>
      <p:sp>
        <p:nvSpPr>
          <p:cNvPr id="39939" name="Rectangle 3">
            <a:extLst>
              <a:ext uri="{FF2B5EF4-FFF2-40B4-BE49-F238E27FC236}">
                <a16:creationId xmlns:a16="http://schemas.microsoft.com/office/drawing/2014/main" id="{4B2031AD-D262-4F1E-9513-27A3746B4D3D}"/>
              </a:ext>
            </a:extLst>
          </p:cNvPr>
          <p:cNvSpPr>
            <a:spLocks noGrp="1" noChangeArrowheads="1"/>
          </p:cNvSpPr>
          <p:nvPr>
            <p:ph type="body" idx="4294967295"/>
          </p:nvPr>
        </p:nvSpPr>
        <p:spPr>
          <a:xfrm>
            <a:off x="268288" y="1219200"/>
            <a:ext cx="8875712" cy="5638800"/>
          </a:xfrm>
        </p:spPr>
        <p:txBody>
          <a:bodyPr/>
          <a:lstStyle/>
          <a:p>
            <a:pPr eaLnBrk="1" hangingPunct="1"/>
            <a:r>
              <a:rPr lang="ja-JP" altLang="en-US" sz="2400" dirty="0"/>
              <a:t>成人の百日咳対策で、</a:t>
            </a:r>
            <a:r>
              <a:rPr lang="en-US" altLang="ja-JP" sz="2400" dirty="0"/>
              <a:t>DT2</a:t>
            </a:r>
            <a:r>
              <a:rPr lang="ja-JP" altLang="en-US" sz="2400" dirty="0"/>
              <a:t>期を</a:t>
            </a:r>
            <a:r>
              <a:rPr lang="en-US" altLang="ja-JP" sz="2400" dirty="0"/>
              <a:t>DPT</a:t>
            </a:r>
            <a:r>
              <a:rPr lang="ja-JP" altLang="en-US" sz="2400" dirty="0"/>
              <a:t>に変えたらどうか？</a:t>
            </a:r>
          </a:p>
          <a:p>
            <a:pPr eaLnBrk="1" hangingPunct="1"/>
            <a:r>
              <a:rPr lang="en-US" altLang="ja-JP" sz="2400" dirty="0"/>
              <a:t>DPT(</a:t>
            </a:r>
            <a:r>
              <a:rPr lang="ja-JP" altLang="en-US" sz="2400" dirty="0"/>
              <a:t>ビケン、化血研）と、</a:t>
            </a:r>
            <a:r>
              <a:rPr lang="en-US" altLang="ja-JP" sz="2400" dirty="0"/>
              <a:t>Tdap(Sanofi Pasteur)</a:t>
            </a:r>
            <a:r>
              <a:rPr lang="ja-JP" altLang="en-US" sz="2400" dirty="0"/>
              <a:t>の治験実施</a:t>
            </a:r>
          </a:p>
          <a:p>
            <a:pPr lvl="1" eaLnBrk="1" hangingPunct="1"/>
            <a:r>
              <a:rPr lang="ja-JP" altLang="en-US" sz="2000" dirty="0"/>
              <a:t>ビケン（トリビック）</a:t>
            </a:r>
            <a:r>
              <a:rPr lang="en-US" altLang="ja-JP" sz="2000" dirty="0"/>
              <a:t>0.5mL</a:t>
            </a:r>
            <a:r>
              <a:rPr lang="ja-JP" altLang="en-US" sz="2000" dirty="0"/>
              <a:t>が認可、適用年齢の上限撤廃</a:t>
            </a:r>
          </a:p>
          <a:p>
            <a:pPr eaLnBrk="1" hangingPunct="1"/>
            <a:r>
              <a:rPr lang="ja-JP" altLang="en-US" sz="2400" dirty="0"/>
              <a:t>百日咳の全数報告を開始</a:t>
            </a:r>
          </a:p>
          <a:p>
            <a:pPr lvl="1" eaLnBrk="1" hangingPunct="1"/>
            <a:r>
              <a:rPr lang="ja-JP" altLang="en-US" sz="2000" dirty="0"/>
              <a:t>百日咳患者が全数報告になった。</a:t>
            </a:r>
          </a:p>
          <a:p>
            <a:pPr lvl="1" eaLnBrk="1" hangingPunct="1"/>
            <a:r>
              <a:rPr lang="ja-JP" altLang="en-US" sz="2000" b="1" dirty="0">
                <a:solidFill>
                  <a:srgbClr val="FF3300"/>
                </a:solidFill>
              </a:rPr>
              <a:t>５～１６才に患者発生数のピークがあった</a:t>
            </a:r>
            <a:endParaRPr lang="ja-JP" altLang="en-US" sz="2000" dirty="0"/>
          </a:p>
          <a:p>
            <a:pPr eaLnBrk="1" hangingPunct="1"/>
            <a:r>
              <a:rPr lang="ja-JP" altLang="en-US" sz="2400" dirty="0"/>
              <a:t>百日咳含有ワクチンはいつ打つのが良いか？　</a:t>
            </a:r>
          </a:p>
          <a:p>
            <a:pPr lvl="1" eaLnBrk="1" hangingPunct="1"/>
            <a:r>
              <a:rPr lang="ja-JP" altLang="en-US" sz="2000" dirty="0"/>
              <a:t>米国では</a:t>
            </a:r>
            <a:r>
              <a:rPr lang="en-US" altLang="ja-JP" sz="2000" dirty="0"/>
              <a:t>4</a:t>
            </a:r>
            <a:r>
              <a:rPr lang="ja-JP" altLang="en-US" sz="2000" dirty="0"/>
              <a:t>～</a:t>
            </a:r>
            <a:r>
              <a:rPr lang="en-US" altLang="ja-JP" sz="2000" dirty="0"/>
              <a:t>6</a:t>
            </a:r>
            <a:r>
              <a:rPr lang="ja-JP" altLang="en-US" sz="2000" dirty="0"/>
              <a:t>才で</a:t>
            </a:r>
            <a:r>
              <a:rPr lang="en-US" altLang="ja-JP" sz="2000" b="1" u="sng" dirty="0"/>
              <a:t>DPT</a:t>
            </a:r>
            <a:r>
              <a:rPr lang="en-US" altLang="ja-JP" sz="2000" dirty="0"/>
              <a:t>, IPV, MMR, </a:t>
            </a:r>
            <a:r>
              <a:rPr lang="ja-JP" altLang="en-US" sz="2000" dirty="0"/>
              <a:t>水痘。</a:t>
            </a:r>
            <a:r>
              <a:rPr lang="en-US" altLang="ja-JP" sz="2000" dirty="0"/>
              <a:t>11</a:t>
            </a:r>
            <a:r>
              <a:rPr lang="ja-JP" altLang="en-US" sz="2000" dirty="0"/>
              <a:t>～</a:t>
            </a:r>
            <a:r>
              <a:rPr lang="en-US" altLang="ja-JP" sz="2000" dirty="0"/>
              <a:t>12</a:t>
            </a:r>
            <a:r>
              <a:rPr lang="ja-JP" altLang="en-US" sz="2000" dirty="0"/>
              <a:t>才で</a:t>
            </a:r>
            <a:r>
              <a:rPr lang="en-US" altLang="ja-JP" sz="2000" b="1" u="sng" dirty="0"/>
              <a:t>Tdap</a:t>
            </a:r>
            <a:r>
              <a:rPr lang="en-US" altLang="ja-JP" sz="2000" dirty="0"/>
              <a:t>,MCV4,HPV</a:t>
            </a:r>
          </a:p>
          <a:p>
            <a:pPr lvl="1" eaLnBrk="1" hangingPunct="1"/>
            <a:r>
              <a:rPr lang="en-US" altLang="ja-JP" sz="2000" dirty="0"/>
              <a:t>DT2</a:t>
            </a:r>
            <a:r>
              <a:rPr lang="ja-JP" altLang="en-US" sz="2000" dirty="0"/>
              <a:t>期を</a:t>
            </a:r>
            <a:r>
              <a:rPr lang="en-US" altLang="ja-JP" sz="2000" dirty="0"/>
              <a:t>DPT</a:t>
            </a:r>
            <a:r>
              <a:rPr lang="ja-JP" altLang="en-US" sz="2000" dirty="0"/>
              <a:t>に変更したらどうか？</a:t>
            </a:r>
          </a:p>
          <a:p>
            <a:pPr lvl="1" eaLnBrk="1" hangingPunct="1"/>
            <a:r>
              <a:rPr lang="en-US" altLang="ja-JP" sz="2000" dirty="0"/>
              <a:t>MR2</a:t>
            </a:r>
            <a:r>
              <a:rPr lang="ja-JP" altLang="en-US" sz="2000" dirty="0"/>
              <a:t>期に</a:t>
            </a:r>
            <a:r>
              <a:rPr lang="en-US" altLang="ja-JP" sz="2000" dirty="0"/>
              <a:t>DPT</a:t>
            </a:r>
            <a:r>
              <a:rPr lang="ja-JP" altLang="en-US" sz="2000" dirty="0"/>
              <a:t>を接種したらどうか？</a:t>
            </a:r>
          </a:p>
          <a:p>
            <a:pPr lvl="1" eaLnBrk="1" hangingPunct="1"/>
            <a:r>
              <a:rPr lang="en-US" altLang="ja-JP" sz="2000" dirty="0"/>
              <a:t>DPT-IPV</a:t>
            </a:r>
            <a:r>
              <a:rPr lang="ja-JP" altLang="en-US" sz="2000" dirty="0"/>
              <a:t>の追加接種を５才にもってきたらどうか？　</a:t>
            </a:r>
          </a:p>
        </p:txBody>
      </p:sp>
      <p:sp>
        <p:nvSpPr>
          <p:cNvPr id="39940" name="正方形/長方形 3">
            <a:extLst>
              <a:ext uri="{FF2B5EF4-FFF2-40B4-BE49-F238E27FC236}">
                <a16:creationId xmlns:a16="http://schemas.microsoft.com/office/drawing/2014/main" id="{BC8B686F-DA39-49EA-87CE-04842473D1A7}"/>
              </a:ext>
            </a:extLst>
          </p:cNvPr>
          <p:cNvSpPr>
            <a:spLocks noChangeArrowheads="1"/>
          </p:cNvSpPr>
          <p:nvPr/>
        </p:nvSpPr>
        <p:spPr bwMode="auto">
          <a:xfrm>
            <a:off x="6096000" y="6596063"/>
            <a:ext cx="20701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a:latin typeface="MS-PGothic"/>
              </a:rPr>
              <a:t>名鉄病院予防接種センター作成</a:t>
            </a:r>
            <a:endParaRPr lang="ja-JP" altLang="en-US" sz="1100"/>
          </a:p>
        </p:txBody>
      </p:sp>
      <p:sp>
        <p:nvSpPr>
          <p:cNvPr id="39941" name="テキスト ボックス 4">
            <a:extLst>
              <a:ext uri="{FF2B5EF4-FFF2-40B4-BE49-F238E27FC236}">
                <a16:creationId xmlns:a16="http://schemas.microsoft.com/office/drawing/2014/main" id="{2DB21634-860C-4E61-9DA7-5014267D5AEB}"/>
              </a:ext>
            </a:extLst>
          </p:cNvPr>
          <p:cNvSpPr txBox="1">
            <a:spLocks noChangeArrowheads="1"/>
          </p:cNvSpPr>
          <p:nvPr/>
        </p:nvSpPr>
        <p:spPr bwMode="auto">
          <a:xfrm>
            <a:off x="6477000" y="914400"/>
            <a:ext cx="44640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400"/>
              <a:t>国内未発売</a:t>
            </a:r>
            <a:r>
              <a:rPr lang="en-US" altLang="ja-JP" sz="1400"/>
              <a:t>(</a:t>
            </a:r>
            <a:r>
              <a:rPr lang="ja-JP" altLang="en-US" sz="1400"/>
              <a:t>国内未承認）薬含む</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テキスト ボックス 4">
            <a:extLst>
              <a:ext uri="{FF2B5EF4-FFF2-40B4-BE49-F238E27FC236}">
                <a16:creationId xmlns:a16="http://schemas.microsoft.com/office/drawing/2014/main" id="{F7B8B8E3-F9EA-1F3F-C8D5-B1F217DAF906}"/>
              </a:ext>
            </a:extLst>
          </p:cNvPr>
          <p:cNvSpPr txBox="1">
            <a:spLocks noChangeArrowheads="1"/>
          </p:cNvSpPr>
          <p:nvPr/>
        </p:nvSpPr>
        <p:spPr bwMode="auto">
          <a:xfrm>
            <a:off x="71438" y="241300"/>
            <a:ext cx="7137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2800" b="1">
                <a:latin typeface="Meiryo UI" panose="020B0604030504040204" pitchFamily="50" charset="-128"/>
                <a:ea typeface="Meiryo UI" panose="020B0604030504040204" pitchFamily="50" charset="-128"/>
              </a:rPr>
              <a:t>破傷風トキソイド含有ワクチン</a:t>
            </a:r>
            <a:r>
              <a:rPr lang="en-US" altLang="ja-JP" sz="2800" b="1">
                <a:latin typeface="Meiryo UI" panose="020B0604030504040204" pitchFamily="50" charset="-128"/>
                <a:ea typeface="Meiryo UI" panose="020B0604030504040204" pitchFamily="50" charset="-128"/>
              </a:rPr>
              <a:t>0.5mL</a:t>
            </a:r>
            <a:r>
              <a:rPr lang="ja-JP" altLang="en-US" sz="2800" b="1">
                <a:latin typeface="Meiryo UI" panose="020B0604030504040204" pitchFamily="50" charset="-128"/>
                <a:ea typeface="Meiryo UI" panose="020B0604030504040204" pitchFamily="50" charset="-128"/>
              </a:rPr>
              <a:t>の抗原量</a:t>
            </a:r>
          </a:p>
        </p:txBody>
      </p:sp>
      <p:graphicFrame>
        <p:nvGraphicFramePr>
          <p:cNvPr id="474366" name="Group 254">
            <a:extLst>
              <a:ext uri="{FF2B5EF4-FFF2-40B4-BE49-F238E27FC236}">
                <a16:creationId xmlns:a16="http://schemas.microsoft.com/office/drawing/2014/main" id="{E9A5D309-4EDC-4635-8824-7ED3E2E3EFC3}"/>
              </a:ext>
            </a:extLst>
          </p:cNvPr>
          <p:cNvGraphicFramePr>
            <a:graphicFrameLocks noGrp="1"/>
          </p:cNvGraphicFramePr>
          <p:nvPr/>
        </p:nvGraphicFramePr>
        <p:xfrm>
          <a:off x="0" y="0"/>
          <a:ext cx="9005888" cy="6752596"/>
        </p:xfrm>
        <a:graphic>
          <a:graphicData uri="http://schemas.openxmlformats.org/drawingml/2006/table">
            <a:tbl>
              <a:tblPr/>
              <a:tblGrid>
                <a:gridCol w="928688">
                  <a:extLst>
                    <a:ext uri="{9D8B030D-6E8A-4147-A177-3AD203B41FA5}">
                      <a16:colId xmlns:a16="http://schemas.microsoft.com/office/drawing/2014/main" val="584413458"/>
                    </a:ext>
                  </a:extLst>
                </a:gridCol>
                <a:gridCol w="2438400">
                  <a:extLst>
                    <a:ext uri="{9D8B030D-6E8A-4147-A177-3AD203B41FA5}">
                      <a16:colId xmlns:a16="http://schemas.microsoft.com/office/drawing/2014/main" val="2158893753"/>
                    </a:ext>
                  </a:extLst>
                </a:gridCol>
                <a:gridCol w="533400">
                  <a:extLst>
                    <a:ext uri="{9D8B030D-6E8A-4147-A177-3AD203B41FA5}">
                      <a16:colId xmlns:a16="http://schemas.microsoft.com/office/drawing/2014/main" val="4159440143"/>
                    </a:ext>
                  </a:extLst>
                </a:gridCol>
                <a:gridCol w="533400">
                  <a:extLst>
                    <a:ext uri="{9D8B030D-6E8A-4147-A177-3AD203B41FA5}">
                      <a16:colId xmlns:a16="http://schemas.microsoft.com/office/drawing/2014/main" val="4076239054"/>
                    </a:ext>
                  </a:extLst>
                </a:gridCol>
                <a:gridCol w="533400">
                  <a:extLst>
                    <a:ext uri="{9D8B030D-6E8A-4147-A177-3AD203B41FA5}">
                      <a16:colId xmlns:a16="http://schemas.microsoft.com/office/drawing/2014/main" val="211530199"/>
                    </a:ext>
                  </a:extLst>
                </a:gridCol>
                <a:gridCol w="457200">
                  <a:extLst>
                    <a:ext uri="{9D8B030D-6E8A-4147-A177-3AD203B41FA5}">
                      <a16:colId xmlns:a16="http://schemas.microsoft.com/office/drawing/2014/main" val="1613954414"/>
                    </a:ext>
                  </a:extLst>
                </a:gridCol>
                <a:gridCol w="685800">
                  <a:extLst>
                    <a:ext uri="{9D8B030D-6E8A-4147-A177-3AD203B41FA5}">
                      <a16:colId xmlns:a16="http://schemas.microsoft.com/office/drawing/2014/main" val="3033772108"/>
                    </a:ext>
                  </a:extLst>
                </a:gridCol>
                <a:gridCol w="685800">
                  <a:extLst>
                    <a:ext uri="{9D8B030D-6E8A-4147-A177-3AD203B41FA5}">
                      <a16:colId xmlns:a16="http://schemas.microsoft.com/office/drawing/2014/main" val="1430322928"/>
                    </a:ext>
                  </a:extLst>
                </a:gridCol>
                <a:gridCol w="457200">
                  <a:extLst>
                    <a:ext uri="{9D8B030D-6E8A-4147-A177-3AD203B41FA5}">
                      <a16:colId xmlns:a16="http://schemas.microsoft.com/office/drawing/2014/main" val="1239111171"/>
                    </a:ext>
                  </a:extLst>
                </a:gridCol>
                <a:gridCol w="381000">
                  <a:extLst>
                    <a:ext uri="{9D8B030D-6E8A-4147-A177-3AD203B41FA5}">
                      <a16:colId xmlns:a16="http://schemas.microsoft.com/office/drawing/2014/main" val="3634430148"/>
                    </a:ext>
                  </a:extLst>
                </a:gridCol>
                <a:gridCol w="457200">
                  <a:extLst>
                    <a:ext uri="{9D8B030D-6E8A-4147-A177-3AD203B41FA5}">
                      <a16:colId xmlns:a16="http://schemas.microsoft.com/office/drawing/2014/main" val="3617362153"/>
                    </a:ext>
                  </a:extLst>
                </a:gridCol>
                <a:gridCol w="914400">
                  <a:extLst>
                    <a:ext uri="{9D8B030D-6E8A-4147-A177-3AD203B41FA5}">
                      <a16:colId xmlns:a16="http://schemas.microsoft.com/office/drawing/2014/main" val="3616503945"/>
                    </a:ext>
                  </a:extLst>
                </a:gridCol>
              </a:tblGrid>
              <a:tr h="658813">
                <a:tc rowSpan="2" grid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ワクチン</a:t>
                      </a:r>
                    </a:p>
                  </a:txBody>
                  <a:tcPr anchor="ctr" horzOverflow="overflow">
                    <a:lnL w="19050" cap="flat" cmpd="sng" algn="ctr">
                      <a:solidFill>
                        <a:srgbClr val="00A7AC"/>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rowSpan="2" hMerge="1">
                  <a:txBody>
                    <a:bodyPr/>
                    <a:lstStyle/>
                    <a:p>
                      <a:endParaRPr kumimoji="1" lang="ja-JP" altLang="en-US"/>
                    </a:p>
                  </a:txBody>
                  <a:tcPr/>
                </a:tc>
                <a:tc gridSpan="4">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百日せき防御因子</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ジフテリア</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Lf</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984807"/>
                    </a:solidFill>
                  </a:tcPr>
                </a:tc>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破傷風</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Lf</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grid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ポリオ</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9900"/>
                      </a:solidFill>
                      <a:prstDash val="solid"/>
                      <a:round/>
                      <a:headEnd type="none" w="med" len="med"/>
                      <a:tailEnd type="none" w="med" len="med"/>
                    </a:lnB>
                    <a:lnTlToBr>
                      <a:noFill/>
                    </a:lnTlToBr>
                    <a:lnBlToTr>
                      <a:noFill/>
                    </a:lnBlToTr>
                    <a:solidFill>
                      <a:srgbClr val="005070"/>
                    </a:solidFill>
                  </a:tcPr>
                </a:tc>
                <a:tc hMerge="1">
                  <a:txBody>
                    <a:bodyPr/>
                    <a:lstStyle/>
                    <a:p>
                      <a:endParaRPr kumimoji="1" lang="ja-JP" altLang="en-US"/>
                    </a:p>
                  </a:txBody>
                  <a:tcPr/>
                </a:tc>
                <a:tc h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chemeClr val="bg1"/>
                      </a:solidFill>
                      <a:prstDash val="solid"/>
                      <a:round/>
                      <a:headEnd type="none" w="med" len="med"/>
                      <a:tailEnd type="none" w="med" len="med"/>
                    </a:lnL>
                    <a:lnR w="19050" cap="flat" cmpd="sng" algn="ctr">
                      <a:solidFill>
                        <a:srgbClr val="00A7AC"/>
                      </a:solidFill>
                      <a:prstDash val="solid"/>
                      <a:round/>
                      <a:headEnd type="none" w="med" len="med"/>
                      <a:tailEnd type="none" w="med" len="med"/>
                    </a:lnR>
                    <a:lnT w="19050" cap="flat" cmpd="sng" algn="ctr">
                      <a:solidFill>
                        <a:srgbClr val="00A7AC"/>
                      </a:solidFill>
                      <a:prstDash val="solid"/>
                      <a:round/>
                      <a:headEnd type="none" w="med" len="med"/>
                      <a:tailEnd type="none" w="med" len="med"/>
                    </a:lnT>
                    <a:lnB w="12700" cap="flat" cmpd="sng" algn="ctr">
                      <a:solidFill>
                        <a:srgbClr val="009900"/>
                      </a:solidFill>
                      <a:prstDash val="solid"/>
                      <a:round/>
                      <a:headEnd type="none" w="med" len="med"/>
                      <a:tailEnd type="none" w="med" len="med"/>
                    </a:lnB>
                    <a:lnTlToBr>
                      <a:noFill/>
                    </a:lnTlToBr>
                    <a:lnBlToTr>
                      <a:noFill/>
                    </a:lnBlToTr>
                    <a:solidFill>
                      <a:srgbClr val="005070"/>
                    </a:solidFill>
                  </a:tcPr>
                </a:tc>
                <a:extLst>
                  <a:ext uri="{0D108BD9-81ED-4DB2-BD59-A6C34878D82A}">
                    <a16:rowId xmlns:a16="http://schemas.microsoft.com/office/drawing/2014/main" val="3064148464"/>
                  </a:ext>
                </a:extLst>
              </a:tr>
              <a:tr h="792163">
                <a:tc gridSpan="2" vMerge="1">
                  <a:txBody>
                    <a:bodyPr/>
                    <a:lstStyle/>
                    <a:p>
                      <a:endParaRPr kumimoji="1" lang="ja-JP" altLang="en-US"/>
                    </a:p>
                  </a:txBody>
                  <a:tcPr/>
                </a:tc>
                <a:tc hMerge="1"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PT</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l-GR"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μ</a:t>
                      </a:r>
                      <a:r>
                        <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FHA</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el-GR"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μ</a:t>
                      </a:r>
                      <a:r>
                        <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a:t>
                      </a:r>
                      <a:r>
                        <a:rPr kumimoji="1" lang="ja-JP" altLang="en-US"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69</a:t>
                      </a:r>
                      <a:r>
                        <a:rPr kumimoji="1" lang="en-US" altLang="ja-JP"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kD</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Fim</a:t>
                      </a:r>
                      <a:endParaRPr kumimoji="1" lang="en-US" altLang="ja-JP" sz="9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91D60"/>
                    </a:solidFill>
                  </a:tcPr>
                </a:tc>
                <a:tc vMerge="1">
                  <a:txBody>
                    <a:bodyPr/>
                    <a:lstStyle/>
                    <a:p>
                      <a:endParaRPr kumimoji="1" lang="ja-JP" altLang="en-US"/>
                    </a:p>
                  </a:txBody>
                  <a:tcPr/>
                </a:tc>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1</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chemeClr val="bg1"/>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2</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3</a:t>
                      </a: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型</a:t>
                      </a:r>
                    </a:p>
                  </a:txBody>
                  <a:tcPr anchor="ctr" horzOverflow="overflow">
                    <a:lnL w="12700" cap="flat" cmpd="sng" algn="ctr">
                      <a:solidFill>
                        <a:srgbClr val="009900"/>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rgbClr val="FFFFFF"/>
                          </a:solidFill>
                          <a:effectLst/>
                          <a:latin typeface="Meiryo UI" panose="020B0604030504040204" pitchFamily="50" charset="-128"/>
                          <a:ea typeface="Meiryo UI" panose="020B0604030504040204" pitchFamily="50" charset="-128"/>
                        </a:rPr>
                        <a:t>備考</a:t>
                      </a:r>
                    </a:p>
                  </a:txBody>
                  <a:tcPr anchor="ctr" horzOverflow="overflow">
                    <a:lnL w="12700" cap="flat" cmpd="sng" algn="ctr">
                      <a:solidFill>
                        <a:schemeClr val="bg1"/>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9900"/>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005070"/>
                    </a:solidFill>
                  </a:tcPr>
                </a:tc>
                <a:extLst>
                  <a:ext uri="{0D108BD9-81ED-4DB2-BD59-A6C34878D82A}">
                    <a16:rowId xmlns:a16="http://schemas.microsoft.com/office/drawing/2014/main" val="3946756517"/>
                  </a:ext>
                </a:extLst>
              </a:tr>
              <a:tr h="346075">
                <a:tc rowSpan="4">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DPT-IPV</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スクエアキッズ</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6.0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40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ソーク</a:t>
                      </a: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838743858"/>
                  </a:ext>
                </a:extLst>
              </a:tr>
              <a:tr h="381000">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阪大微研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テトラビック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セービン</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02968058"/>
                  </a:ext>
                </a:extLst>
              </a:tr>
              <a:tr h="381000">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クアトロバック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16.7</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セービン</a:t>
                      </a:r>
                      <a:r>
                        <a:rPr kumimoji="1" lang="en-US" altLang="ja-JP" sz="12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094251462"/>
                  </a:ext>
                </a:extLst>
              </a:tr>
              <a:tr h="515938">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Sanofi Pasteur</a:t>
                      </a:r>
                      <a:r>
                        <a:rPr kumimoji="1" lang="en-US" altLang="ja-JP"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(Quadracel</a:t>
                      </a:r>
                      <a:r>
                        <a:rPr kumimoji="1" lang="ja-JP" altLang="en-US" sz="10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40</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32</a:t>
                      </a: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ソーク</a:t>
                      </a: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IPV</a:t>
                      </a: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644937179"/>
                  </a:ext>
                </a:extLst>
              </a:tr>
              <a:tr h="417513">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DPT</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zh-TW"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阪大微研</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テトラビック</a:t>
                      </a: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a:t>
                      </a:r>
                      <a:endParaRPr kumimoji="1" lang="en-US" altLang="zh-TW"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miter lim="800000"/>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23.5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miter lim="800000"/>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781321189"/>
                  </a:ext>
                </a:extLst>
              </a:tr>
              <a:tr h="41751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GSK(Infanrix)</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miter lim="800000"/>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miter lim="800000"/>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267430764"/>
                  </a:ext>
                </a:extLst>
              </a:tr>
              <a:tr h="344488">
                <a:tc rowSpan="2">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Tdap</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GSK(Boostrix)</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8</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793004069"/>
                  </a:ext>
                </a:extLst>
              </a:tr>
              <a:tr h="41751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Sanofi Pasteur(Adacel)</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9900"/>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3</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97437022"/>
                  </a:ext>
                </a:extLst>
              </a:tr>
              <a:tr h="344488">
                <a:tc row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DT</a:t>
                      </a:r>
                    </a:p>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0.1mL</a:t>
                      </a:r>
                      <a:br>
                        <a:rPr kumimoji="1" lang="en-US" altLang="ja-JP"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br>
                      <a:r>
                        <a:rPr kumimoji="1" lang="ja-JP" altLang="en-US" sz="1200" b="0"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換算</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北里第一三共・阪大微研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823187120"/>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≦2</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43757230"/>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武田薬品工業</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98849252"/>
                  </a:ext>
                </a:extLst>
              </a:tr>
              <a:tr h="334963">
                <a:tc rowSpan="3">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破傷風</a:t>
                      </a:r>
                      <a:r>
                        <a:rPr kumimoji="1" lang="en-US" altLang="ja-JP" sz="16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TT</a:t>
                      </a:r>
                    </a:p>
                  </a:txBody>
                  <a:tcPr anchor="ctr" horzOverflow="overflow">
                    <a:lnL w="1905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00565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化血研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≦10</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2489922682"/>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北里第一三共・阪大・生研</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270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726399411"/>
                  </a:ext>
                </a:extLst>
              </a:tr>
              <a:tr h="334963">
                <a:tc vMerge="1">
                  <a:txBody>
                    <a:bodyPr/>
                    <a:lstStyle/>
                    <a:p>
                      <a:endParaRPr kumimoji="1" lang="ja-JP" altLang="en-US"/>
                    </a:p>
                  </a:txBody>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ja-JP" altLang="en-US" sz="1200" b="1" i="0" u="none" strike="noStrike" cap="none" normalizeH="0" baseline="0">
                          <a:ln>
                            <a:noFill/>
                          </a:ln>
                          <a:solidFill>
                            <a:schemeClr val="bg1"/>
                          </a:solidFill>
                          <a:effectLst/>
                          <a:latin typeface="Meiryo UI" panose="020B0604030504040204" pitchFamily="50" charset="-128"/>
                          <a:ea typeface="Meiryo UI" panose="020B0604030504040204" pitchFamily="50" charset="-128"/>
                        </a:rPr>
                        <a:t>武田薬品工業</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00A7AC"/>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ADEE8"/>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A7AC"/>
                      </a:solidFill>
                      <a:prstDash val="solid"/>
                      <a:round/>
                      <a:headEnd type="none" w="med" len="med"/>
                      <a:tailEnd type="none" w="med" len="med"/>
                    </a:lnL>
                    <a:lnR w="1270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FEDDCA"/>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r>
                        <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rPr>
                        <a:t>≒5</a:t>
                      </a:r>
                    </a:p>
                  </a:txBody>
                  <a:tcPr anchor="ctr" horzOverflow="overflow">
                    <a:lnL w="12700" cap="flat" cmpd="sng" algn="ctr">
                      <a:solidFill>
                        <a:srgbClr val="00A7AC"/>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2700" cap="flat" cmpd="sng" algn="ctr">
                      <a:solidFill>
                        <a:srgbClr val="009900"/>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tc>
                  <a:txBody>
                    <a:bodyPr/>
                    <a:lstStyle>
                      <a:lvl1pPr>
                        <a:spcBef>
                          <a:spcPct val="20000"/>
                        </a:spcBef>
                        <a:buClr>
                          <a:schemeClr val="folHlink"/>
                        </a:buClr>
                        <a:buSzPct val="60000"/>
                        <a:buFont typeface="Wingdings" panose="05000000000000000000" pitchFamily="2" charset="2"/>
                        <a:defRPr kumimoji="1" sz="1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defRPr kumimoji="1" sz="1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Font typeface="Wingdings" panose="05000000000000000000" pitchFamily="2" charset="2"/>
                        <a:defRPr kumimoji="1" sz="12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5pPr>
                      <a:lvl6pPr marL="25146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6pPr>
                      <a:lvl7pPr marL="29718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7pPr>
                      <a:lvl8pPr marL="34290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8pPr>
                      <a:lvl9pPr marL="3886200" indent="-228600" fontAlgn="base">
                        <a:spcBef>
                          <a:spcPct val="20000"/>
                        </a:spcBef>
                        <a:spcAft>
                          <a:spcPct val="0"/>
                        </a:spcAft>
                        <a:buClr>
                          <a:schemeClr val="accent1"/>
                        </a:buClr>
                        <a:buSzPct val="50000"/>
                        <a:buFont typeface="Wingdings" panose="05000000000000000000" pitchFamily="2" charset="2"/>
                        <a:defRPr kumimoji="1" sz="1000">
                          <a:solidFill>
                            <a:schemeClr val="tx1"/>
                          </a:solidFill>
                          <a:latin typeface="Tahoma" panose="020B060403050404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
                          <a:schemeClr val="folHlink"/>
                        </a:buClr>
                        <a:buSzPct val="60000"/>
                        <a:buFontTx/>
                        <a:buNone/>
                        <a:tabLst/>
                      </a:pPr>
                      <a:endParaRPr kumimoji="1" lang="en-US" altLang="ja-JP" sz="1400" b="0" i="0" u="none" strike="noStrike" cap="none" normalizeH="0" baseline="0">
                        <a:ln>
                          <a:noFill/>
                        </a:ln>
                        <a:solidFill>
                          <a:srgbClr val="000000"/>
                        </a:solidFill>
                        <a:effectLst/>
                        <a:latin typeface="Arial Narrow" panose="020B0606020202030204" pitchFamily="34" charset="0"/>
                        <a:ea typeface="Meiryo UI" panose="020B0604030504040204" pitchFamily="50" charset="-128"/>
                      </a:endParaRPr>
                    </a:p>
                  </a:txBody>
                  <a:tcPr anchor="ctr" horzOverflow="overflow">
                    <a:lnL w="12700" cap="flat" cmpd="sng" algn="ctr">
                      <a:solidFill>
                        <a:srgbClr val="009900"/>
                      </a:solidFill>
                      <a:prstDash val="solid"/>
                      <a:round/>
                      <a:headEnd type="none" w="med" len="med"/>
                      <a:tailEnd type="none" w="med" len="med"/>
                    </a:lnL>
                    <a:lnR w="19050" cap="flat" cmpd="sng" algn="ctr">
                      <a:solidFill>
                        <a:srgbClr val="00A7AC"/>
                      </a:solidFill>
                      <a:prstDash val="solid"/>
                      <a:round/>
                      <a:headEnd type="none" w="med" len="med"/>
                      <a:tailEnd type="none" w="med" len="med"/>
                    </a:lnR>
                    <a:lnT w="12700" cap="flat" cmpd="sng" algn="ctr">
                      <a:solidFill>
                        <a:srgbClr val="00A7AC"/>
                      </a:solidFill>
                      <a:prstDash val="solid"/>
                      <a:round/>
                      <a:headEnd type="none" w="med" len="med"/>
                      <a:tailEnd type="none" w="med" len="med"/>
                    </a:lnT>
                    <a:lnB w="19050" cap="flat" cmpd="sng" algn="ctr">
                      <a:solidFill>
                        <a:srgbClr val="00A7AC"/>
                      </a:solidFill>
                      <a:prstDash val="solid"/>
                      <a:round/>
                      <a:headEnd type="none" w="med" len="med"/>
                      <a:tailEnd type="none" w="med" len="med"/>
                    </a:lnB>
                    <a:lnTlToBr>
                      <a:noFill/>
                    </a:lnTlToBr>
                    <a:lnBlToTr>
                      <a:noFill/>
                    </a:lnBlToTr>
                    <a:solidFill>
                      <a:srgbClr val="D5F3FF"/>
                    </a:solidFill>
                  </a:tcPr>
                </a:tc>
                <a:extLst>
                  <a:ext uri="{0D108BD9-81ED-4DB2-BD59-A6C34878D82A}">
                    <a16:rowId xmlns:a16="http://schemas.microsoft.com/office/drawing/2014/main" val="1280809308"/>
                  </a:ext>
                </a:extLst>
              </a:tr>
            </a:tbl>
          </a:graphicData>
        </a:graphic>
      </p:graphicFrame>
      <p:sp>
        <p:nvSpPr>
          <p:cNvPr id="474332" name="テキスト ボックス 5">
            <a:extLst>
              <a:ext uri="{FF2B5EF4-FFF2-40B4-BE49-F238E27FC236}">
                <a16:creationId xmlns:a16="http://schemas.microsoft.com/office/drawing/2014/main" id="{F7B287D3-F3A3-3F35-2B1B-94F522B432D6}"/>
              </a:ext>
            </a:extLst>
          </p:cNvPr>
          <p:cNvSpPr txBox="1">
            <a:spLocks noChangeArrowheads="1"/>
          </p:cNvSpPr>
          <p:nvPr/>
        </p:nvSpPr>
        <p:spPr bwMode="auto">
          <a:xfrm>
            <a:off x="7097713" y="6550025"/>
            <a:ext cx="20288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400">
                <a:latin typeface="Meiryo UI" panose="020B0604030504040204" pitchFamily="50" charset="-128"/>
                <a:ea typeface="Meiryo UI" panose="020B0604030504040204" pitchFamily="50" charset="-128"/>
              </a:rPr>
              <a:t>各製品添付文書より抜粋</a:t>
            </a:r>
          </a:p>
        </p:txBody>
      </p:sp>
      <p:sp>
        <p:nvSpPr>
          <p:cNvPr id="474367" name="Rectangle 255">
            <a:extLst>
              <a:ext uri="{FF2B5EF4-FFF2-40B4-BE49-F238E27FC236}">
                <a16:creationId xmlns:a16="http://schemas.microsoft.com/office/drawing/2014/main" id="{F9ABA296-5C8E-AA5D-A724-B2C340CFB7C9}"/>
              </a:ext>
            </a:extLst>
          </p:cNvPr>
          <p:cNvSpPr>
            <a:spLocks noGrp="1" noChangeArrowheads="1"/>
          </p:cNvSpPr>
          <p:nvPr>
            <p:ph type="title" idx="4294967295"/>
          </p:nvPr>
        </p:nvSpPr>
        <p:spPr/>
        <p:txBody>
          <a:bodyPr/>
          <a:lstStyle/>
          <a:p>
            <a:endParaRPr lang="ja-JP" altLang="ja-JP"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CD8E277-1347-4148-AEF2-DA752D65E394}"/>
              </a:ext>
            </a:extLst>
          </p:cNvPr>
          <p:cNvSpPr>
            <a:spLocks noGrp="1" noChangeArrowheads="1"/>
          </p:cNvSpPr>
          <p:nvPr>
            <p:ph type="title" idx="4294967295"/>
          </p:nvPr>
        </p:nvSpPr>
        <p:spPr>
          <a:xfrm>
            <a:off x="1143000" y="-117475"/>
            <a:ext cx="7793038" cy="1066800"/>
          </a:xfrm>
        </p:spPr>
        <p:txBody>
          <a:bodyPr anchor="ctr">
            <a:spAutoFit/>
          </a:bodyPr>
          <a:lstStyle/>
          <a:p>
            <a:pPr eaLnBrk="1" hangingPunct="1"/>
            <a:r>
              <a:rPr lang="ja-JP" altLang="en-US" dirty="0"/>
              <a:t>抗</a:t>
            </a:r>
            <a:r>
              <a:rPr lang="en-US" altLang="ja-JP" dirty="0"/>
              <a:t>PT</a:t>
            </a:r>
            <a:r>
              <a:rPr lang="ja-JP" altLang="en-US" dirty="0"/>
              <a:t>抗体生年別陽性率</a:t>
            </a:r>
            <a:br>
              <a:rPr lang="ja-JP" altLang="en-US" dirty="0"/>
            </a:br>
            <a:r>
              <a:rPr lang="ja-JP" altLang="en-US" dirty="0"/>
              <a:t>   </a:t>
            </a:r>
            <a:r>
              <a:rPr lang="en-US" altLang="ja-JP" dirty="0"/>
              <a:t>(2008, 2013, 2018</a:t>
            </a:r>
            <a:r>
              <a:rPr lang="ja-JP" altLang="en-US" dirty="0"/>
              <a:t>年</a:t>
            </a:r>
            <a:r>
              <a:rPr lang="en-US" altLang="ja-JP" dirty="0"/>
              <a:t>)</a:t>
            </a:r>
          </a:p>
        </p:txBody>
      </p:sp>
      <p:sp>
        <p:nvSpPr>
          <p:cNvPr id="47107" name="Rectangle 3">
            <a:extLst>
              <a:ext uri="{FF2B5EF4-FFF2-40B4-BE49-F238E27FC236}">
                <a16:creationId xmlns:a16="http://schemas.microsoft.com/office/drawing/2014/main" id="{B44754EC-A966-446F-AD2E-944F604B21C3}"/>
              </a:ext>
            </a:extLst>
          </p:cNvPr>
          <p:cNvSpPr>
            <a:spLocks noGrp="1" noChangeArrowheads="1"/>
          </p:cNvSpPr>
          <p:nvPr>
            <p:ph type="body" idx="4294967295"/>
          </p:nvPr>
        </p:nvSpPr>
        <p:spPr/>
        <p:txBody>
          <a:bodyPr/>
          <a:lstStyle/>
          <a:p>
            <a:pPr eaLnBrk="1" hangingPunct="1"/>
            <a:endParaRPr lang="ja-JP" altLang="ja-JP"/>
          </a:p>
        </p:txBody>
      </p:sp>
      <p:sp>
        <p:nvSpPr>
          <p:cNvPr id="47108" name="Rectangle 5">
            <a:extLst>
              <a:ext uri="{FF2B5EF4-FFF2-40B4-BE49-F238E27FC236}">
                <a16:creationId xmlns:a16="http://schemas.microsoft.com/office/drawing/2014/main" id="{57AA0219-5DE3-4F47-B9CE-94B43045863C}"/>
              </a:ext>
            </a:extLst>
          </p:cNvPr>
          <p:cNvSpPr>
            <a:spLocks noChangeArrowheads="1"/>
          </p:cNvSpPr>
          <p:nvPr/>
        </p:nvSpPr>
        <p:spPr bwMode="auto">
          <a:xfrm>
            <a:off x="457200" y="6276975"/>
            <a:ext cx="8229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600"/>
              <a:t>出典：　国立感染症研究所　感染症流行予測事業　グラフ　百日咳</a:t>
            </a:r>
          </a:p>
          <a:p>
            <a:pPr>
              <a:spcBef>
                <a:spcPct val="0"/>
              </a:spcBef>
              <a:buClrTx/>
              <a:buSzTx/>
              <a:buFontTx/>
              <a:buNone/>
            </a:pPr>
            <a:r>
              <a:rPr lang="en-US" altLang="ja-JP" sz="1600"/>
              <a:t>https://www.niid.go.jp/niid/ja/y-graphs/8815-pertussis-yosoku-year2018.html</a:t>
            </a:r>
          </a:p>
        </p:txBody>
      </p:sp>
      <p:sp>
        <p:nvSpPr>
          <p:cNvPr id="47109" name="Rectangle 6">
            <a:extLst>
              <a:ext uri="{FF2B5EF4-FFF2-40B4-BE49-F238E27FC236}">
                <a16:creationId xmlns:a16="http://schemas.microsoft.com/office/drawing/2014/main" id="{4BB22DD5-B2FC-44E0-A1AB-326283082969}"/>
              </a:ext>
            </a:extLst>
          </p:cNvPr>
          <p:cNvSpPr>
            <a:spLocks noChangeArrowheads="1"/>
          </p:cNvSpPr>
          <p:nvPr/>
        </p:nvSpPr>
        <p:spPr bwMode="auto">
          <a:xfrm>
            <a:off x="0" y="3611563"/>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en-US" altLang="ja-JP" sz="2400"/>
              <a:t> </a:t>
            </a:r>
          </a:p>
        </p:txBody>
      </p:sp>
      <p:graphicFrame>
        <p:nvGraphicFramePr>
          <p:cNvPr id="47110" name="Object 8">
            <a:extLst>
              <a:ext uri="{FF2B5EF4-FFF2-40B4-BE49-F238E27FC236}">
                <a16:creationId xmlns:a16="http://schemas.microsoft.com/office/drawing/2014/main" id="{E4349A40-BED1-4406-ABAC-ADC00D416359}"/>
              </a:ext>
            </a:extLst>
          </p:cNvPr>
          <p:cNvGraphicFramePr>
            <a:graphicFrameLocks noChangeAspect="1"/>
          </p:cNvGraphicFramePr>
          <p:nvPr/>
        </p:nvGraphicFramePr>
        <p:xfrm>
          <a:off x="0" y="1238250"/>
          <a:ext cx="9144000" cy="4924425"/>
        </p:xfrm>
        <a:graphic>
          <a:graphicData uri="http://schemas.openxmlformats.org/presentationml/2006/ole">
            <mc:AlternateContent xmlns:mc="http://schemas.openxmlformats.org/markup-compatibility/2006">
              <mc:Choice xmlns:v="urn:schemas-microsoft-com:vml" Requires="v">
                <p:oleObj name="Chart" r:id="rId2" imgW="8048978" imgH="4334150" progId="Excel.Chart.8">
                  <p:embed/>
                </p:oleObj>
              </mc:Choice>
              <mc:Fallback>
                <p:oleObj name="Chart" r:id="rId2" imgW="8048978" imgH="4334150" progId="Excel.Chart.8">
                  <p:embed/>
                  <p:pic>
                    <p:nvPicPr>
                      <p:cNvPr id="47110" name="Object 8">
                        <a:extLst>
                          <a:ext uri="{FF2B5EF4-FFF2-40B4-BE49-F238E27FC236}">
                            <a16:creationId xmlns:a16="http://schemas.microsoft.com/office/drawing/2014/main" id="{E4349A40-BED1-4406-ABAC-ADC00D416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8250"/>
                        <a:ext cx="9144000" cy="492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
            <a:extLst>
              <a:ext uri="{FF2B5EF4-FFF2-40B4-BE49-F238E27FC236}">
                <a16:creationId xmlns:a16="http://schemas.microsoft.com/office/drawing/2014/main" id="{2BDE5FFD-2CDD-45F1-B358-AB80C24DEE19}"/>
              </a:ext>
            </a:extLst>
          </p:cNvPr>
          <p:cNvSpPr>
            <a:spLocks noChangeArrowheads="1"/>
          </p:cNvSpPr>
          <p:nvPr/>
        </p:nvSpPr>
        <p:spPr bwMode="auto">
          <a:xfrm>
            <a:off x="762000" y="7162800"/>
            <a:ext cx="80010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000000"/>
                </a:solidFill>
                <a:latin typeface="ＭＳ Ｐゴシック" panose="020B0600070205080204" pitchFamily="50" charset="-128"/>
              </a:rPr>
              <a:t>出典：　国立感染症研究所 感染症疫学センター・同細菌第二部</a:t>
            </a:r>
            <a:br>
              <a:rPr lang="ja-JP" altLang="en-US" sz="1800">
                <a:solidFill>
                  <a:srgbClr val="000000"/>
                </a:solidFill>
                <a:latin typeface="ＭＳ Ｐゴシック" panose="020B0600070205080204" pitchFamily="50" charset="-128"/>
              </a:rPr>
            </a:br>
            <a:r>
              <a:rPr lang="en-US" altLang="ja-JP" sz="1800">
                <a:solidFill>
                  <a:srgbClr val="000000"/>
                </a:solidFill>
                <a:latin typeface="ＭＳ Ｐゴシック" panose="020B0600070205080204" pitchFamily="50" charset="-128"/>
              </a:rPr>
              <a:t>2019</a:t>
            </a:r>
            <a:r>
              <a:rPr lang="ja-JP" altLang="en-US" sz="1800">
                <a:solidFill>
                  <a:srgbClr val="000000"/>
                </a:solidFill>
                <a:latin typeface="ＭＳ Ｐゴシック" panose="020B0600070205080204" pitchFamily="50" charset="-128"/>
              </a:rPr>
              <a:t>年</a:t>
            </a:r>
            <a:r>
              <a:rPr lang="en-US" altLang="ja-JP" sz="1800">
                <a:solidFill>
                  <a:srgbClr val="000000"/>
                </a:solidFill>
                <a:latin typeface="ＭＳ Ｐゴシック" panose="020B0600070205080204" pitchFamily="50" charset="-128"/>
              </a:rPr>
              <a:t>1</a:t>
            </a:r>
            <a:r>
              <a:rPr lang="ja-JP" altLang="en-US" sz="1800">
                <a:solidFill>
                  <a:srgbClr val="000000"/>
                </a:solidFill>
                <a:latin typeface="ＭＳ Ｐゴシック" panose="020B0600070205080204" pitchFamily="50" charset="-128"/>
              </a:rPr>
              <a:t>月</a:t>
            </a:r>
            <a:r>
              <a:rPr lang="en-US" altLang="ja-JP" sz="1800">
                <a:solidFill>
                  <a:srgbClr val="000000"/>
                </a:solidFill>
                <a:latin typeface="ＭＳ Ｐゴシック" panose="020B0600070205080204" pitchFamily="50" charset="-128"/>
              </a:rPr>
              <a:t>7</a:t>
            </a:r>
            <a:r>
              <a:rPr lang="ja-JP" altLang="en-US" sz="1800">
                <a:solidFill>
                  <a:srgbClr val="000000"/>
                </a:solidFill>
                <a:latin typeface="ＭＳ Ｐゴシック" panose="020B0600070205080204" pitchFamily="50" charset="-128"/>
              </a:rPr>
              <a:t>日現在　（掲載日：</a:t>
            </a:r>
            <a:r>
              <a:rPr lang="en-US" altLang="ja-JP" sz="1800">
                <a:solidFill>
                  <a:srgbClr val="000000"/>
                </a:solidFill>
                <a:latin typeface="ＭＳ Ｐゴシック" panose="020B0600070205080204" pitchFamily="50" charset="-128"/>
              </a:rPr>
              <a:t>2019</a:t>
            </a:r>
            <a:r>
              <a:rPr lang="ja-JP" altLang="en-US" sz="1800">
                <a:solidFill>
                  <a:srgbClr val="000000"/>
                </a:solidFill>
                <a:latin typeface="ＭＳ Ｐゴシック" panose="020B0600070205080204" pitchFamily="50" charset="-128"/>
              </a:rPr>
              <a:t>年</a:t>
            </a:r>
            <a:r>
              <a:rPr lang="en-US" altLang="ja-JP" sz="1800">
                <a:solidFill>
                  <a:srgbClr val="000000"/>
                </a:solidFill>
                <a:latin typeface="ＭＳ Ｐゴシック" panose="020B0600070205080204" pitchFamily="50" charset="-128"/>
              </a:rPr>
              <a:t>3</a:t>
            </a:r>
            <a:r>
              <a:rPr lang="ja-JP" altLang="en-US" sz="1800">
                <a:solidFill>
                  <a:srgbClr val="000000"/>
                </a:solidFill>
                <a:latin typeface="ＭＳ Ｐゴシック" panose="020B0600070205080204" pitchFamily="50" charset="-128"/>
              </a:rPr>
              <a:t>月</a:t>
            </a:r>
            <a:r>
              <a:rPr lang="en-US" altLang="ja-JP" sz="1800">
                <a:solidFill>
                  <a:srgbClr val="000000"/>
                </a:solidFill>
                <a:latin typeface="ＭＳ Ｐゴシック" panose="020B0600070205080204" pitchFamily="50" charset="-128"/>
              </a:rPr>
              <a:t>27</a:t>
            </a:r>
            <a:r>
              <a:rPr lang="ja-JP" altLang="en-US" sz="1800">
                <a:solidFill>
                  <a:srgbClr val="000000"/>
                </a:solidFill>
                <a:latin typeface="ＭＳ Ｐゴシック" panose="020B0600070205080204" pitchFamily="50" charset="-128"/>
              </a:rPr>
              <a:t>日）</a:t>
            </a:r>
          </a:p>
          <a:p>
            <a:pPr eaLnBrk="1" hangingPunct="1">
              <a:spcBef>
                <a:spcPct val="0"/>
              </a:spcBef>
              <a:buClrTx/>
              <a:buSzTx/>
              <a:buFontTx/>
              <a:buNone/>
            </a:pPr>
            <a:r>
              <a:rPr lang="en-US" altLang="ja-JP" sz="1800">
                <a:solidFill>
                  <a:srgbClr val="000000"/>
                </a:solidFill>
                <a:latin typeface="ＭＳ Ｐゴシック" panose="020B0600070205080204" pitchFamily="50" charset="-128"/>
              </a:rPr>
              <a:t>https://www.niid.go.jp/niid/ja/pertussis-m/pertussis-idwrs/</a:t>
            </a:r>
          </a:p>
        </p:txBody>
      </p:sp>
      <p:sp>
        <p:nvSpPr>
          <p:cNvPr id="45059" name="Rectangle 6">
            <a:extLst>
              <a:ext uri="{FF2B5EF4-FFF2-40B4-BE49-F238E27FC236}">
                <a16:creationId xmlns:a16="http://schemas.microsoft.com/office/drawing/2014/main" id="{A442C068-FFA7-45A2-92B0-96047D916FC5}"/>
              </a:ext>
            </a:extLst>
          </p:cNvPr>
          <p:cNvSpPr>
            <a:spLocks noChangeArrowheads="1"/>
          </p:cNvSpPr>
          <p:nvPr/>
        </p:nvSpPr>
        <p:spPr bwMode="auto">
          <a:xfrm>
            <a:off x="0" y="6527800"/>
            <a:ext cx="9144000" cy="3302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ja-JP" sz="1800">
              <a:solidFill>
                <a:srgbClr val="000000"/>
              </a:solidFill>
              <a:latin typeface="Calibri" panose="020F0502020204030204" pitchFamily="34" charset="0"/>
            </a:endParaRPr>
          </a:p>
        </p:txBody>
      </p:sp>
      <p:sp>
        <p:nvSpPr>
          <p:cNvPr id="45060" name="テキスト ボックス 166">
            <a:extLst>
              <a:ext uri="{FF2B5EF4-FFF2-40B4-BE49-F238E27FC236}">
                <a16:creationId xmlns:a16="http://schemas.microsoft.com/office/drawing/2014/main" id="{84F72116-0CF0-4CB1-91FA-F8B47CA47D65}"/>
              </a:ext>
            </a:extLst>
          </p:cNvPr>
          <p:cNvSpPr txBox="1">
            <a:spLocks noChangeArrowheads="1"/>
          </p:cNvSpPr>
          <p:nvPr/>
        </p:nvSpPr>
        <p:spPr bwMode="auto">
          <a:xfrm>
            <a:off x="817563" y="8335963"/>
            <a:ext cx="73548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lnSpc>
                <a:spcPct val="110000"/>
              </a:lnSpc>
              <a:spcBef>
                <a:spcPct val="0"/>
              </a:spcBef>
              <a:buClrTx/>
              <a:buSzTx/>
              <a:buFontTx/>
              <a:buNone/>
            </a:pPr>
            <a:r>
              <a:rPr lang="en-US" altLang="ja-JP" sz="1200" baseline="30000">
                <a:solidFill>
                  <a:srgbClr val="000000"/>
                </a:solidFill>
                <a:latin typeface="Meiryo UI" panose="020B0604030504040204" pitchFamily="50" charset="-128"/>
                <a:ea typeface="Meiryo UI" panose="020B0604030504040204" pitchFamily="50" charset="-128"/>
              </a:rPr>
              <a:t>(*)</a:t>
            </a:r>
            <a:r>
              <a:rPr lang="ja-JP" altLang="en-US" sz="1200">
                <a:solidFill>
                  <a:srgbClr val="000000"/>
                </a:solidFill>
                <a:latin typeface="Meiryo UI" panose="020B0604030504040204" pitchFamily="50" charset="-128"/>
                <a:ea typeface="Meiryo UI" panose="020B0604030504040204" pitchFamily="50" charset="-128"/>
              </a:rPr>
              <a:t>百日咳 感染症法に基づく医師届出ガイドライン（初版）に則った症例のみを抽出</a:t>
            </a:r>
          </a:p>
          <a:p>
            <a:pPr eaLnBrk="1" hangingPunct="1">
              <a:lnSpc>
                <a:spcPct val="110000"/>
              </a:lnSpc>
              <a:spcBef>
                <a:spcPct val="0"/>
              </a:spcBef>
              <a:buClrTx/>
              <a:buSzTx/>
              <a:buFontTx/>
              <a:buNone/>
            </a:pPr>
            <a:r>
              <a:rPr lang="en-US" altLang="ja-JP" sz="1000">
                <a:solidFill>
                  <a:srgbClr val="000000"/>
                </a:solidFill>
                <a:latin typeface="Meiryo UI" panose="020B0604030504040204" pitchFamily="50" charset="-128"/>
                <a:ea typeface="Meiryo UI" panose="020B0604030504040204" pitchFamily="50" charset="-128"/>
              </a:rPr>
              <a:t>https://www.niid.go.jp/niid/ja/id/610-disease-based/ha/pertussis/idsc/7994-pertussis-guideline-180425.html</a:t>
            </a:r>
          </a:p>
        </p:txBody>
      </p:sp>
      <p:sp>
        <p:nvSpPr>
          <p:cNvPr id="45061" name="スライド番号プレースホルダー 2">
            <a:extLst>
              <a:ext uri="{FF2B5EF4-FFF2-40B4-BE49-F238E27FC236}">
                <a16:creationId xmlns:a16="http://schemas.microsoft.com/office/drawing/2014/main" id="{12E65AA3-B249-465D-A602-92F53CE9DE84}"/>
              </a:ext>
            </a:extLst>
          </p:cNvPr>
          <p:cNvSpPr txBox="1">
            <a:spLocks noGrp="1"/>
          </p:cNvSpPr>
          <p:nvPr/>
        </p:nvSpPr>
        <p:spPr bwMode="auto">
          <a:xfrm>
            <a:off x="6994525" y="6484938"/>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r" eaLnBrk="1" hangingPunct="1">
              <a:spcBef>
                <a:spcPct val="0"/>
              </a:spcBef>
              <a:buClrTx/>
              <a:buSzTx/>
              <a:buFontTx/>
              <a:buNone/>
            </a:pPr>
            <a:fld id="{360159D8-E9BB-4631-B066-E21E8F5ABE32}" type="slidenum">
              <a:rPr lang="en-US" altLang="ja-JP" sz="1200">
                <a:solidFill>
                  <a:srgbClr val="898989"/>
                </a:solidFill>
                <a:latin typeface="Calibri" panose="020F0502020204030204" pitchFamily="34" charset="0"/>
              </a:rPr>
              <a:pPr algn="r" eaLnBrk="1" hangingPunct="1">
                <a:spcBef>
                  <a:spcPct val="0"/>
                </a:spcBef>
                <a:buClrTx/>
                <a:buSzTx/>
                <a:buFontTx/>
                <a:buNone/>
              </a:pPr>
              <a:t>44</a:t>
            </a:fld>
            <a:endParaRPr lang="en-US" altLang="ja-JP" sz="1200">
              <a:solidFill>
                <a:srgbClr val="898989"/>
              </a:solidFill>
              <a:latin typeface="Calibri" panose="020F0502020204030204" pitchFamily="34" charset="0"/>
            </a:endParaRPr>
          </a:p>
        </p:txBody>
      </p:sp>
      <p:sp>
        <p:nvSpPr>
          <p:cNvPr id="45062" name="AutoShape 6">
            <a:extLst>
              <a:ext uri="{FF2B5EF4-FFF2-40B4-BE49-F238E27FC236}">
                <a16:creationId xmlns:a16="http://schemas.microsoft.com/office/drawing/2014/main" id="{6DEDBBE1-0C65-414B-9616-6E7584F5A2DE}"/>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endParaRPr lang="ja-JP" altLang="ja-JP" sz="1200">
              <a:solidFill>
                <a:srgbClr val="000000"/>
              </a:solidFill>
              <a:latin typeface="Arial" panose="020B0604020202020204" pitchFamily="34" charset="0"/>
            </a:endParaRPr>
          </a:p>
        </p:txBody>
      </p:sp>
      <p:sp>
        <p:nvSpPr>
          <p:cNvPr id="45063" name="AutoShape 7">
            <a:extLst>
              <a:ext uri="{FF2B5EF4-FFF2-40B4-BE49-F238E27FC236}">
                <a16:creationId xmlns:a16="http://schemas.microsoft.com/office/drawing/2014/main" id="{92A7911D-BDA8-498B-9B40-81F1C245E33E}"/>
              </a:ext>
            </a:extLst>
          </p:cNvPr>
          <p:cNvSpPr>
            <a:spLocks noChangeAspect="1" noChangeArrowheads="1"/>
          </p:cNvSpPr>
          <p:nvPr/>
        </p:nvSpPr>
        <p:spPr bwMode="auto">
          <a:xfrm>
            <a:off x="4424363" y="3281363"/>
            <a:ext cx="296862"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endParaRPr lang="ja-JP" altLang="ja-JP" sz="1200">
              <a:solidFill>
                <a:srgbClr val="000000"/>
              </a:solidFill>
              <a:latin typeface="Arial" panose="020B0604020202020204" pitchFamily="34" charset="0"/>
            </a:endParaRPr>
          </a:p>
        </p:txBody>
      </p:sp>
      <p:pic>
        <p:nvPicPr>
          <p:cNvPr id="45064" name="Picture 8">
            <a:extLst>
              <a:ext uri="{FF2B5EF4-FFF2-40B4-BE49-F238E27FC236}">
                <a16:creationId xmlns:a16="http://schemas.microsoft.com/office/drawing/2014/main" id="{07C10DD8-D975-4A88-B595-46A54FB619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0"/>
            <a:ext cx="870267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5" name="Rectangle 9">
            <a:extLst>
              <a:ext uri="{FF2B5EF4-FFF2-40B4-BE49-F238E27FC236}">
                <a16:creationId xmlns:a16="http://schemas.microsoft.com/office/drawing/2014/main" id="{EC6BF0F7-CFC6-4ACE-86B6-A30233565FF8}"/>
              </a:ext>
            </a:extLst>
          </p:cNvPr>
          <p:cNvSpPr>
            <a:spLocks noGrp="1" noChangeArrowheads="1"/>
          </p:cNvSpPr>
          <p:nvPr>
            <p:ph type="title" idx="4294967295"/>
          </p:nvPr>
        </p:nvSpPr>
        <p:spPr>
          <a:xfrm>
            <a:off x="1676400" y="44450"/>
            <a:ext cx="7207250" cy="641350"/>
          </a:xfrm>
        </p:spPr>
        <p:txBody>
          <a:bodyPr anchor="ctr">
            <a:spAutoFit/>
          </a:bodyPr>
          <a:lstStyle/>
          <a:p>
            <a:pPr eaLnBrk="1" hangingPunct="1"/>
            <a:r>
              <a:rPr lang="ja-JP" altLang="en-US" sz="1800" dirty="0">
                <a:solidFill>
                  <a:srgbClr val="000000"/>
                </a:solidFill>
                <a:latin typeface="ＭＳ Ｐゴシック" panose="020B0600070205080204" pitchFamily="50" charset="-128"/>
              </a:rPr>
              <a:t>百日咳症例の年齢分布　（</a:t>
            </a:r>
            <a:r>
              <a:rPr lang="en-US" altLang="ja-JP" sz="1800" b="1" dirty="0">
                <a:solidFill>
                  <a:srgbClr val="000000"/>
                </a:solidFill>
                <a:latin typeface="ＭＳ Ｐゴシック" panose="020B0600070205080204" pitchFamily="50" charset="-128"/>
              </a:rPr>
              <a:t>2018</a:t>
            </a:r>
            <a:r>
              <a:rPr lang="ja-JP" altLang="en-US" sz="1800" b="1" dirty="0">
                <a:solidFill>
                  <a:srgbClr val="000000"/>
                </a:solidFill>
                <a:latin typeface="ＭＳ Ｐゴシック" panose="020B0600070205080204" pitchFamily="50" charset="-128"/>
              </a:rPr>
              <a:t>年</a:t>
            </a:r>
            <a:r>
              <a:rPr lang="ja-JP" altLang="en-US" sz="1800" dirty="0">
                <a:solidFill>
                  <a:srgbClr val="000000"/>
                </a:solidFill>
                <a:latin typeface="ＭＳ Ｐゴシック" panose="020B0600070205080204" pitchFamily="50" charset="-128"/>
              </a:rPr>
              <a:t>第</a:t>
            </a:r>
            <a:r>
              <a:rPr lang="en-US" altLang="ja-JP" sz="1800" dirty="0">
                <a:solidFill>
                  <a:srgbClr val="000000"/>
                </a:solidFill>
                <a:latin typeface="ＭＳ Ｐゴシック" panose="020B0600070205080204" pitchFamily="50" charset="-128"/>
              </a:rPr>
              <a:t>1</a:t>
            </a:r>
            <a:r>
              <a:rPr lang="ja-JP" altLang="en-US" sz="1800" dirty="0">
                <a:solidFill>
                  <a:srgbClr val="000000"/>
                </a:solidFill>
                <a:latin typeface="ＭＳ Ｐゴシック" panose="020B0600070205080204" pitchFamily="50" charset="-128"/>
              </a:rPr>
              <a:t>週～第</a:t>
            </a:r>
            <a:r>
              <a:rPr lang="en-US" altLang="ja-JP" sz="1800" dirty="0">
                <a:solidFill>
                  <a:srgbClr val="000000"/>
                </a:solidFill>
                <a:latin typeface="ＭＳ Ｐゴシック" panose="020B0600070205080204" pitchFamily="50" charset="-128"/>
              </a:rPr>
              <a:t>52</a:t>
            </a:r>
            <a:r>
              <a:rPr lang="ja-JP" altLang="en-US" sz="1800" dirty="0">
                <a:solidFill>
                  <a:srgbClr val="000000"/>
                </a:solidFill>
                <a:latin typeface="ＭＳ Ｐゴシック" panose="020B0600070205080204" pitchFamily="50" charset="-128"/>
              </a:rPr>
              <a:t>週）</a:t>
            </a:r>
            <a:br>
              <a:rPr lang="ja-JP" altLang="en-US" sz="1800" dirty="0">
                <a:solidFill>
                  <a:srgbClr val="000000"/>
                </a:solidFill>
                <a:latin typeface="ＭＳ Ｐゴシック" panose="020B0600070205080204" pitchFamily="50" charset="-128"/>
              </a:rPr>
            </a:br>
            <a:r>
              <a:rPr lang="ja-JP" altLang="en-US" sz="1800" dirty="0">
                <a:solidFill>
                  <a:srgbClr val="000000"/>
                </a:solidFill>
                <a:latin typeface="ＭＳ Ｐゴシック" panose="020B0600070205080204" pitchFamily="50" charset="-128"/>
              </a:rPr>
              <a:t>　　　　　</a:t>
            </a:r>
            <a:r>
              <a:rPr lang="en-US" altLang="ja-JP" sz="1800" dirty="0">
                <a:solidFill>
                  <a:srgbClr val="000000"/>
                </a:solidFill>
                <a:latin typeface="ＭＳ Ｐゴシック" panose="020B0600070205080204" pitchFamily="50" charset="-128"/>
              </a:rPr>
              <a:t>(n=11,190*)</a:t>
            </a:r>
            <a:r>
              <a:rPr lang="en-US" altLang="ja-JP" sz="1800" dirty="0"/>
              <a:t> </a:t>
            </a:r>
          </a:p>
        </p:txBody>
      </p:sp>
      <p:sp>
        <p:nvSpPr>
          <p:cNvPr id="45066" name="Rectangle 11">
            <a:extLst>
              <a:ext uri="{FF2B5EF4-FFF2-40B4-BE49-F238E27FC236}">
                <a16:creationId xmlns:a16="http://schemas.microsoft.com/office/drawing/2014/main" id="{732EF3DC-B53C-42D7-93C9-0CC4C32F0B64}"/>
              </a:ext>
            </a:extLst>
          </p:cNvPr>
          <p:cNvSpPr>
            <a:spLocks noChangeArrowheads="1"/>
          </p:cNvSpPr>
          <p:nvPr/>
        </p:nvSpPr>
        <p:spPr bwMode="auto">
          <a:xfrm>
            <a:off x="0" y="3429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en-US" altLang="ja-JP" sz="2400">
                <a:solidFill>
                  <a:srgbClr val="000000"/>
                </a:solidFill>
                <a:latin typeface="ＭＳ Ｐゴシック" panose="020B0600070205080204" pitchFamily="50" charset="-128"/>
              </a:rPr>
              <a:t> </a:t>
            </a:r>
          </a:p>
        </p:txBody>
      </p:sp>
      <p:graphicFrame>
        <p:nvGraphicFramePr>
          <p:cNvPr id="45067" name="Object 13">
            <a:extLst>
              <a:ext uri="{FF2B5EF4-FFF2-40B4-BE49-F238E27FC236}">
                <a16:creationId xmlns:a16="http://schemas.microsoft.com/office/drawing/2014/main" id="{4DFF61CE-5FA4-4B9E-84E0-650E4DED111B}"/>
              </a:ext>
            </a:extLst>
          </p:cNvPr>
          <p:cNvGraphicFramePr>
            <a:graphicFrameLocks noChangeAspect="1"/>
          </p:cNvGraphicFramePr>
          <p:nvPr/>
        </p:nvGraphicFramePr>
        <p:xfrm>
          <a:off x="838200" y="3276600"/>
          <a:ext cx="6705600" cy="3048000"/>
        </p:xfrm>
        <a:graphic>
          <a:graphicData uri="http://schemas.openxmlformats.org/presentationml/2006/ole">
            <mc:AlternateContent xmlns:mc="http://schemas.openxmlformats.org/markup-compatibility/2006">
              <mc:Choice xmlns:v="urn:schemas-microsoft-com:vml" Requires="v">
                <p:oleObj name="Chart" r:id="rId4" imgW="5943953" imgH="4467698" progId="Excel.Chart.8">
                  <p:embed/>
                </p:oleObj>
              </mc:Choice>
              <mc:Fallback>
                <p:oleObj name="Chart" r:id="rId4" imgW="5943953" imgH="4467698" progId="Excel.Chart.8">
                  <p:embed/>
                  <p:pic>
                    <p:nvPicPr>
                      <p:cNvPr id="45067" name="Object 13">
                        <a:extLst>
                          <a:ext uri="{FF2B5EF4-FFF2-40B4-BE49-F238E27FC236}">
                            <a16:creationId xmlns:a16="http://schemas.microsoft.com/office/drawing/2014/main" id="{4DFF61CE-5FA4-4B9E-84E0-650E4DED11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276600"/>
                        <a:ext cx="6705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5068" name="Rectangle 26">
            <a:extLst>
              <a:ext uri="{FF2B5EF4-FFF2-40B4-BE49-F238E27FC236}">
                <a16:creationId xmlns:a16="http://schemas.microsoft.com/office/drawing/2014/main" id="{DFD8CA17-1409-4019-B2F9-1A4FD8B631C8}"/>
              </a:ext>
            </a:extLst>
          </p:cNvPr>
          <p:cNvSpPr>
            <a:spLocks noChangeArrowheads="1"/>
          </p:cNvSpPr>
          <p:nvPr/>
        </p:nvSpPr>
        <p:spPr bwMode="auto">
          <a:xfrm>
            <a:off x="5334000" y="457200"/>
            <a:ext cx="3327400" cy="3238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lgn="ctr" eaLnBrk="1" hangingPunct="1">
              <a:spcBef>
                <a:spcPct val="0"/>
              </a:spcBef>
              <a:buClrTx/>
              <a:buSzTx/>
              <a:buFontTx/>
              <a:buNone/>
            </a:pPr>
            <a:r>
              <a:rPr lang="zh-TW" altLang="en-US" sz="1500" b="1">
                <a:solidFill>
                  <a:srgbClr val="000000"/>
                </a:solidFill>
                <a:latin typeface="Meiryo UI" panose="020B0604030504040204" pitchFamily="50" charset="-128"/>
                <a:ea typeface="Meiryo UI" panose="020B0604030504040204" pitchFamily="50" charset="-128"/>
              </a:rPr>
              <a:t>年齢中央値：</a:t>
            </a:r>
            <a:r>
              <a:rPr lang="en-US" altLang="zh-TW" sz="1500" b="1">
                <a:solidFill>
                  <a:srgbClr val="000000"/>
                </a:solidFill>
                <a:latin typeface="Meiryo UI" panose="020B0604030504040204" pitchFamily="50" charset="-128"/>
                <a:ea typeface="Meiryo UI" panose="020B0604030504040204" pitchFamily="50" charset="-128"/>
              </a:rPr>
              <a:t>11</a:t>
            </a:r>
            <a:r>
              <a:rPr lang="zh-TW" altLang="en-US" sz="1500" b="1">
                <a:solidFill>
                  <a:srgbClr val="000000"/>
                </a:solidFill>
                <a:latin typeface="Meiryo UI" panose="020B0604030504040204" pitchFamily="50" charset="-128"/>
                <a:ea typeface="Meiryo UI" panose="020B0604030504040204" pitchFamily="50" charset="-128"/>
              </a:rPr>
              <a:t>歳</a:t>
            </a:r>
            <a:r>
              <a:rPr lang="ja-JP" altLang="en-US" sz="1500" b="1">
                <a:solidFill>
                  <a:srgbClr val="000000"/>
                </a:solidFill>
                <a:latin typeface="Meiryo UI" panose="020B0604030504040204" pitchFamily="50" charset="-128"/>
                <a:ea typeface="Meiryo UI" panose="020B0604030504040204" pitchFamily="50" charset="-128"/>
              </a:rPr>
              <a:t>　　</a:t>
            </a:r>
            <a:r>
              <a:rPr lang="zh-TW" altLang="en-US" sz="1500" b="1">
                <a:solidFill>
                  <a:srgbClr val="000000"/>
                </a:solidFill>
                <a:latin typeface="Meiryo UI" panose="020B0604030504040204" pitchFamily="50" charset="-128"/>
                <a:ea typeface="Meiryo UI" panose="020B0604030504040204" pitchFamily="50" charset="-128"/>
              </a:rPr>
              <a:t>範囲：</a:t>
            </a:r>
            <a:r>
              <a:rPr lang="en-US" altLang="zh-TW" sz="1500" b="1">
                <a:solidFill>
                  <a:srgbClr val="000000"/>
                </a:solidFill>
                <a:latin typeface="Meiryo UI" panose="020B0604030504040204" pitchFamily="50" charset="-128"/>
                <a:ea typeface="Meiryo UI" panose="020B0604030504040204" pitchFamily="50" charset="-128"/>
              </a:rPr>
              <a:t>0-91</a:t>
            </a:r>
            <a:r>
              <a:rPr lang="zh-TW" altLang="en-US" sz="1500" b="1">
                <a:solidFill>
                  <a:srgbClr val="000000"/>
                </a:solidFill>
                <a:latin typeface="Meiryo UI" panose="020B0604030504040204" pitchFamily="50" charset="-128"/>
                <a:ea typeface="Meiryo UI" panose="020B0604030504040204" pitchFamily="50" charset="-128"/>
              </a:rPr>
              <a:t>歳</a:t>
            </a:r>
            <a:endParaRPr lang="ja-JP" altLang="en-US" sz="1500" b="1">
              <a:solidFill>
                <a:srgbClr val="000000"/>
              </a:solidFill>
              <a:latin typeface="Meiryo UI" panose="020B0604030504040204" pitchFamily="50" charset="-128"/>
              <a:ea typeface="Meiryo UI" panose="020B0604030504040204" pitchFamily="50" charset="-128"/>
            </a:endParaRPr>
          </a:p>
        </p:txBody>
      </p:sp>
      <p:sp>
        <p:nvSpPr>
          <p:cNvPr id="45069" name="Line 14">
            <a:extLst>
              <a:ext uri="{FF2B5EF4-FFF2-40B4-BE49-F238E27FC236}">
                <a16:creationId xmlns:a16="http://schemas.microsoft.com/office/drawing/2014/main" id="{6BA2F9C2-DD0E-42AC-96AC-F030F7D24AF8}"/>
              </a:ext>
            </a:extLst>
          </p:cNvPr>
          <p:cNvSpPr>
            <a:spLocks noChangeShapeType="1"/>
          </p:cNvSpPr>
          <p:nvPr/>
        </p:nvSpPr>
        <p:spPr bwMode="auto">
          <a:xfrm>
            <a:off x="1524000" y="1066800"/>
            <a:ext cx="0" cy="5791200"/>
          </a:xfrm>
          <a:prstGeom prst="line">
            <a:avLst/>
          </a:prstGeom>
          <a:noFill/>
          <a:ln w="9525">
            <a:solidFill>
              <a:srgbClr val="CC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5070" name="Line 15">
            <a:extLst>
              <a:ext uri="{FF2B5EF4-FFF2-40B4-BE49-F238E27FC236}">
                <a16:creationId xmlns:a16="http://schemas.microsoft.com/office/drawing/2014/main" id="{0CF7DA97-C704-41B4-B2E7-DB9E0BCE9AE8}"/>
              </a:ext>
            </a:extLst>
          </p:cNvPr>
          <p:cNvSpPr>
            <a:spLocks noChangeShapeType="1"/>
          </p:cNvSpPr>
          <p:nvPr/>
        </p:nvSpPr>
        <p:spPr bwMode="auto">
          <a:xfrm>
            <a:off x="7162800" y="1066800"/>
            <a:ext cx="0" cy="5791200"/>
          </a:xfrm>
          <a:prstGeom prst="line">
            <a:avLst/>
          </a:prstGeom>
          <a:noFill/>
          <a:ln w="9525">
            <a:solidFill>
              <a:srgbClr val="CCFFCC"/>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ja-JP" altLang="en-US"/>
          </a:p>
        </p:txBody>
      </p:sp>
      <p:sp>
        <p:nvSpPr>
          <p:cNvPr id="45071" name="Rectangle 9">
            <a:extLst>
              <a:ext uri="{FF2B5EF4-FFF2-40B4-BE49-F238E27FC236}">
                <a16:creationId xmlns:a16="http://schemas.microsoft.com/office/drawing/2014/main" id="{C2859970-0BB9-4B36-A456-6FC3454420C9}"/>
              </a:ext>
            </a:extLst>
          </p:cNvPr>
          <p:cNvSpPr>
            <a:spLocks noChangeArrowheads="1"/>
          </p:cNvSpPr>
          <p:nvPr/>
        </p:nvSpPr>
        <p:spPr bwMode="auto">
          <a:xfrm>
            <a:off x="1905000" y="3244850"/>
            <a:ext cx="3048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800">
                <a:solidFill>
                  <a:srgbClr val="000000"/>
                </a:solidFill>
                <a:latin typeface="ＭＳ Ｐゴシック" panose="020B0600070205080204" pitchFamily="50" charset="-128"/>
              </a:rPr>
              <a:t>抗</a:t>
            </a:r>
            <a:r>
              <a:rPr lang="en-US" altLang="ja-JP" sz="1800">
                <a:solidFill>
                  <a:srgbClr val="000000"/>
                </a:solidFill>
                <a:latin typeface="ＭＳ Ｐゴシック" panose="020B0600070205080204" pitchFamily="50" charset="-128"/>
              </a:rPr>
              <a:t>PT</a:t>
            </a:r>
            <a:r>
              <a:rPr lang="ja-JP" altLang="en-US" sz="1800">
                <a:solidFill>
                  <a:srgbClr val="000000"/>
                </a:solidFill>
                <a:latin typeface="ＭＳ Ｐゴシック" panose="020B0600070205080204" pitchFamily="50" charset="-128"/>
              </a:rPr>
              <a:t>抗体の年齢別陽性率</a:t>
            </a:r>
            <a:r>
              <a:rPr lang="ja-JP" altLang="en-US" sz="1800">
                <a:solidFill>
                  <a:schemeClr val="tx2"/>
                </a:solidFill>
              </a:rPr>
              <a:t> </a:t>
            </a:r>
          </a:p>
        </p:txBody>
      </p:sp>
      <p:sp>
        <p:nvSpPr>
          <p:cNvPr id="45072" name="Rectangle 17">
            <a:extLst>
              <a:ext uri="{FF2B5EF4-FFF2-40B4-BE49-F238E27FC236}">
                <a16:creationId xmlns:a16="http://schemas.microsoft.com/office/drawing/2014/main" id="{386015A9-200B-4B37-A5C1-AA9A02FEB856}"/>
              </a:ext>
            </a:extLst>
          </p:cNvPr>
          <p:cNvSpPr>
            <a:spLocks noChangeArrowheads="1"/>
          </p:cNvSpPr>
          <p:nvPr/>
        </p:nvSpPr>
        <p:spPr bwMode="auto">
          <a:xfrm>
            <a:off x="2057400" y="6308725"/>
            <a:ext cx="67818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a:spcBef>
                <a:spcPct val="50000"/>
              </a:spcBef>
              <a:buClrTx/>
              <a:buSzTx/>
              <a:buFontTx/>
              <a:buNone/>
            </a:pPr>
            <a:r>
              <a:rPr lang="ja-JP" altLang="en-US" sz="1200"/>
              <a:t>出典：　国立感染症研究所　感染症流行予測事業　グラフ　百日咳</a:t>
            </a:r>
          </a:p>
          <a:p>
            <a:pPr>
              <a:spcBef>
                <a:spcPct val="50000"/>
              </a:spcBef>
              <a:buClrTx/>
              <a:buSzTx/>
              <a:buFontTx/>
              <a:buNone/>
            </a:pPr>
            <a:r>
              <a:rPr lang="en-US" altLang="ja-JP" sz="1200"/>
              <a:t>https://www.niid.go.jp/niid/ja/y-graphs/8815-pertussis-yosoku-year2018.html</a:t>
            </a:r>
          </a:p>
        </p:txBody>
      </p:sp>
      <p:sp>
        <p:nvSpPr>
          <p:cNvPr id="45073" name="Text Box 18">
            <a:extLst>
              <a:ext uri="{FF2B5EF4-FFF2-40B4-BE49-F238E27FC236}">
                <a16:creationId xmlns:a16="http://schemas.microsoft.com/office/drawing/2014/main" id="{4E3B47DC-5935-48B7-B3D7-C5CF3EA4B557}"/>
              </a:ext>
            </a:extLst>
          </p:cNvPr>
          <p:cNvSpPr txBox="1">
            <a:spLocks noChangeArrowheads="1"/>
          </p:cNvSpPr>
          <p:nvPr/>
        </p:nvSpPr>
        <p:spPr bwMode="auto">
          <a:xfrm>
            <a:off x="7223125" y="5764213"/>
            <a:ext cx="5905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600"/>
              <a:t>年齢</a:t>
            </a: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テキスト ボックス 3">
            <a:extLst>
              <a:ext uri="{FF2B5EF4-FFF2-40B4-BE49-F238E27FC236}">
                <a16:creationId xmlns:a16="http://schemas.microsoft.com/office/drawing/2014/main" id="{34D73029-7184-E952-82EC-0016AEA3663C}"/>
              </a:ext>
            </a:extLst>
          </p:cNvPr>
          <p:cNvSpPr txBox="1">
            <a:spLocks noChangeArrowheads="1"/>
          </p:cNvSpPr>
          <p:nvPr/>
        </p:nvSpPr>
        <p:spPr bwMode="auto">
          <a:xfrm>
            <a:off x="539750" y="1557338"/>
            <a:ext cx="71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1800">
              <a:latin typeface="Calibri" panose="020F0502020204030204" pitchFamily="34" charset="0"/>
            </a:endParaRPr>
          </a:p>
        </p:txBody>
      </p:sp>
      <p:sp>
        <p:nvSpPr>
          <p:cNvPr id="512003" name="テキスト ボックス 4">
            <a:extLst>
              <a:ext uri="{FF2B5EF4-FFF2-40B4-BE49-F238E27FC236}">
                <a16:creationId xmlns:a16="http://schemas.microsoft.com/office/drawing/2014/main" id="{25FC931E-E7DF-B5FF-2C32-8719083F0320}"/>
              </a:ext>
            </a:extLst>
          </p:cNvPr>
          <p:cNvSpPr txBox="1">
            <a:spLocks noChangeArrowheads="1"/>
          </p:cNvSpPr>
          <p:nvPr/>
        </p:nvSpPr>
        <p:spPr bwMode="auto">
          <a:xfrm>
            <a:off x="0" y="1262362"/>
            <a:ext cx="910850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400" dirty="0">
                <a:solidFill>
                  <a:srgbClr val="0070C0"/>
                </a:solidFill>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百日咳防御抗原として</a:t>
            </a:r>
            <a:r>
              <a:rPr lang="en-US" altLang="ja-JP" sz="1400" dirty="0">
                <a:latin typeface="Meiryo UI" panose="020B0604030504040204" pitchFamily="50" charset="-128"/>
                <a:ea typeface="Meiryo UI" panose="020B0604030504040204" pitchFamily="50" charset="-128"/>
              </a:rPr>
              <a:t>PT</a:t>
            </a:r>
            <a:r>
              <a:rPr lang="ja-JP" altLang="en-US" sz="1400" dirty="0">
                <a:latin typeface="Meiryo UI" panose="020B0604030504040204" pitchFamily="50" charset="-128"/>
                <a:ea typeface="Meiryo UI" panose="020B0604030504040204" pitchFamily="50" charset="-128"/>
              </a:rPr>
              <a:t>（百日咳毒素）、</a:t>
            </a:r>
            <a:r>
              <a:rPr lang="en-US" altLang="ja-JP" sz="1400" dirty="0">
                <a:latin typeface="Meiryo UI" panose="020B0604030504040204" pitchFamily="50" charset="-128"/>
                <a:ea typeface="Meiryo UI" panose="020B0604030504040204" pitchFamily="50" charset="-128"/>
              </a:rPr>
              <a:t>FHA</a:t>
            </a:r>
            <a:r>
              <a:rPr lang="ja-JP" altLang="en-US" sz="1400" dirty="0">
                <a:latin typeface="Meiryo UI" panose="020B0604030504040204" pitchFamily="50" charset="-128"/>
                <a:ea typeface="Meiryo UI" panose="020B0604030504040204" pitchFamily="50" charset="-128"/>
              </a:rPr>
              <a:t>（線維状赤血球凝集素）が含まれています。</a:t>
            </a:r>
          </a:p>
          <a:p>
            <a:r>
              <a:rPr lang="ja-JP" altLang="en-US" sz="1400" dirty="0">
                <a:solidFill>
                  <a:srgbClr val="0070C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抗</a:t>
            </a:r>
            <a:r>
              <a:rPr lang="en-US" altLang="ja-JP" sz="1400" dirty="0">
                <a:latin typeface="Meiryo UI" panose="020B0604030504040204" pitchFamily="50" charset="-128"/>
                <a:ea typeface="Meiryo UI" panose="020B0604030504040204" pitchFamily="50" charset="-128"/>
              </a:rPr>
              <a:t>PT</a:t>
            </a:r>
            <a:r>
              <a:rPr lang="ja-JP" altLang="en-US" sz="1400" dirty="0">
                <a:latin typeface="Meiryo UI" panose="020B0604030504040204" pitchFamily="50" charset="-128"/>
                <a:ea typeface="Meiryo UI" panose="020B0604030504040204" pitchFamily="50" charset="-128"/>
              </a:rPr>
              <a:t>抗体は百日咳毒素を中和・無毒化することで、毒素がもつ種々の作用を抑制することから、百日咳の予防に</a:t>
            </a:r>
          </a:p>
          <a:p>
            <a:r>
              <a:rPr lang="ja-JP" altLang="en-US" sz="1400" dirty="0">
                <a:latin typeface="Meiryo UI" panose="020B0604030504040204" pitchFamily="50" charset="-128"/>
                <a:ea typeface="Meiryo UI" panose="020B0604030504040204" pitchFamily="50" charset="-128"/>
              </a:rPr>
              <a:t>　　対して中心的な働きをします。</a:t>
            </a:r>
          </a:p>
          <a:p>
            <a:r>
              <a:rPr lang="ja-JP" altLang="en-US" sz="1400" dirty="0">
                <a:solidFill>
                  <a:srgbClr val="0070C0"/>
                </a:solidFill>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抗</a:t>
            </a:r>
            <a:r>
              <a:rPr lang="en-US" altLang="ja-JP" sz="1400" dirty="0">
                <a:latin typeface="Meiryo UI" panose="020B0604030504040204" pitchFamily="50" charset="-128"/>
                <a:ea typeface="Meiryo UI" panose="020B0604030504040204" pitchFamily="50" charset="-128"/>
              </a:rPr>
              <a:t>FHA</a:t>
            </a:r>
            <a:r>
              <a:rPr lang="ja-JP" altLang="en-US" sz="1400" dirty="0">
                <a:latin typeface="Meiryo UI" panose="020B0604030504040204" pitchFamily="50" charset="-128"/>
                <a:ea typeface="Meiryo UI" panose="020B0604030504040204" pitchFamily="50" charset="-128"/>
              </a:rPr>
              <a:t>抗体は百日咳菌の気管上皮細胞への付着を阻害し、感染の成立を阻止する働きがあります。</a:t>
            </a:r>
          </a:p>
        </p:txBody>
      </p:sp>
      <p:sp>
        <p:nvSpPr>
          <p:cNvPr id="9" name="テキスト ボックス 8">
            <a:extLst>
              <a:ext uri="{FF2B5EF4-FFF2-40B4-BE49-F238E27FC236}">
                <a16:creationId xmlns:a16="http://schemas.microsoft.com/office/drawing/2014/main" id="{8C6F7AD6-19C7-3146-4767-ECC138151828}"/>
              </a:ext>
            </a:extLst>
          </p:cNvPr>
          <p:cNvSpPr txBox="1"/>
          <p:nvPr/>
        </p:nvSpPr>
        <p:spPr>
          <a:xfrm>
            <a:off x="4965700" y="244475"/>
            <a:ext cx="184150" cy="519113"/>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2800" b="1">
              <a:solidFill>
                <a:srgbClr val="FFFFFF"/>
              </a:solidFill>
              <a:latin typeface="Meiryo UI" panose="020B0604030504040204" pitchFamily="50" charset="-128"/>
              <a:ea typeface="Meiryo UI" panose="020B0604030504040204" pitchFamily="50" charset="-128"/>
            </a:endParaRPr>
          </a:p>
        </p:txBody>
      </p:sp>
      <p:grpSp>
        <p:nvGrpSpPr>
          <p:cNvPr id="512005" name="グループ化 12">
            <a:extLst>
              <a:ext uri="{FF2B5EF4-FFF2-40B4-BE49-F238E27FC236}">
                <a16:creationId xmlns:a16="http://schemas.microsoft.com/office/drawing/2014/main" id="{E964FCE9-5B20-06C8-5670-EB29F9E0917B}"/>
              </a:ext>
            </a:extLst>
          </p:cNvPr>
          <p:cNvGrpSpPr>
            <a:grpSpLocks/>
          </p:cNvGrpSpPr>
          <p:nvPr/>
        </p:nvGrpSpPr>
        <p:grpSpPr bwMode="auto">
          <a:xfrm>
            <a:off x="838200" y="2636912"/>
            <a:ext cx="7467600" cy="4092575"/>
            <a:chOff x="702734" y="2373334"/>
            <a:chExt cx="7467414" cy="4093265"/>
          </a:xfrm>
        </p:grpSpPr>
        <p:pic>
          <p:nvPicPr>
            <p:cNvPr id="512006" name="図 6">
              <a:extLst>
                <a:ext uri="{FF2B5EF4-FFF2-40B4-BE49-F238E27FC236}">
                  <a16:creationId xmlns:a16="http://schemas.microsoft.com/office/drawing/2014/main" id="{CC7BA2A0-EBAC-6C06-F9BC-9DCA3E9AD99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7716" y="2628444"/>
              <a:ext cx="2574041" cy="257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7" name="図 7">
              <a:extLst>
                <a:ext uri="{FF2B5EF4-FFF2-40B4-BE49-F238E27FC236}">
                  <a16:creationId xmlns:a16="http://schemas.microsoft.com/office/drawing/2014/main" id="{534FC3D0-584F-429B-29E1-BCB140E072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07588" y="2708920"/>
              <a:ext cx="2153416" cy="1531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08" name="図 11">
              <a:extLst>
                <a:ext uri="{FF2B5EF4-FFF2-40B4-BE49-F238E27FC236}">
                  <a16:creationId xmlns:a16="http://schemas.microsoft.com/office/drawing/2014/main" id="{254BFC00-8AC5-5F12-8AEA-C77209CC55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07588" y="4653136"/>
              <a:ext cx="2162560" cy="152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9" name="Freeform 5">
              <a:extLst>
                <a:ext uri="{FF2B5EF4-FFF2-40B4-BE49-F238E27FC236}">
                  <a16:creationId xmlns:a16="http://schemas.microsoft.com/office/drawing/2014/main" id="{403FE704-254D-9129-42A0-B0FD4AFBA2FE}"/>
                </a:ext>
              </a:extLst>
            </p:cNvPr>
            <p:cNvSpPr>
              <a:spLocks/>
            </p:cNvSpPr>
            <p:nvPr/>
          </p:nvSpPr>
          <p:spPr bwMode="auto">
            <a:xfrm>
              <a:off x="3141133" y="4635371"/>
              <a:ext cx="897467" cy="854075"/>
            </a:xfrm>
            <a:custGeom>
              <a:avLst/>
              <a:gdLst>
                <a:gd name="T0" fmla="*/ 897467 w 542"/>
                <a:gd name="T1" fmla="*/ 0 h 538"/>
                <a:gd name="T2" fmla="*/ 0 w 542"/>
                <a:gd name="T3" fmla="*/ 0 h 538"/>
                <a:gd name="T4" fmla="*/ 0 w 542"/>
                <a:gd name="T5" fmla="*/ 854075 h 538"/>
                <a:gd name="T6" fmla="*/ 0 60000 65536"/>
                <a:gd name="T7" fmla="*/ 0 60000 65536"/>
                <a:gd name="T8" fmla="*/ 0 60000 65536"/>
              </a:gdLst>
              <a:ahLst/>
              <a:cxnLst>
                <a:cxn ang="T6">
                  <a:pos x="T0" y="T1"/>
                </a:cxn>
                <a:cxn ang="T7">
                  <a:pos x="T2" y="T3"/>
                </a:cxn>
                <a:cxn ang="T8">
                  <a:pos x="T4" y="T5"/>
                </a:cxn>
              </a:cxnLst>
              <a:rect l="0" t="0" r="r" b="b"/>
              <a:pathLst>
                <a:path w="542" h="538">
                  <a:moveTo>
                    <a:pt x="542" y="0"/>
                  </a:moveTo>
                  <a:lnTo>
                    <a:pt x="0" y="0"/>
                  </a:lnTo>
                  <a:lnTo>
                    <a:pt x="0" y="538"/>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010" name="Line 6">
              <a:extLst>
                <a:ext uri="{FF2B5EF4-FFF2-40B4-BE49-F238E27FC236}">
                  <a16:creationId xmlns:a16="http://schemas.microsoft.com/office/drawing/2014/main" id="{D7E06EB1-160C-FDF4-0019-994CE4D154A8}"/>
                </a:ext>
              </a:extLst>
            </p:cNvPr>
            <p:cNvSpPr>
              <a:spLocks noChangeShapeType="1"/>
            </p:cNvSpPr>
            <p:nvPr/>
          </p:nvSpPr>
          <p:spPr bwMode="auto">
            <a:xfrm>
              <a:off x="5286375" y="4149725"/>
              <a:ext cx="0" cy="13303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12011" name="Freeform 7">
              <a:extLst>
                <a:ext uri="{FF2B5EF4-FFF2-40B4-BE49-F238E27FC236}">
                  <a16:creationId xmlns:a16="http://schemas.microsoft.com/office/drawing/2014/main" id="{7B2958D5-082C-610D-DD79-C51D9C6DEEC6}"/>
                </a:ext>
              </a:extLst>
            </p:cNvPr>
            <p:cNvSpPr>
              <a:spLocks/>
            </p:cNvSpPr>
            <p:nvPr/>
          </p:nvSpPr>
          <p:spPr bwMode="auto">
            <a:xfrm>
              <a:off x="3063875" y="4203700"/>
              <a:ext cx="796925" cy="101600"/>
            </a:xfrm>
            <a:custGeom>
              <a:avLst/>
              <a:gdLst>
                <a:gd name="T0" fmla="*/ 0 w 502"/>
                <a:gd name="T1" fmla="*/ 101600 h 64"/>
                <a:gd name="T2" fmla="*/ 796925 w 502"/>
                <a:gd name="T3" fmla="*/ 101600 h 64"/>
                <a:gd name="T4" fmla="*/ 796925 w 502"/>
                <a:gd name="T5" fmla="*/ 0 h 64"/>
                <a:gd name="T6" fmla="*/ 0 60000 65536"/>
                <a:gd name="T7" fmla="*/ 0 60000 65536"/>
                <a:gd name="T8" fmla="*/ 0 60000 65536"/>
              </a:gdLst>
              <a:ahLst/>
              <a:cxnLst>
                <a:cxn ang="T6">
                  <a:pos x="T0" y="T1"/>
                </a:cxn>
                <a:cxn ang="T7">
                  <a:pos x="T2" y="T3"/>
                </a:cxn>
                <a:cxn ang="T8">
                  <a:pos x="T4" y="T5"/>
                </a:cxn>
              </a:cxnLst>
              <a:rect l="0" t="0" r="r" b="b"/>
              <a:pathLst>
                <a:path w="502" h="64">
                  <a:moveTo>
                    <a:pt x="0" y="64"/>
                  </a:moveTo>
                  <a:lnTo>
                    <a:pt x="502" y="64"/>
                  </a:lnTo>
                  <a:lnTo>
                    <a:pt x="502" y="0"/>
                  </a:lnTo>
                </a:path>
              </a:pathLst>
            </a:custGeom>
            <a:noFill/>
            <a:ln w="952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512012" name="Line 8">
              <a:extLst>
                <a:ext uri="{FF2B5EF4-FFF2-40B4-BE49-F238E27FC236}">
                  <a16:creationId xmlns:a16="http://schemas.microsoft.com/office/drawing/2014/main" id="{EE9EF3F5-2F28-D0A2-0DD0-AF1DDA810E61}"/>
                </a:ext>
              </a:extLst>
            </p:cNvPr>
            <p:cNvSpPr>
              <a:spLocks noChangeShapeType="1"/>
            </p:cNvSpPr>
            <p:nvPr/>
          </p:nvSpPr>
          <p:spPr bwMode="auto">
            <a:xfrm>
              <a:off x="3063875" y="3101975"/>
              <a:ext cx="10795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20" name="Rectangle 11">
              <a:extLst>
                <a:ext uri="{FF2B5EF4-FFF2-40B4-BE49-F238E27FC236}">
                  <a16:creationId xmlns:a16="http://schemas.microsoft.com/office/drawing/2014/main" id="{B605DF32-CE08-B839-DD3B-5A88749B11F6}"/>
                </a:ext>
              </a:extLst>
            </p:cNvPr>
            <p:cNvSpPr>
              <a:spLocks noChangeArrowheads="1"/>
            </p:cNvSpPr>
            <p:nvPr/>
          </p:nvSpPr>
          <p:spPr bwMode="auto">
            <a:xfrm>
              <a:off x="702734" y="5401206"/>
              <a:ext cx="2497076" cy="771655"/>
            </a:xfrm>
            <a:prstGeom prst="rect">
              <a:avLst/>
            </a:prstGeom>
            <a:solidFill>
              <a:srgbClr val="FFFFFF"/>
            </a:solidFill>
            <a:ln w="9525">
              <a:solidFill>
                <a:srgbClr val="E3583F"/>
              </a:solidFill>
              <a:prstDash val="dash"/>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血清型</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凝集原または血清型</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凝集原：</a:t>
              </a:r>
            </a:p>
            <a:p>
              <a:pPr fontAlgn="auto">
                <a:spcBef>
                  <a:spcPts val="0"/>
                </a:spcBef>
                <a:spcAft>
                  <a:spcPts val="200"/>
                </a:spcAft>
                <a:defRPr/>
              </a:pP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Fimbria</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e</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Agglutinogen2 or 3</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血清型および菌凝集に関与する表層抗原であり、気管上皮細胞への付着に関与する。</a:t>
              </a:r>
              <a:endParaRPr lang="ja-JP" altLang="en-US" sz="1800" dirty="0">
                <a:latin typeface="+mn-lt"/>
                <a:ea typeface="+mn-ea"/>
              </a:endParaRPr>
            </a:p>
          </p:txBody>
        </p:sp>
        <p:sp>
          <p:nvSpPr>
            <p:cNvPr id="21" name="Rectangle 12">
              <a:extLst>
                <a:ext uri="{FF2B5EF4-FFF2-40B4-BE49-F238E27FC236}">
                  <a16:creationId xmlns:a16="http://schemas.microsoft.com/office/drawing/2014/main" id="{84C459E2-04F1-D95C-1AE0-6822C537CA6D}"/>
                </a:ext>
              </a:extLst>
            </p:cNvPr>
            <p:cNvSpPr>
              <a:spLocks noChangeArrowheads="1"/>
            </p:cNvSpPr>
            <p:nvPr/>
          </p:nvSpPr>
          <p:spPr bwMode="auto">
            <a:xfrm>
              <a:off x="3276008" y="5401206"/>
              <a:ext cx="2546287" cy="771655"/>
            </a:xfrm>
            <a:prstGeom prst="rect">
              <a:avLst/>
            </a:prstGeom>
            <a:solidFill>
              <a:srgbClr val="FFFFFF"/>
            </a:solidFill>
            <a:ln w="9525">
              <a:solidFill>
                <a:srgbClr val="E3583F"/>
              </a:solidFill>
              <a:prstDash val="dash"/>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パータクチン：</a:t>
              </a:r>
              <a:r>
                <a:rPr lang="en-US" altLang="ja-JP" sz="1000" b="1" spc="-20" dirty="0" err="1">
                  <a:solidFill>
                    <a:srgbClr val="00B0F0"/>
                  </a:solidFill>
                  <a:latin typeface="Meiryo UI" panose="020B0604030504040204" pitchFamily="50" charset="-128"/>
                  <a:ea typeface="Meiryo UI" panose="020B0604030504040204" pitchFamily="50" charset="-128"/>
                  <a:cs typeface="Meiryo UI" panose="020B0604030504040204" pitchFamily="50" charset="-128"/>
                </a:rPr>
                <a:t>Pertacti</a:t>
              </a:r>
              <a:r>
                <a:rPr lang="en-US" altLang="ja-JP" sz="1000" b="1" spc="-400" dirty="0" err="1">
                  <a:solidFill>
                    <a:srgbClr val="00B0F0"/>
                  </a:solidFill>
                  <a:latin typeface="Meiryo UI" panose="020B0604030504040204" pitchFamily="50" charset="-128"/>
                  <a:ea typeface="Meiryo UI" panose="020B0604030504040204" pitchFamily="50" charset="-128"/>
                  <a:cs typeface="Meiryo UI" panose="020B0604030504040204" pitchFamily="50" charset="-128"/>
                </a:rPr>
                <a:t>n</a:t>
              </a:r>
              <a:endPar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200"/>
                </a:spcAft>
                <a:defRPr/>
              </a:pP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69Kd outer membrane protein</a:t>
              </a:r>
              <a:r>
                <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表在の膜蛋白抗原で、気管上皮細胞への付着に関与する。</a:t>
              </a:r>
              <a:endParaRPr lang="ja-JP" altLang="en-US" sz="1800" dirty="0">
                <a:latin typeface="+mn-lt"/>
                <a:ea typeface="+mn-ea"/>
              </a:endParaRPr>
            </a:p>
          </p:txBody>
        </p:sp>
        <p:sp>
          <p:nvSpPr>
            <p:cNvPr id="22" name="Rectangle 15">
              <a:extLst>
                <a:ext uri="{FF2B5EF4-FFF2-40B4-BE49-F238E27FC236}">
                  <a16:creationId xmlns:a16="http://schemas.microsoft.com/office/drawing/2014/main" id="{7A798A0B-E567-1B9D-979C-F1F5F399E01F}"/>
                </a:ext>
              </a:extLst>
            </p:cNvPr>
            <p:cNvSpPr>
              <a:spLocks noChangeArrowheads="1"/>
            </p:cNvSpPr>
            <p:nvPr/>
          </p:nvSpPr>
          <p:spPr bwMode="auto">
            <a:xfrm>
              <a:off x="702734" y="3991269"/>
              <a:ext cx="2392303" cy="1149544"/>
            </a:xfrm>
            <a:prstGeom prst="rect">
              <a:avLst/>
            </a:prstGeom>
            <a:solidFill>
              <a:srgbClr val="FFFFFF"/>
            </a:solidFill>
            <a:ln w="9525">
              <a:solidFill>
                <a:srgbClr val="5F5B9F"/>
              </a:solidFill>
              <a:prstDash val="solid"/>
              <a:miter lim="800000"/>
              <a:headEnd/>
              <a:tailEnd/>
            </a:ln>
          </p:spPr>
          <p:txBody>
            <a:bodyPr anchor="ctr"/>
            <a:lstStyle/>
            <a:p>
              <a:pPr fontAlgn="auto">
                <a:spcBef>
                  <a:spcPts val="0"/>
                </a:spcBef>
                <a:spcAft>
                  <a:spcPts val="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線維状赤血球凝集素：</a:t>
              </a:r>
            </a:p>
            <a:p>
              <a:pPr fontAlgn="auto">
                <a:spcBef>
                  <a:spcPts val="0"/>
                </a:spcBef>
                <a:spcAft>
                  <a:spcPts val="200"/>
                </a:spcAft>
                <a:defRPr/>
              </a:pP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FH</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a:t>
              </a:r>
              <a:r>
                <a:rPr lang="ja-JP" altLang="en-US"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spc="-2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Filamentous hemagglutinin</a:t>
              </a:r>
              <a:r>
                <a:rPr lang="ja-JP" altLang="en-US" sz="1000" b="1" spc="-5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主要な防御抗原の一つで、細胞への付着、赤血球凝集作用がある。</a:t>
              </a:r>
            </a:p>
            <a:p>
              <a:pPr marL="127000" indent="-127000"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FHA</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抗体は、百日咳菌の気管上皮細胞への付着、定着を阻害し、感染成立を阻止する働きをする。</a:t>
              </a:r>
              <a:endParaRPr lang="ja-JP" altLang="en-US" sz="2000" dirty="0">
                <a:solidFill>
                  <a:prstClr val="black"/>
                </a:solidFill>
                <a:latin typeface="+mn-lt"/>
                <a:ea typeface="+mn-ea"/>
              </a:endParaRPr>
            </a:p>
          </p:txBody>
        </p:sp>
        <p:sp>
          <p:nvSpPr>
            <p:cNvPr id="23" name="Rectangle 16">
              <a:extLst>
                <a:ext uri="{FF2B5EF4-FFF2-40B4-BE49-F238E27FC236}">
                  <a16:creationId xmlns:a16="http://schemas.microsoft.com/office/drawing/2014/main" id="{2E2309CC-F903-5098-F3C8-61AB1E8FC567}"/>
                </a:ext>
              </a:extLst>
            </p:cNvPr>
            <p:cNvSpPr>
              <a:spLocks noChangeArrowheads="1"/>
            </p:cNvSpPr>
            <p:nvPr/>
          </p:nvSpPr>
          <p:spPr bwMode="auto">
            <a:xfrm>
              <a:off x="702734" y="2438432"/>
              <a:ext cx="2392303" cy="1289267"/>
            </a:xfrm>
            <a:prstGeom prst="rect">
              <a:avLst/>
            </a:prstGeom>
            <a:solidFill>
              <a:srgbClr val="FFFFFF"/>
            </a:solidFill>
            <a:ln w="9525">
              <a:solidFill>
                <a:srgbClr val="5F5B9F"/>
              </a:solidFill>
              <a:prstDash val="solid"/>
              <a:miter lim="800000"/>
              <a:headEnd/>
              <a:tailEnd/>
            </a:ln>
          </p:spPr>
          <p:txBody>
            <a:bodyPr anchor="ctr"/>
            <a:lstStyle/>
            <a:p>
              <a:pPr fontAlgn="auto">
                <a:lnSpc>
                  <a:spcPct val="105000"/>
                </a:lnSpc>
                <a:spcBef>
                  <a:spcPts val="0"/>
                </a:spcBef>
                <a:spcAft>
                  <a:spcPts val="200"/>
                </a:spcAft>
                <a:defRPr/>
              </a:pP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百日咳毒</a:t>
              </a:r>
              <a:r>
                <a:rPr lang="ja-JP" altLang="en-US" sz="1000" b="1" spc="-15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素：</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P</a:t>
              </a:r>
              <a:r>
                <a:rPr lang="en-US" altLang="ja-JP" sz="1000" b="1" spc="-4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T</a:t>
              </a:r>
              <a:r>
                <a:rPr lang="ja-JP" altLang="en-US"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1"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Pertussis toxin</a:t>
              </a:r>
              <a:r>
                <a:rPr lang="ja-JP" altLang="en-US" sz="1000" b="1" spc="-600" dirty="0">
                  <a:solidFill>
                    <a:srgbClr val="00B0F0"/>
                  </a:solidFill>
                  <a:latin typeface="Meiryo UI" panose="020B0604030504040204" pitchFamily="50" charset="-128"/>
                  <a:ea typeface="Meiryo UI" panose="020B0604030504040204" pitchFamily="50" charset="-128"/>
                  <a:cs typeface="Meiryo UI" panose="020B0604030504040204" pitchFamily="50" charset="-128"/>
                </a:rPr>
                <a:t>）</a:t>
              </a:r>
            </a:p>
            <a:p>
              <a:pPr marL="127000" indent="-127000" algn="just"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主要病原因子であると同時に、最も重要な発症防御抗原であり、抗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抗体は百日咳の予防に対して中心的な働きをする。</a:t>
              </a:r>
            </a:p>
            <a:p>
              <a:pPr marL="127000" indent="-127000" algn="just" fontAlgn="auto">
                <a:lnSpc>
                  <a:spcPct val="105000"/>
                </a:lnSpc>
                <a:spcBef>
                  <a:spcPts val="0"/>
                </a:spcBef>
                <a:spcAft>
                  <a:spcPts val="0"/>
                </a:spcAft>
                <a:buClr>
                  <a:srgbClr val="00B0F0"/>
                </a:buClr>
                <a:buFont typeface="Wingdings" panose="05000000000000000000" pitchFamily="2" charset="2"/>
                <a:buChar char="l"/>
                <a:defRPr/>
              </a:pP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種々の生理作用（白血球増多、ヒスタミン増感など）を引き起こすが、抗</a:t>
              </a:r>
              <a:r>
                <a:rPr lang="en-US" altLang="ja-JP"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PT</a:t>
              </a: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抗体によって毒素を中和、無毒化することでこれらの作用を抑制する。</a:t>
              </a:r>
              <a:endParaRPr lang="ja-JP" altLang="en-US" sz="2000" dirty="0">
                <a:latin typeface="+mn-lt"/>
                <a:ea typeface="+mn-ea"/>
              </a:endParaRPr>
            </a:p>
          </p:txBody>
        </p:sp>
        <p:sp>
          <p:nvSpPr>
            <p:cNvPr id="512017" name="テキスト ボックス 23">
              <a:extLst>
                <a:ext uri="{FF2B5EF4-FFF2-40B4-BE49-F238E27FC236}">
                  <a16:creationId xmlns:a16="http://schemas.microsoft.com/office/drawing/2014/main" id="{8A84276B-6FED-3E80-9670-193A3A7EFEBF}"/>
                </a:ext>
              </a:extLst>
            </p:cNvPr>
            <p:cNvSpPr txBox="1">
              <a:spLocks noChangeArrowheads="1"/>
            </p:cNvSpPr>
            <p:nvPr/>
          </p:nvSpPr>
          <p:spPr bwMode="auto">
            <a:xfrm>
              <a:off x="3496321" y="2382651"/>
              <a:ext cx="2151358" cy="16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100" b="1">
                  <a:solidFill>
                    <a:srgbClr val="000000"/>
                  </a:solidFill>
                  <a:latin typeface="Meiryo UI" panose="020B0604030504040204" pitchFamily="50" charset="-128"/>
                  <a:ea typeface="Meiryo UI" panose="020B0604030504040204" pitchFamily="50" charset="-128"/>
                </a:rPr>
                <a:t>百日咳菌の主要病原因子</a:t>
              </a:r>
              <a:endParaRPr lang="ja-JP" altLang="en-US" sz="3200" b="1">
                <a:latin typeface="Calibri" panose="020F0502020204030204" pitchFamily="34" charset="0"/>
              </a:endParaRPr>
            </a:p>
          </p:txBody>
        </p:sp>
        <p:sp>
          <p:nvSpPr>
            <p:cNvPr id="512018" name="テキスト ボックス 24">
              <a:extLst>
                <a:ext uri="{FF2B5EF4-FFF2-40B4-BE49-F238E27FC236}">
                  <a16:creationId xmlns:a16="http://schemas.microsoft.com/office/drawing/2014/main" id="{A3F24437-AAA5-176C-3967-DBAABBAFE24A}"/>
                </a:ext>
              </a:extLst>
            </p:cNvPr>
            <p:cNvSpPr txBox="1">
              <a:spLocks noChangeArrowheads="1"/>
            </p:cNvSpPr>
            <p:nvPr/>
          </p:nvSpPr>
          <p:spPr bwMode="auto">
            <a:xfrm>
              <a:off x="6012160" y="2373334"/>
              <a:ext cx="215135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100" b="1">
                  <a:solidFill>
                    <a:srgbClr val="000000"/>
                  </a:solidFill>
                  <a:latin typeface="Meiryo UI" panose="020B0604030504040204" pitchFamily="50" charset="-128"/>
                  <a:ea typeface="Meiryo UI" panose="020B0604030504040204" pitchFamily="50" charset="-128"/>
                </a:rPr>
                <a:t>百日咳菌の高倍率走査型</a:t>
              </a:r>
            </a:p>
            <a:p>
              <a:r>
                <a:rPr lang="ja-JP" altLang="en-US" sz="1100" b="1">
                  <a:solidFill>
                    <a:srgbClr val="000000"/>
                  </a:solidFill>
                  <a:latin typeface="Meiryo UI" panose="020B0604030504040204" pitchFamily="50" charset="-128"/>
                  <a:ea typeface="Meiryo UI" panose="020B0604030504040204" pitchFamily="50" charset="-128"/>
                </a:rPr>
                <a:t>電子顕微鏡写真</a:t>
              </a:r>
              <a:endParaRPr lang="ja-JP" altLang="en-US" sz="3200" b="1">
                <a:latin typeface="Calibri" panose="020F0502020204030204" pitchFamily="34" charset="0"/>
              </a:endParaRPr>
            </a:p>
          </p:txBody>
        </p:sp>
        <p:sp>
          <p:nvSpPr>
            <p:cNvPr id="512019" name="テキスト ボックス 25">
              <a:extLst>
                <a:ext uri="{FF2B5EF4-FFF2-40B4-BE49-F238E27FC236}">
                  <a16:creationId xmlns:a16="http://schemas.microsoft.com/office/drawing/2014/main" id="{4359DBD7-8B7A-2140-6365-7110250D18E1}"/>
                </a:ext>
              </a:extLst>
            </p:cNvPr>
            <p:cNvSpPr txBox="1">
              <a:spLocks noChangeArrowheads="1"/>
            </p:cNvSpPr>
            <p:nvPr/>
          </p:nvSpPr>
          <p:spPr bwMode="auto">
            <a:xfrm>
              <a:off x="6012160" y="4456698"/>
              <a:ext cx="215135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100" b="1">
                  <a:solidFill>
                    <a:srgbClr val="000000"/>
                  </a:solidFill>
                  <a:latin typeface="Meiryo UI" panose="020B0604030504040204" pitchFamily="50" charset="-128"/>
                  <a:ea typeface="Meiryo UI" panose="020B0604030504040204" pitchFamily="50" charset="-128"/>
                </a:rPr>
                <a:t>PT</a:t>
              </a:r>
              <a:r>
                <a:rPr lang="ja-JP" altLang="en-US" sz="1100" b="1">
                  <a:solidFill>
                    <a:srgbClr val="000000"/>
                  </a:solidFill>
                  <a:latin typeface="Meiryo UI" panose="020B0604030504040204" pitchFamily="50" charset="-128"/>
                  <a:ea typeface="Meiryo UI" panose="020B0604030504040204" pitchFamily="50" charset="-128"/>
                </a:rPr>
                <a:t>、</a:t>
              </a:r>
              <a:r>
                <a:rPr lang="en-US" altLang="ja-JP" sz="1100" b="1">
                  <a:solidFill>
                    <a:srgbClr val="000000"/>
                  </a:solidFill>
                  <a:latin typeface="Meiryo UI" panose="020B0604030504040204" pitchFamily="50" charset="-128"/>
                  <a:ea typeface="Meiryo UI" panose="020B0604030504040204" pitchFamily="50" charset="-128"/>
                </a:rPr>
                <a:t>FHA</a:t>
              </a:r>
              <a:r>
                <a:rPr lang="ja-JP" altLang="en-US" sz="1100" b="1">
                  <a:solidFill>
                    <a:srgbClr val="000000"/>
                  </a:solidFill>
                  <a:latin typeface="Meiryo UI" panose="020B0604030504040204" pitchFamily="50" charset="-128"/>
                  <a:ea typeface="Meiryo UI" panose="020B0604030504040204" pitchFamily="50" charset="-128"/>
                </a:rPr>
                <a:t>の電子顕微鏡写真</a:t>
              </a:r>
              <a:endParaRPr lang="ja-JP" altLang="en-US" sz="3200" b="1">
                <a:latin typeface="Calibri" panose="020F0502020204030204" pitchFamily="34" charset="0"/>
              </a:endParaRPr>
            </a:p>
          </p:txBody>
        </p:sp>
        <p:sp>
          <p:nvSpPr>
            <p:cNvPr id="512020" name="テキスト ボックス 26">
              <a:extLst>
                <a:ext uri="{FF2B5EF4-FFF2-40B4-BE49-F238E27FC236}">
                  <a16:creationId xmlns:a16="http://schemas.microsoft.com/office/drawing/2014/main" id="{356FB0C1-E36D-68EA-0312-B6A51E1466EB}"/>
                </a:ext>
              </a:extLst>
            </p:cNvPr>
            <p:cNvSpPr txBox="1">
              <a:spLocks noChangeArrowheads="1"/>
            </p:cNvSpPr>
            <p:nvPr/>
          </p:nvSpPr>
          <p:spPr bwMode="auto">
            <a:xfrm>
              <a:off x="5664793" y="6220378"/>
              <a:ext cx="249872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800">
                  <a:solidFill>
                    <a:srgbClr val="000000"/>
                  </a:solidFill>
                  <a:latin typeface="Meiryo UI" panose="020B0604030504040204" pitchFamily="50" charset="-128"/>
                  <a:ea typeface="Meiryo UI" panose="020B0604030504040204" pitchFamily="50" charset="-128"/>
                </a:rPr>
                <a:t>一般財団法人 阪大微生物病研究会提供</a:t>
              </a:r>
              <a:endParaRPr lang="ja-JP" altLang="en-US" sz="1800">
                <a:latin typeface="Calibri" panose="020F0502020204030204" pitchFamily="34" charset="0"/>
              </a:endParaRPr>
            </a:p>
          </p:txBody>
        </p:sp>
        <p:sp>
          <p:nvSpPr>
            <p:cNvPr id="512021" name="テキスト ボックス 27">
              <a:extLst>
                <a:ext uri="{FF2B5EF4-FFF2-40B4-BE49-F238E27FC236}">
                  <a16:creationId xmlns:a16="http://schemas.microsoft.com/office/drawing/2014/main" id="{9DBC28A3-BD20-8C51-1240-8FD98B312B7E}"/>
                </a:ext>
              </a:extLst>
            </p:cNvPr>
            <p:cNvSpPr txBox="1">
              <a:spLocks noChangeArrowheads="1"/>
            </p:cNvSpPr>
            <p:nvPr/>
          </p:nvSpPr>
          <p:spPr bwMode="auto">
            <a:xfrm>
              <a:off x="3178175" y="6220378"/>
              <a:ext cx="26447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r>
                <a:rPr lang="ja-JP" altLang="en-US" sz="800">
                  <a:solidFill>
                    <a:srgbClr val="000000"/>
                  </a:solidFill>
                  <a:latin typeface="Meiryo UI" panose="020B0604030504040204" pitchFamily="50" charset="-128"/>
                  <a:ea typeface="Meiryo UI" panose="020B0604030504040204" pitchFamily="50" charset="-128"/>
                </a:rPr>
                <a:t>ワクチン最前線</a:t>
              </a:r>
              <a:r>
                <a:rPr lang="en-US" altLang="ja-JP" sz="800">
                  <a:solidFill>
                    <a:srgbClr val="000000"/>
                  </a:solidFill>
                  <a:latin typeface="Meiryo UI" panose="020B0604030504040204" pitchFamily="50" charset="-128"/>
                  <a:ea typeface="Meiryo UI" panose="020B0604030504040204" pitchFamily="50" charset="-128"/>
                </a:rPr>
                <a:t>Ⅱ-</a:t>
              </a:r>
              <a:r>
                <a:rPr lang="ja-JP" altLang="en-US" sz="800">
                  <a:solidFill>
                    <a:srgbClr val="000000"/>
                  </a:solidFill>
                  <a:latin typeface="Meiryo UI" panose="020B0604030504040204" pitchFamily="50" charset="-128"/>
                  <a:ea typeface="Meiryo UI" panose="020B0604030504040204" pitchFamily="50" charset="-128"/>
                </a:rPr>
                <a:t>その戦略的展開</a:t>
              </a:r>
              <a:r>
                <a:rPr lang="en-US" altLang="ja-JP" sz="800">
                  <a:solidFill>
                    <a:srgbClr val="000000"/>
                  </a:solidFill>
                  <a:latin typeface="Meiryo UI" panose="020B0604030504040204" pitchFamily="50" charset="-128"/>
                  <a:ea typeface="Meiryo UI" panose="020B0604030504040204" pitchFamily="50" charset="-128"/>
                </a:rPr>
                <a:t>-, </a:t>
              </a:r>
              <a:r>
                <a:rPr lang="ja-JP" altLang="en-US" sz="800">
                  <a:solidFill>
                    <a:srgbClr val="000000"/>
                  </a:solidFill>
                  <a:latin typeface="Meiryo UI" panose="020B0604030504040204" pitchFamily="50" charset="-128"/>
                  <a:ea typeface="Meiryo UI" panose="020B0604030504040204" pitchFamily="50" charset="-128"/>
                </a:rPr>
                <a:t>医薬ジャーナル社</a:t>
              </a:r>
              <a:r>
                <a:rPr lang="en-US" altLang="ja-JP" sz="800">
                  <a:solidFill>
                    <a:srgbClr val="000000"/>
                  </a:solidFill>
                  <a:latin typeface="Meiryo UI" panose="020B0604030504040204" pitchFamily="50" charset="-128"/>
                  <a:ea typeface="Meiryo UI" panose="020B0604030504040204" pitchFamily="50" charset="-128"/>
                </a:rPr>
                <a:t>, 1991</a:t>
              </a:r>
            </a:p>
            <a:p>
              <a:pPr algn="r"/>
              <a:r>
                <a:rPr lang="ja-JP" altLang="en-US" sz="800">
                  <a:solidFill>
                    <a:srgbClr val="000000"/>
                  </a:solidFill>
                  <a:latin typeface="Meiryo UI" panose="020B0604030504040204" pitchFamily="50" charset="-128"/>
                  <a:ea typeface="Meiryo UI" panose="020B0604030504040204" pitchFamily="50" charset="-128"/>
                </a:rPr>
                <a:t>ワクチンハンドブック</a:t>
              </a:r>
              <a:r>
                <a:rPr lang="en-US" altLang="ja-JP" sz="800">
                  <a:solidFill>
                    <a:srgbClr val="000000"/>
                  </a:solidFill>
                  <a:latin typeface="Meiryo UI" panose="020B0604030504040204" pitchFamily="50" charset="-128"/>
                  <a:ea typeface="Meiryo UI" panose="020B0604030504040204" pitchFamily="50" charset="-128"/>
                </a:rPr>
                <a:t>, </a:t>
              </a:r>
              <a:r>
                <a:rPr lang="ja-JP" altLang="en-US" sz="800">
                  <a:solidFill>
                    <a:srgbClr val="000000"/>
                  </a:solidFill>
                  <a:latin typeface="Meiryo UI" panose="020B0604030504040204" pitchFamily="50" charset="-128"/>
                  <a:ea typeface="Meiryo UI" panose="020B0604030504040204" pitchFamily="50" charset="-128"/>
                </a:rPr>
                <a:t>国立予防衛生研究所学友会 編</a:t>
              </a:r>
              <a:r>
                <a:rPr lang="en-US" altLang="ja-JP" sz="800">
                  <a:solidFill>
                    <a:srgbClr val="000000"/>
                  </a:solidFill>
                  <a:latin typeface="Meiryo UI" panose="020B0604030504040204" pitchFamily="50" charset="-128"/>
                  <a:ea typeface="Meiryo UI" panose="020B0604030504040204" pitchFamily="50" charset="-128"/>
                </a:rPr>
                <a:t>, 1994</a:t>
              </a:r>
              <a:endParaRPr lang="en-US" altLang="ja-JP" sz="1800">
                <a:latin typeface="Calibri" panose="020F0502020204030204" pitchFamily="34" charset="0"/>
              </a:endParaRPr>
            </a:p>
          </p:txBody>
        </p:sp>
      </p:grpSp>
      <p:sp>
        <p:nvSpPr>
          <p:cNvPr id="512022" name="Rectangle 22">
            <a:extLst>
              <a:ext uri="{FF2B5EF4-FFF2-40B4-BE49-F238E27FC236}">
                <a16:creationId xmlns:a16="http://schemas.microsoft.com/office/drawing/2014/main" id="{F2524E14-B1E4-055F-6293-723EFA2736DB}"/>
              </a:ext>
            </a:extLst>
          </p:cNvPr>
          <p:cNvSpPr>
            <a:spLocks noGrp="1" noChangeArrowheads="1"/>
          </p:cNvSpPr>
          <p:nvPr>
            <p:ph type="title" idx="4294967295"/>
          </p:nvPr>
        </p:nvSpPr>
        <p:spPr/>
        <p:txBody>
          <a:bodyPr/>
          <a:lstStyle/>
          <a:p>
            <a:r>
              <a:rPr lang="ja-JP" altLang="en-US" sz="2800" dirty="0"/>
              <a:t>百日咳防御抗原　</a:t>
            </a:r>
            <a:r>
              <a:rPr lang="en-US" altLang="ja-JP" sz="2800" dirty="0"/>
              <a:t>PT</a:t>
            </a:r>
            <a:r>
              <a:rPr lang="ja-JP" altLang="en-US" sz="2800" dirty="0"/>
              <a:t>、</a:t>
            </a:r>
            <a:r>
              <a:rPr lang="en-US" altLang="ja-JP" sz="2800" dirty="0"/>
              <a:t>FHA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F48A58A8-F5ED-3C76-262A-4A7CD474B86B}"/>
              </a:ext>
            </a:extLst>
          </p:cNvPr>
          <p:cNvSpPr txBox="1"/>
          <p:nvPr/>
        </p:nvSpPr>
        <p:spPr>
          <a:xfrm>
            <a:off x="1103313" y="273050"/>
            <a:ext cx="7783512" cy="579438"/>
          </a:xfrm>
          <a:prstGeom prst="rect">
            <a:avLst/>
          </a:prstGeom>
          <a:noFill/>
          <a:effectLst>
            <a:outerShdw blurRad="50800" dist="63500" dir="2700000" algn="tl" rotWithShape="0">
              <a:prstClr val="black">
                <a:alpha val="55000"/>
              </a:prstClr>
            </a:outerShdw>
          </a:effectLst>
        </p:spPr>
        <p:txBody>
          <a:bodyPr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endParaRPr lang="ja-JP" altLang="ja-JP" sz="3200" b="1">
              <a:solidFill>
                <a:srgbClr val="FFFFFF"/>
              </a:solidFill>
              <a:latin typeface="Meiryo UI" panose="020B0604030504040204" pitchFamily="50" charset="-128"/>
              <a:ea typeface="Meiryo UI" panose="020B0604030504040204" pitchFamily="50" charset="-128"/>
            </a:endParaRPr>
          </a:p>
        </p:txBody>
      </p:sp>
      <p:sp>
        <p:nvSpPr>
          <p:cNvPr id="509955" name="スライド番号プレースホルダー 1">
            <a:extLst>
              <a:ext uri="{FF2B5EF4-FFF2-40B4-BE49-F238E27FC236}">
                <a16:creationId xmlns:a16="http://schemas.microsoft.com/office/drawing/2014/main" id="{F6892DBE-F73F-D44B-E4B6-28142A1AF318}"/>
              </a:ext>
            </a:extLst>
          </p:cNvPr>
          <p:cNvSpPr txBox="1">
            <a:spLocks noGrp="1"/>
          </p:cNvSpPr>
          <p:nvPr/>
        </p:nvSpPr>
        <p:spPr bwMode="auto">
          <a:xfrm>
            <a:off x="6553200" y="62166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F7AA047D-4302-455F-8320-473C4C6C9A4B}" type="slidenum">
              <a:rPr lang="en-US" altLang="ja-JP" sz="1200">
                <a:solidFill>
                  <a:srgbClr val="898989"/>
                </a:solidFill>
                <a:latin typeface="Calibri" panose="020F0502020204030204" pitchFamily="34" charset="0"/>
              </a:rPr>
              <a:pPr algn="r"/>
              <a:t>46</a:t>
            </a:fld>
            <a:endParaRPr lang="en-US" altLang="ja-JP" sz="1200">
              <a:solidFill>
                <a:srgbClr val="898989"/>
              </a:solidFill>
              <a:latin typeface="Calibri" panose="020F0502020204030204" pitchFamily="34" charset="0"/>
            </a:endParaRPr>
          </a:p>
        </p:txBody>
      </p:sp>
      <p:sp>
        <p:nvSpPr>
          <p:cNvPr id="54" name="テキスト ボックス 53">
            <a:extLst>
              <a:ext uri="{FF2B5EF4-FFF2-40B4-BE49-F238E27FC236}">
                <a16:creationId xmlns:a16="http://schemas.microsoft.com/office/drawing/2014/main" id="{BE4A14E5-B788-2759-CDAF-9E9504798BC1}"/>
              </a:ext>
            </a:extLst>
          </p:cNvPr>
          <p:cNvSpPr txBox="1"/>
          <p:nvPr/>
        </p:nvSpPr>
        <p:spPr>
          <a:xfrm>
            <a:off x="2901950" y="6423025"/>
            <a:ext cx="6048375" cy="254000"/>
          </a:xfrm>
          <a:prstGeom prst="rect">
            <a:avLst/>
          </a:prstGeom>
          <a:noFill/>
        </p:spPr>
        <p:txBody>
          <a:bodyPr>
            <a:spAutoFit/>
          </a:bodyPr>
          <a:lstStyle/>
          <a:p>
            <a:pPr fontAlgn="auto">
              <a:spcBef>
                <a:spcPts val="0"/>
              </a:spcBef>
              <a:spcAft>
                <a:spcPts val="0"/>
              </a:spcAft>
              <a:defRPr/>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阿部 章夫著　もっとよくわかる</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感染症</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病原因子と発症のメカニズム　羊土社</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P142-53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より作成</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a:extLst>
              <a:ext uri="{FF2B5EF4-FFF2-40B4-BE49-F238E27FC236}">
                <a16:creationId xmlns:a16="http://schemas.microsoft.com/office/drawing/2014/main" id="{696B145E-F24A-43C1-5C5E-E1B6BCCB04C3}"/>
              </a:ext>
            </a:extLst>
          </p:cNvPr>
          <p:cNvSpPr/>
          <p:nvPr/>
        </p:nvSpPr>
        <p:spPr>
          <a:xfrm>
            <a:off x="539750" y="1408113"/>
            <a:ext cx="8339138" cy="4987925"/>
          </a:xfrm>
          <a:prstGeom prst="rect">
            <a:avLst/>
          </a:prstGeom>
          <a:solidFill>
            <a:srgbClr val="E7FCFF"/>
          </a:solidFill>
          <a:ln>
            <a:noFill/>
          </a:ln>
          <a:effectLst>
            <a:outerShdw blurRad="88900" sx="101000" sy="101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dirty="0">
              <a:solidFill>
                <a:prstClr val="white"/>
              </a:solidFill>
            </a:endParaRPr>
          </a:p>
        </p:txBody>
      </p:sp>
      <p:sp>
        <p:nvSpPr>
          <p:cNvPr id="27" name="正方形/長方形 26">
            <a:extLst>
              <a:ext uri="{FF2B5EF4-FFF2-40B4-BE49-F238E27FC236}">
                <a16:creationId xmlns:a16="http://schemas.microsoft.com/office/drawing/2014/main" id="{0269B97A-43C5-9794-8D7B-63B965EEB5DC}"/>
              </a:ext>
            </a:extLst>
          </p:cNvPr>
          <p:cNvSpPr/>
          <p:nvPr/>
        </p:nvSpPr>
        <p:spPr>
          <a:xfrm>
            <a:off x="3325813" y="2208213"/>
            <a:ext cx="928687" cy="48736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28" name="正方形/長方形 27">
            <a:extLst>
              <a:ext uri="{FF2B5EF4-FFF2-40B4-BE49-F238E27FC236}">
                <a16:creationId xmlns:a16="http://schemas.microsoft.com/office/drawing/2014/main" id="{E50CFC3F-F862-B4A2-18A6-44C09955B587}"/>
              </a:ext>
            </a:extLst>
          </p:cNvPr>
          <p:cNvSpPr/>
          <p:nvPr/>
        </p:nvSpPr>
        <p:spPr>
          <a:xfrm>
            <a:off x="3279775" y="4584700"/>
            <a:ext cx="966788" cy="48577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29" name="正方形/長方形 28">
            <a:extLst>
              <a:ext uri="{FF2B5EF4-FFF2-40B4-BE49-F238E27FC236}">
                <a16:creationId xmlns:a16="http://schemas.microsoft.com/office/drawing/2014/main" id="{DBCBE13F-59CE-10A2-F116-6711C53A1606}"/>
              </a:ext>
            </a:extLst>
          </p:cNvPr>
          <p:cNvSpPr/>
          <p:nvPr/>
        </p:nvSpPr>
        <p:spPr>
          <a:xfrm>
            <a:off x="3325813" y="3073400"/>
            <a:ext cx="928687" cy="65405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509961" name="テキスト ボックス 29">
            <a:extLst>
              <a:ext uri="{FF2B5EF4-FFF2-40B4-BE49-F238E27FC236}">
                <a16:creationId xmlns:a16="http://schemas.microsoft.com/office/drawing/2014/main" id="{1B9E5234-F7AC-8C0D-D661-212D921DF429}"/>
              </a:ext>
            </a:extLst>
          </p:cNvPr>
          <p:cNvSpPr txBox="1">
            <a:spLocks noChangeArrowheads="1"/>
          </p:cNvSpPr>
          <p:nvPr/>
        </p:nvSpPr>
        <p:spPr bwMode="auto">
          <a:xfrm>
            <a:off x="684213" y="1797050"/>
            <a:ext cx="2217737" cy="614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700">
                <a:solidFill>
                  <a:srgbClr val="000000"/>
                </a:solidFill>
                <a:latin typeface="Meiryo UI" panose="020B0604030504040204" pitchFamily="50" charset="-128"/>
                <a:ea typeface="Meiryo UI" panose="020B0604030504040204" pitchFamily="50" charset="-128"/>
              </a:rPr>
              <a:t>百日咳菌</a:t>
            </a:r>
          </a:p>
          <a:p>
            <a:r>
              <a:rPr lang="ja-JP" altLang="en-US" sz="1700">
                <a:solidFill>
                  <a:srgbClr val="000000"/>
                </a:solidFill>
                <a:latin typeface="Meiryo UI" panose="020B0604030504040204" pitchFamily="50" charset="-128"/>
                <a:ea typeface="Meiryo UI" panose="020B0604030504040204" pitchFamily="50" charset="-128"/>
              </a:rPr>
              <a:t>　　　飛沫・接触感染</a:t>
            </a:r>
          </a:p>
        </p:txBody>
      </p:sp>
      <p:sp>
        <p:nvSpPr>
          <p:cNvPr id="509962" name="テキスト ボックス 32">
            <a:extLst>
              <a:ext uri="{FF2B5EF4-FFF2-40B4-BE49-F238E27FC236}">
                <a16:creationId xmlns:a16="http://schemas.microsoft.com/office/drawing/2014/main" id="{CFAC8F1F-9F5F-8042-2B35-27B4417BD965}"/>
              </a:ext>
            </a:extLst>
          </p:cNvPr>
          <p:cNvSpPr txBox="1">
            <a:spLocks noChangeArrowheads="1"/>
          </p:cNvSpPr>
          <p:nvPr/>
        </p:nvSpPr>
        <p:spPr bwMode="auto">
          <a:xfrm>
            <a:off x="755650" y="2921000"/>
            <a:ext cx="2101850" cy="354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700">
                <a:solidFill>
                  <a:srgbClr val="000000"/>
                </a:solidFill>
                <a:latin typeface="Meiryo UI" panose="020B0604030504040204" pitchFamily="50" charset="-128"/>
                <a:ea typeface="Meiryo UI" panose="020B0604030504040204" pitchFamily="50" charset="-128"/>
              </a:rPr>
              <a:t>気道上皮に菌が付着</a:t>
            </a:r>
          </a:p>
        </p:txBody>
      </p:sp>
      <p:sp>
        <p:nvSpPr>
          <p:cNvPr id="509963" name="テキスト ボックス 33">
            <a:extLst>
              <a:ext uri="{FF2B5EF4-FFF2-40B4-BE49-F238E27FC236}">
                <a16:creationId xmlns:a16="http://schemas.microsoft.com/office/drawing/2014/main" id="{B082ADB5-C995-2243-D13B-1801FEF51DAB}"/>
              </a:ext>
            </a:extLst>
          </p:cNvPr>
          <p:cNvSpPr txBox="1">
            <a:spLocks noChangeArrowheads="1"/>
          </p:cNvSpPr>
          <p:nvPr/>
        </p:nvSpPr>
        <p:spPr bwMode="auto">
          <a:xfrm>
            <a:off x="1187450" y="3589338"/>
            <a:ext cx="1223963" cy="35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700">
                <a:solidFill>
                  <a:srgbClr val="000000"/>
                </a:solidFill>
                <a:latin typeface="Meiryo UI" panose="020B0604030504040204" pitchFamily="50" charset="-128"/>
                <a:ea typeface="Meiryo UI" panose="020B0604030504040204" pitchFamily="50" charset="-128"/>
              </a:rPr>
              <a:t>定着・増殖</a:t>
            </a:r>
          </a:p>
        </p:txBody>
      </p:sp>
      <p:sp>
        <p:nvSpPr>
          <p:cNvPr id="509964" name="テキスト ボックス 34">
            <a:extLst>
              <a:ext uri="{FF2B5EF4-FFF2-40B4-BE49-F238E27FC236}">
                <a16:creationId xmlns:a16="http://schemas.microsoft.com/office/drawing/2014/main" id="{3E9E187D-D6B8-807A-DF79-92948BC976EE}"/>
              </a:ext>
            </a:extLst>
          </p:cNvPr>
          <p:cNvSpPr txBox="1">
            <a:spLocks noChangeArrowheads="1"/>
          </p:cNvSpPr>
          <p:nvPr/>
        </p:nvSpPr>
        <p:spPr bwMode="auto">
          <a:xfrm>
            <a:off x="971550" y="4270375"/>
            <a:ext cx="1714500" cy="354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700">
                <a:solidFill>
                  <a:srgbClr val="000000"/>
                </a:solidFill>
                <a:latin typeface="Meiryo UI" panose="020B0604030504040204" pitchFamily="50" charset="-128"/>
                <a:ea typeface="Meiryo UI" panose="020B0604030504040204" pitchFamily="50" charset="-128"/>
              </a:rPr>
              <a:t>菌体の病原因子</a:t>
            </a:r>
          </a:p>
        </p:txBody>
      </p:sp>
      <p:sp>
        <p:nvSpPr>
          <p:cNvPr id="509965" name="テキスト ボックス 56">
            <a:extLst>
              <a:ext uri="{FF2B5EF4-FFF2-40B4-BE49-F238E27FC236}">
                <a16:creationId xmlns:a16="http://schemas.microsoft.com/office/drawing/2014/main" id="{5399F6C1-C613-7809-EDEB-EE827137412E}"/>
              </a:ext>
            </a:extLst>
          </p:cNvPr>
          <p:cNvSpPr txBox="1">
            <a:spLocks noChangeArrowheads="1"/>
          </p:cNvSpPr>
          <p:nvPr/>
        </p:nvSpPr>
        <p:spPr bwMode="auto">
          <a:xfrm>
            <a:off x="1187450" y="4951413"/>
            <a:ext cx="1296988" cy="354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ja-JP" altLang="en-US" sz="1700">
                <a:solidFill>
                  <a:srgbClr val="000000"/>
                </a:solidFill>
                <a:latin typeface="Meiryo UI" panose="020B0604030504040204" pitchFamily="50" charset="-128"/>
                <a:ea typeface="Meiryo UI" panose="020B0604030504040204" pitchFamily="50" charset="-128"/>
              </a:rPr>
              <a:t>百日咳発症</a:t>
            </a:r>
          </a:p>
        </p:txBody>
      </p:sp>
      <p:sp>
        <p:nvSpPr>
          <p:cNvPr id="509966" name="テキスト ボックス 57">
            <a:extLst>
              <a:ext uri="{FF2B5EF4-FFF2-40B4-BE49-F238E27FC236}">
                <a16:creationId xmlns:a16="http://schemas.microsoft.com/office/drawing/2014/main" id="{BEC92D78-246E-FFA6-5D88-01E2CCE80E4C}"/>
              </a:ext>
            </a:extLst>
          </p:cNvPr>
          <p:cNvSpPr txBox="1">
            <a:spLocks noChangeArrowheads="1"/>
          </p:cNvSpPr>
          <p:nvPr/>
        </p:nvSpPr>
        <p:spPr bwMode="auto">
          <a:xfrm>
            <a:off x="3203575" y="2281238"/>
            <a:ext cx="12017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200" b="1">
                <a:solidFill>
                  <a:srgbClr val="FFFFFF"/>
                </a:solidFill>
                <a:latin typeface="Meiryo UI" panose="020B0604030504040204" pitchFamily="50" charset="-128"/>
                <a:ea typeface="Meiryo UI" panose="020B0604030504040204" pitchFamily="50" charset="-128"/>
              </a:rPr>
              <a:t>接着因子</a:t>
            </a:r>
          </a:p>
        </p:txBody>
      </p:sp>
      <p:sp>
        <p:nvSpPr>
          <p:cNvPr id="509967" name="テキスト ボックス 58">
            <a:extLst>
              <a:ext uri="{FF2B5EF4-FFF2-40B4-BE49-F238E27FC236}">
                <a16:creationId xmlns:a16="http://schemas.microsoft.com/office/drawing/2014/main" id="{6388090F-5079-82D4-4708-A55A56C188EF}"/>
              </a:ext>
            </a:extLst>
          </p:cNvPr>
          <p:cNvSpPr txBox="1">
            <a:spLocks noChangeArrowheads="1"/>
          </p:cNvSpPr>
          <p:nvPr/>
        </p:nvSpPr>
        <p:spPr bwMode="auto">
          <a:xfrm>
            <a:off x="3279775" y="3163888"/>
            <a:ext cx="1341438"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nSpc>
                <a:spcPct val="110000"/>
              </a:lnSpc>
            </a:pPr>
            <a:r>
              <a:rPr lang="ja-JP" altLang="en-US" sz="1200" b="1">
                <a:solidFill>
                  <a:srgbClr val="FFFFFF"/>
                </a:solidFill>
                <a:latin typeface="Meiryo UI" panose="020B0604030504040204" pitchFamily="50" charset="-128"/>
                <a:ea typeface="Meiryo UI" panose="020B0604030504040204" pitchFamily="50" charset="-128"/>
              </a:rPr>
              <a:t>オートトランス</a:t>
            </a:r>
          </a:p>
          <a:p>
            <a:pPr>
              <a:lnSpc>
                <a:spcPct val="110000"/>
              </a:lnSpc>
            </a:pPr>
            <a:r>
              <a:rPr lang="ja-JP" altLang="en-US" sz="1200" b="1">
                <a:solidFill>
                  <a:srgbClr val="FFFFFF"/>
                </a:solidFill>
                <a:latin typeface="Meiryo UI" panose="020B0604030504040204" pitchFamily="50" charset="-128"/>
                <a:ea typeface="Meiryo UI" panose="020B0604030504040204" pitchFamily="50" charset="-128"/>
              </a:rPr>
              <a:t>ポーター</a:t>
            </a:r>
          </a:p>
        </p:txBody>
      </p:sp>
      <p:sp>
        <p:nvSpPr>
          <p:cNvPr id="509968" name="テキスト ボックス 59">
            <a:extLst>
              <a:ext uri="{FF2B5EF4-FFF2-40B4-BE49-F238E27FC236}">
                <a16:creationId xmlns:a16="http://schemas.microsoft.com/office/drawing/2014/main" id="{E3C76C0D-520D-C1FC-61BF-49CF4FBA86C6}"/>
              </a:ext>
            </a:extLst>
          </p:cNvPr>
          <p:cNvSpPr txBox="1">
            <a:spLocks noChangeArrowheads="1"/>
          </p:cNvSpPr>
          <p:nvPr/>
        </p:nvSpPr>
        <p:spPr bwMode="auto">
          <a:xfrm>
            <a:off x="3263900" y="4643438"/>
            <a:ext cx="990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r>
              <a:rPr lang="ja-JP" altLang="en-US" sz="1200" b="1">
                <a:solidFill>
                  <a:srgbClr val="FFFFFF"/>
                </a:solidFill>
                <a:latin typeface="Meiryo UI" panose="020B0604030504040204" pitchFamily="50" charset="-128"/>
                <a:ea typeface="Meiryo UI" panose="020B0604030504040204" pitchFamily="50" charset="-128"/>
              </a:rPr>
              <a:t>毒素</a:t>
            </a:r>
          </a:p>
        </p:txBody>
      </p:sp>
      <p:sp>
        <p:nvSpPr>
          <p:cNvPr id="509969" name="テキスト ボックス 60">
            <a:extLst>
              <a:ext uri="{FF2B5EF4-FFF2-40B4-BE49-F238E27FC236}">
                <a16:creationId xmlns:a16="http://schemas.microsoft.com/office/drawing/2014/main" id="{BB7D0CF4-DA26-D6B0-FA5B-B3E0CEBF13D0}"/>
              </a:ext>
            </a:extLst>
          </p:cNvPr>
          <p:cNvSpPr txBox="1">
            <a:spLocks noChangeArrowheads="1"/>
          </p:cNvSpPr>
          <p:nvPr/>
        </p:nvSpPr>
        <p:spPr bwMode="auto">
          <a:xfrm>
            <a:off x="4349750" y="2136775"/>
            <a:ext cx="38925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線維状赤血球凝集素</a:t>
            </a:r>
          </a:p>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filamentous hemagglutinin</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FHA</a:t>
            </a:r>
            <a:r>
              <a:rPr lang="ja-JP" altLang="en-US" sz="1600">
                <a:solidFill>
                  <a:srgbClr val="000000"/>
                </a:solidFill>
                <a:latin typeface="Meiryo UI" panose="020B0604030504040204" pitchFamily="50" charset="-128"/>
                <a:ea typeface="Meiryo UI" panose="020B0604030504040204" pitchFamily="50" charset="-128"/>
              </a:rPr>
              <a:t>）</a:t>
            </a:r>
          </a:p>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繊毛（</a:t>
            </a:r>
            <a:r>
              <a:rPr lang="en-US" altLang="ja-JP" sz="1600">
                <a:solidFill>
                  <a:srgbClr val="000000"/>
                </a:solidFill>
                <a:latin typeface="Meiryo UI" panose="020B0604030504040204" pitchFamily="50" charset="-128"/>
                <a:ea typeface="Meiryo UI" panose="020B0604030504040204" pitchFamily="50" charset="-128"/>
              </a:rPr>
              <a:t>fimbriae</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Fim</a:t>
            </a:r>
            <a:r>
              <a:rPr lang="ja-JP" altLang="en-US" sz="1600">
                <a:solidFill>
                  <a:srgbClr val="000000"/>
                </a:solidFill>
                <a:latin typeface="Meiryo UI" panose="020B0604030504040204" pitchFamily="50" charset="-128"/>
                <a:ea typeface="Meiryo UI" panose="020B0604030504040204" pitchFamily="50" charset="-128"/>
              </a:rPr>
              <a:t>）</a:t>
            </a:r>
          </a:p>
        </p:txBody>
      </p:sp>
      <p:sp>
        <p:nvSpPr>
          <p:cNvPr id="509970" name="テキスト ボックス 61">
            <a:extLst>
              <a:ext uri="{FF2B5EF4-FFF2-40B4-BE49-F238E27FC236}">
                <a16:creationId xmlns:a16="http://schemas.microsoft.com/office/drawing/2014/main" id="{0E909FE4-D6B3-8DBA-BE00-1BD400897A8B}"/>
              </a:ext>
            </a:extLst>
          </p:cNvPr>
          <p:cNvSpPr txBox="1">
            <a:spLocks noChangeArrowheads="1"/>
          </p:cNvSpPr>
          <p:nvPr/>
        </p:nvSpPr>
        <p:spPr bwMode="auto">
          <a:xfrm>
            <a:off x="4246563" y="3067050"/>
            <a:ext cx="399573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パータクチン（</a:t>
            </a:r>
            <a:r>
              <a:rPr lang="en-US" altLang="ja-JP" sz="1600">
                <a:solidFill>
                  <a:srgbClr val="000000"/>
                </a:solidFill>
                <a:latin typeface="Meiryo UI" panose="020B0604030504040204" pitchFamily="50" charset="-128"/>
                <a:ea typeface="Meiryo UI" panose="020B0604030504040204" pitchFamily="50" charset="-128"/>
              </a:rPr>
              <a:t>pertactin</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PRN</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a:t>
            </a:r>
            <a:r>
              <a:rPr lang="ja-JP" altLang="en-US" sz="1600">
                <a:solidFill>
                  <a:srgbClr val="000000"/>
                </a:solidFill>
                <a:latin typeface="Meiryo UI" panose="020B0604030504040204" pitchFamily="50" charset="-128"/>
                <a:ea typeface="Meiryo UI" panose="020B0604030504040204" pitchFamily="50" charset="-128"/>
              </a:rPr>
              <a:t>付着因子</a:t>
            </a:r>
          </a:p>
          <a:p>
            <a:pPr>
              <a:lnSpc>
                <a:spcPct val="110000"/>
              </a:lnSpc>
            </a:pPr>
            <a:r>
              <a:rPr lang="en-US" altLang="ja-JP" sz="1600">
                <a:solidFill>
                  <a:srgbClr val="000000"/>
                </a:solidFill>
                <a:latin typeface="Meiryo UI" panose="020B0604030504040204" pitchFamily="50" charset="-128"/>
                <a:ea typeface="Meiryo UI" panose="020B0604030504040204" pitchFamily="50" charset="-128"/>
              </a:rPr>
              <a:t>BrkA</a:t>
            </a:r>
            <a:r>
              <a:rPr lang="ja-JP" altLang="en-US" sz="1600">
                <a:solidFill>
                  <a:srgbClr val="000000"/>
                </a:solidFill>
                <a:latin typeface="Meiryo UI" panose="020B0604030504040204" pitchFamily="50" charset="-128"/>
                <a:ea typeface="Meiryo UI" panose="020B0604030504040204" pitchFamily="50" charset="-128"/>
              </a:rPr>
              <a:t>：血清抵抗性、付着因子</a:t>
            </a:r>
          </a:p>
          <a:p>
            <a:pPr>
              <a:lnSpc>
                <a:spcPct val="110000"/>
              </a:lnSpc>
            </a:pPr>
            <a:r>
              <a:rPr lang="en-US" altLang="ja-JP" sz="1600">
                <a:solidFill>
                  <a:srgbClr val="000000"/>
                </a:solidFill>
                <a:latin typeface="Meiryo UI" panose="020B0604030504040204" pitchFamily="50" charset="-128"/>
                <a:ea typeface="Meiryo UI" panose="020B0604030504040204" pitchFamily="50" charset="-128"/>
              </a:rPr>
              <a:t>Vag8</a:t>
            </a:r>
            <a:r>
              <a:rPr lang="ja-JP" altLang="en-US" sz="1600">
                <a:solidFill>
                  <a:srgbClr val="000000"/>
                </a:solidFill>
                <a:latin typeface="Meiryo UI" panose="020B0604030504040204" pitchFamily="50" charset="-128"/>
                <a:ea typeface="Meiryo UI" panose="020B0604030504040204" pitchFamily="50" charset="-128"/>
              </a:rPr>
              <a:t>：付着因子</a:t>
            </a:r>
          </a:p>
          <a:p>
            <a:pPr>
              <a:lnSpc>
                <a:spcPct val="110000"/>
              </a:lnSpc>
            </a:pPr>
            <a:r>
              <a:rPr lang="en-US" altLang="ja-JP" sz="1600">
                <a:solidFill>
                  <a:srgbClr val="000000"/>
                </a:solidFill>
                <a:latin typeface="Meiryo UI" panose="020B0604030504040204" pitchFamily="50" charset="-128"/>
                <a:ea typeface="Meiryo UI" panose="020B0604030504040204" pitchFamily="50" charset="-128"/>
              </a:rPr>
              <a:t>SphB1</a:t>
            </a:r>
            <a:r>
              <a:rPr lang="ja-JP" altLang="en-US" sz="1600">
                <a:solidFill>
                  <a:srgbClr val="000000"/>
                </a:solidFill>
                <a:latin typeface="Meiryo UI" panose="020B0604030504040204" pitchFamily="50" charset="-128"/>
                <a:ea typeface="Meiryo UI" panose="020B0604030504040204" pitchFamily="50" charset="-128"/>
              </a:rPr>
              <a:t>：</a:t>
            </a:r>
            <a:r>
              <a:rPr lang="en-US" altLang="ja-JP" sz="1600">
                <a:solidFill>
                  <a:srgbClr val="000000"/>
                </a:solidFill>
                <a:latin typeface="Meiryo UI" panose="020B0604030504040204" pitchFamily="50" charset="-128"/>
                <a:ea typeface="Meiryo UI" panose="020B0604030504040204" pitchFamily="50" charset="-128"/>
              </a:rPr>
              <a:t>FHA</a:t>
            </a:r>
            <a:r>
              <a:rPr lang="ja-JP" altLang="en-US" sz="1600">
                <a:solidFill>
                  <a:srgbClr val="000000"/>
                </a:solidFill>
                <a:latin typeface="Meiryo UI" panose="020B0604030504040204" pitchFamily="50" charset="-128"/>
                <a:ea typeface="Meiryo UI" panose="020B0604030504040204" pitchFamily="50" charset="-128"/>
              </a:rPr>
              <a:t>を修飾</a:t>
            </a:r>
          </a:p>
          <a:p>
            <a:pPr>
              <a:lnSpc>
                <a:spcPct val="110000"/>
              </a:lnSpc>
            </a:pPr>
            <a:r>
              <a:rPr lang="ja-JP" altLang="en-US" sz="1600">
                <a:solidFill>
                  <a:srgbClr val="000000"/>
                </a:solidFill>
                <a:latin typeface="Meiryo UI" panose="020B0604030504040204" pitchFamily="50" charset="-128"/>
                <a:ea typeface="Meiryo UI" panose="020B0604030504040204" pitchFamily="50" charset="-128"/>
              </a:rPr>
              <a:t>気道定着因子：付着因子</a:t>
            </a:r>
          </a:p>
        </p:txBody>
      </p:sp>
      <p:sp>
        <p:nvSpPr>
          <p:cNvPr id="509971" name="テキスト ボックス 62">
            <a:extLst>
              <a:ext uri="{FF2B5EF4-FFF2-40B4-BE49-F238E27FC236}">
                <a16:creationId xmlns:a16="http://schemas.microsoft.com/office/drawing/2014/main" id="{72AE2C3E-BEB2-BF98-6054-AEEE286AE38B}"/>
              </a:ext>
            </a:extLst>
          </p:cNvPr>
          <p:cNvSpPr txBox="1">
            <a:spLocks noChangeArrowheads="1"/>
          </p:cNvSpPr>
          <p:nvPr/>
        </p:nvSpPr>
        <p:spPr bwMode="auto">
          <a:xfrm>
            <a:off x="4337050" y="4595813"/>
            <a:ext cx="4541838"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百日咳毒素（</a:t>
            </a:r>
            <a:r>
              <a:rPr lang="en-US" altLang="ja-JP" sz="1600" dirty="0">
                <a:solidFill>
                  <a:srgbClr val="000000"/>
                </a:solidFill>
                <a:latin typeface="Meiryo UI" panose="020B0604030504040204" pitchFamily="50" charset="-128"/>
                <a:ea typeface="Meiryo UI" panose="020B0604030504040204" pitchFamily="50" charset="-128"/>
              </a:rPr>
              <a:t>PT</a:t>
            </a:r>
            <a:r>
              <a:rPr lang="ja-JP" altLang="en-US" sz="1600" dirty="0">
                <a:solidFill>
                  <a:srgbClr val="000000"/>
                </a:solidFill>
                <a:latin typeface="Meiryo UI" panose="020B0604030504040204" pitchFamily="50" charset="-128"/>
                <a:ea typeface="Meiryo UI" panose="020B0604030504040204" pitchFamily="50" charset="-128"/>
              </a:rPr>
              <a:t>）：</a:t>
            </a:r>
            <a:r>
              <a:rPr lang="en-US" altLang="ja-JP" sz="1600" dirty="0">
                <a:solidFill>
                  <a:srgbClr val="000000"/>
                </a:solidFill>
                <a:latin typeface="Meiryo UI" panose="020B0604030504040204" pitchFamily="50" charset="-128"/>
                <a:ea typeface="Meiryo UI" panose="020B0604030504040204" pitchFamily="50" charset="-128"/>
              </a:rPr>
              <a:t>ADP</a:t>
            </a:r>
            <a:r>
              <a:rPr lang="ja-JP" altLang="en-US" sz="1600" dirty="0">
                <a:solidFill>
                  <a:srgbClr val="000000"/>
                </a:solidFill>
                <a:latin typeface="Meiryo UI" panose="020B0604030504040204" pitchFamily="50" charset="-128"/>
                <a:ea typeface="Meiryo UI" panose="020B0604030504040204" pitchFamily="50" charset="-128"/>
              </a:rPr>
              <a:t>リボース転移酵素活性</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	　　 リンパ球増加、ヒスタミン感受性</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アデニル酸シクラーゼ：アデニル酸シクラーゼ活性</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　　　　　　　　　　貪食作用の阻害　炎症反応の抑制</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壊死毒素：トランスグルタミナーゼ活性</a:t>
            </a:r>
          </a:p>
          <a:p>
            <a:pPr>
              <a:lnSpc>
                <a:spcPct val="110000"/>
              </a:lnSpc>
            </a:pPr>
            <a:r>
              <a:rPr lang="ja-JP" altLang="en-US" sz="1600" dirty="0">
                <a:solidFill>
                  <a:srgbClr val="000000"/>
                </a:solidFill>
                <a:latin typeface="Meiryo UI" panose="020B0604030504040204" pitchFamily="50" charset="-128"/>
                <a:ea typeface="Meiryo UI" panose="020B0604030504040204" pitchFamily="50" charset="-128"/>
              </a:rPr>
              <a:t>気管上皮細胞毒素：繊毛破壊</a:t>
            </a:r>
          </a:p>
        </p:txBody>
      </p:sp>
      <p:sp>
        <p:nvSpPr>
          <p:cNvPr id="64" name="下矢印 63">
            <a:extLst>
              <a:ext uri="{FF2B5EF4-FFF2-40B4-BE49-F238E27FC236}">
                <a16:creationId xmlns:a16="http://schemas.microsoft.com/office/drawing/2014/main" id="{A452F88B-F5C0-2104-4068-87885D22C7EC}"/>
              </a:ext>
            </a:extLst>
          </p:cNvPr>
          <p:cNvSpPr/>
          <p:nvPr/>
        </p:nvSpPr>
        <p:spPr>
          <a:xfrm>
            <a:off x="1708150" y="2613025"/>
            <a:ext cx="215900" cy="282575"/>
          </a:xfrm>
          <a:prstGeom prst="downArrow">
            <a:avLst>
              <a:gd name="adj1" fmla="val 43080"/>
              <a:gd name="adj2" fmla="val 63421"/>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65" name="下矢印 64">
            <a:extLst>
              <a:ext uri="{FF2B5EF4-FFF2-40B4-BE49-F238E27FC236}">
                <a16:creationId xmlns:a16="http://schemas.microsoft.com/office/drawing/2014/main" id="{57AF7250-87D0-3284-F5C3-3C31176420F5}"/>
              </a:ext>
            </a:extLst>
          </p:cNvPr>
          <p:cNvSpPr/>
          <p:nvPr/>
        </p:nvSpPr>
        <p:spPr>
          <a:xfrm>
            <a:off x="1708150" y="3298825"/>
            <a:ext cx="215900" cy="282575"/>
          </a:xfrm>
          <a:prstGeom prst="downArrow">
            <a:avLst>
              <a:gd name="adj1" fmla="val 43080"/>
              <a:gd name="adj2" fmla="val 63421"/>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66" name="下矢印 65">
            <a:extLst>
              <a:ext uri="{FF2B5EF4-FFF2-40B4-BE49-F238E27FC236}">
                <a16:creationId xmlns:a16="http://schemas.microsoft.com/office/drawing/2014/main" id="{C60C31C8-AFAB-2B6B-2001-F59EC0811BEA}"/>
              </a:ext>
            </a:extLst>
          </p:cNvPr>
          <p:cNvSpPr/>
          <p:nvPr/>
        </p:nvSpPr>
        <p:spPr>
          <a:xfrm>
            <a:off x="1708150" y="3976688"/>
            <a:ext cx="215900" cy="282575"/>
          </a:xfrm>
          <a:prstGeom prst="downArrow">
            <a:avLst>
              <a:gd name="adj1" fmla="val 43080"/>
              <a:gd name="adj2" fmla="val 63421"/>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67" name="下矢印 66">
            <a:extLst>
              <a:ext uri="{FF2B5EF4-FFF2-40B4-BE49-F238E27FC236}">
                <a16:creationId xmlns:a16="http://schemas.microsoft.com/office/drawing/2014/main" id="{DA07A5E7-B04C-B2A8-D1E0-5675F7943311}"/>
              </a:ext>
            </a:extLst>
          </p:cNvPr>
          <p:cNvSpPr/>
          <p:nvPr/>
        </p:nvSpPr>
        <p:spPr>
          <a:xfrm>
            <a:off x="1708150" y="4654550"/>
            <a:ext cx="215900" cy="280988"/>
          </a:xfrm>
          <a:prstGeom prst="downArrow">
            <a:avLst>
              <a:gd name="adj1" fmla="val 43080"/>
              <a:gd name="adj2" fmla="val 63421"/>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800">
              <a:solidFill>
                <a:prstClr val="white"/>
              </a:solidFill>
            </a:endParaRPr>
          </a:p>
        </p:txBody>
      </p:sp>
      <p:sp>
        <p:nvSpPr>
          <p:cNvPr id="509976" name="正方形/長方形 67">
            <a:extLst>
              <a:ext uri="{FF2B5EF4-FFF2-40B4-BE49-F238E27FC236}">
                <a16:creationId xmlns:a16="http://schemas.microsoft.com/office/drawing/2014/main" id="{AF437819-1A65-BC66-3143-02734A26EFE6}"/>
              </a:ext>
            </a:extLst>
          </p:cNvPr>
          <p:cNvSpPr>
            <a:spLocks noChangeArrowheads="1"/>
          </p:cNvSpPr>
          <p:nvPr/>
        </p:nvSpPr>
        <p:spPr bwMode="auto">
          <a:xfrm>
            <a:off x="484188" y="1052513"/>
            <a:ext cx="67611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r>
              <a:rPr lang="en-US" altLang="ja-JP" sz="1600" b="1">
                <a:latin typeface="Meiryo UI" panose="020B0604030504040204" pitchFamily="50" charset="-128"/>
                <a:ea typeface="Meiryo UI" panose="020B0604030504040204" pitchFamily="50" charset="-128"/>
              </a:rPr>
              <a:t>◎</a:t>
            </a:r>
            <a:r>
              <a:rPr lang="ja-JP" altLang="en-US" sz="1600" b="1">
                <a:latin typeface="Meiryo UI" panose="020B0604030504040204" pitchFamily="50" charset="-128"/>
                <a:ea typeface="Meiryo UI" panose="020B0604030504040204" pitchFamily="50" charset="-128"/>
              </a:rPr>
              <a:t>百日咳発症と病原因子</a:t>
            </a:r>
          </a:p>
        </p:txBody>
      </p:sp>
      <p:sp>
        <p:nvSpPr>
          <p:cNvPr id="69" name="テキスト ボックス 68">
            <a:extLst>
              <a:ext uri="{FF2B5EF4-FFF2-40B4-BE49-F238E27FC236}">
                <a16:creationId xmlns:a16="http://schemas.microsoft.com/office/drawing/2014/main" id="{459D961D-241E-3584-4804-655C1774C06C}"/>
              </a:ext>
            </a:extLst>
          </p:cNvPr>
          <p:cNvSpPr txBox="1"/>
          <p:nvPr/>
        </p:nvSpPr>
        <p:spPr>
          <a:xfrm>
            <a:off x="4379913" y="1631950"/>
            <a:ext cx="3862387" cy="354013"/>
          </a:xfrm>
          <a:prstGeom prst="rect">
            <a:avLst/>
          </a:prstGeom>
          <a:solidFill>
            <a:schemeClr val="tx2">
              <a:lumMod val="60000"/>
              <a:lumOff val="40000"/>
            </a:schemeClr>
          </a:solidFill>
        </p:spPr>
        <p:txBody>
          <a:bodyPr>
            <a:spAutoFit/>
          </a:bodyPr>
          <a:lstStyle/>
          <a:p>
            <a:pPr algn="ctr" fontAlgn="auto">
              <a:spcBef>
                <a:spcPts val="0"/>
              </a:spcBef>
              <a:spcAft>
                <a:spcPts val="0"/>
              </a:spcAft>
              <a:defRPr/>
            </a:pPr>
            <a:r>
              <a:rPr lang="ja-JP" altLang="en-US" sz="17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主な病原因子と機能</a:t>
            </a:r>
          </a:p>
        </p:txBody>
      </p:sp>
      <p:sp>
        <p:nvSpPr>
          <p:cNvPr id="509978" name="Rectangle 1050">
            <a:extLst>
              <a:ext uri="{FF2B5EF4-FFF2-40B4-BE49-F238E27FC236}">
                <a16:creationId xmlns:a16="http://schemas.microsoft.com/office/drawing/2014/main" id="{EDEDC5CD-3BB3-8631-7F54-A87118F52AC1}"/>
              </a:ext>
            </a:extLst>
          </p:cNvPr>
          <p:cNvSpPr>
            <a:spLocks noGrp="1" noChangeArrowheads="1"/>
          </p:cNvSpPr>
          <p:nvPr>
            <p:ph type="title" idx="4294967295"/>
          </p:nvPr>
        </p:nvSpPr>
        <p:spPr/>
        <p:txBody>
          <a:bodyPr/>
          <a:lstStyle/>
          <a:p>
            <a:r>
              <a:rPr lang="ja-JP" altLang="en-US" sz="3200" b="1" dirty="0">
                <a:solidFill>
                  <a:schemeClr val="folHlink"/>
                </a:solidFill>
                <a:latin typeface="Meiryo UI" panose="020B0604030504040204" pitchFamily="50" charset="-128"/>
                <a:ea typeface="Meiryo UI" panose="020B0604030504040204" pitchFamily="50" charset="-128"/>
              </a:rPr>
              <a:t>百日咳の発症と病原因子</a:t>
            </a:r>
            <a:endParaRPr lang="ja-JP" altLang="en-US" dirty="0">
              <a:solidFill>
                <a:schemeClr val="folHlink"/>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2EA4F254-BA88-F923-BF98-BA95601F4853}"/>
              </a:ext>
            </a:extLst>
          </p:cNvPr>
          <p:cNvSpPr>
            <a:spLocks noGrp="1" noChangeArrowheads="1"/>
          </p:cNvSpPr>
          <p:nvPr>
            <p:ph type="title"/>
          </p:nvPr>
        </p:nvSpPr>
        <p:spPr/>
        <p:txBody>
          <a:bodyPr/>
          <a:lstStyle/>
          <a:p>
            <a:r>
              <a:rPr lang="ja-JP" altLang="en-US" sz="2400" dirty="0"/>
              <a:t>トリビック治験</a:t>
            </a:r>
            <a:br>
              <a:rPr lang="ja-JP" altLang="en-US" sz="2400" dirty="0"/>
            </a:br>
            <a:r>
              <a:rPr lang="ja-JP" altLang="en-US" sz="2400" dirty="0"/>
              <a:t>百日咳</a:t>
            </a:r>
            <a:r>
              <a:rPr lang="en-US" altLang="ja-JP" sz="2400" dirty="0"/>
              <a:t>PT, FHA</a:t>
            </a:r>
            <a:r>
              <a:rPr lang="ja-JP" altLang="en-US" sz="2400" dirty="0"/>
              <a:t>のブースター反応率</a:t>
            </a:r>
          </a:p>
        </p:txBody>
      </p:sp>
      <p:sp>
        <p:nvSpPr>
          <p:cNvPr id="527363" name="Rectangle 3">
            <a:extLst>
              <a:ext uri="{FF2B5EF4-FFF2-40B4-BE49-F238E27FC236}">
                <a16:creationId xmlns:a16="http://schemas.microsoft.com/office/drawing/2014/main" id="{95023EDE-B812-3DBE-FAD2-8E5E6765488E}"/>
              </a:ext>
            </a:extLst>
          </p:cNvPr>
          <p:cNvSpPr>
            <a:spLocks noGrp="1" noChangeArrowheads="1"/>
          </p:cNvSpPr>
          <p:nvPr>
            <p:ph type="body" idx="1"/>
          </p:nvPr>
        </p:nvSpPr>
        <p:spPr/>
        <p:txBody>
          <a:bodyPr/>
          <a:lstStyle/>
          <a:p>
            <a:endParaRPr lang="en-US" altLang="ja-JP" dirty="0"/>
          </a:p>
        </p:txBody>
      </p:sp>
      <p:pic>
        <p:nvPicPr>
          <p:cNvPr id="527364" name="Picture 4">
            <a:extLst>
              <a:ext uri="{FF2B5EF4-FFF2-40B4-BE49-F238E27FC236}">
                <a16:creationId xmlns:a16="http://schemas.microsoft.com/office/drawing/2014/main" id="{804A31BB-A56B-DDD1-E80B-535BFE56A3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0313"/>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a:extLst>
              <a:ext uri="{FF2B5EF4-FFF2-40B4-BE49-F238E27FC236}">
                <a16:creationId xmlns:a16="http://schemas.microsoft.com/office/drawing/2014/main" id="{1C610F1C-66E2-9CA0-D4FE-CCF530E13B7F}"/>
              </a:ext>
            </a:extLst>
          </p:cNvPr>
          <p:cNvSpPr txBox="1"/>
          <p:nvPr/>
        </p:nvSpPr>
        <p:spPr>
          <a:xfrm>
            <a:off x="5508104" y="6503630"/>
            <a:ext cx="4572000" cy="400110"/>
          </a:xfrm>
          <a:prstGeom prst="rect">
            <a:avLst/>
          </a:prstGeom>
          <a:noFill/>
        </p:spPr>
        <p:txBody>
          <a:bodyPr wrap="square">
            <a:spAutoFit/>
          </a:bodyPr>
          <a:lstStyle/>
          <a:p>
            <a:r>
              <a:rPr lang="ja-JP" altLang="en-US" sz="1000" dirty="0"/>
              <a:t>トリビックの一部変更承認申請に関する臨床試験データの概要</a:t>
            </a:r>
          </a:p>
          <a:p>
            <a:r>
              <a:rPr lang="ja-JP" altLang="en-US" sz="1000" dirty="0"/>
              <a:t>ワクチン評価に関する小委員会２０１６／６／２２</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a:extLst>
              <a:ext uri="{FF2B5EF4-FFF2-40B4-BE49-F238E27FC236}">
                <a16:creationId xmlns:a16="http://schemas.microsoft.com/office/drawing/2014/main" id="{0515C77B-CCA0-A054-2F37-A3C16EB8CB78}"/>
              </a:ext>
            </a:extLst>
          </p:cNvPr>
          <p:cNvSpPr>
            <a:spLocks noGrp="1" noChangeArrowheads="1"/>
          </p:cNvSpPr>
          <p:nvPr>
            <p:ph type="title"/>
          </p:nvPr>
        </p:nvSpPr>
        <p:spPr/>
        <p:txBody>
          <a:bodyPr/>
          <a:lstStyle/>
          <a:p>
            <a:r>
              <a:rPr lang="ja-JP" altLang="en-US" sz="2400" dirty="0"/>
              <a:t>トリビック治験</a:t>
            </a:r>
            <a:br>
              <a:rPr lang="ja-JP" altLang="en-US" sz="2400" dirty="0"/>
            </a:br>
            <a:r>
              <a:rPr lang="ja-JP" altLang="en-US" sz="2400" dirty="0"/>
              <a:t>ジフテリアトキソイド、破傷風トキソイドのブースター反応率</a:t>
            </a:r>
          </a:p>
        </p:txBody>
      </p:sp>
      <p:sp>
        <p:nvSpPr>
          <p:cNvPr id="528387" name="Rectangle 3">
            <a:extLst>
              <a:ext uri="{FF2B5EF4-FFF2-40B4-BE49-F238E27FC236}">
                <a16:creationId xmlns:a16="http://schemas.microsoft.com/office/drawing/2014/main" id="{6B6B1DAF-8949-B91A-B97F-DD70B521BA09}"/>
              </a:ext>
            </a:extLst>
          </p:cNvPr>
          <p:cNvSpPr>
            <a:spLocks noGrp="1" noChangeArrowheads="1"/>
          </p:cNvSpPr>
          <p:nvPr>
            <p:ph type="body" idx="1"/>
          </p:nvPr>
        </p:nvSpPr>
        <p:spPr/>
        <p:txBody>
          <a:bodyPr/>
          <a:lstStyle/>
          <a:p>
            <a:endParaRPr lang="en-US" altLang="ja-JP"/>
          </a:p>
        </p:txBody>
      </p:sp>
      <p:pic>
        <p:nvPicPr>
          <p:cNvPr id="528388" name="Picture 4">
            <a:extLst>
              <a:ext uri="{FF2B5EF4-FFF2-40B4-BE49-F238E27FC236}">
                <a16:creationId xmlns:a16="http://schemas.microsoft.com/office/drawing/2014/main" id="{ECBDF91E-DF36-DCAF-ADE4-9E43DD0AC7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8458200" cy="500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a:extLst>
              <a:ext uri="{FF2B5EF4-FFF2-40B4-BE49-F238E27FC236}">
                <a16:creationId xmlns:a16="http://schemas.microsoft.com/office/drawing/2014/main" id="{D518686B-E073-4A35-AB40-3BD0A00098B3}"/>
              </a:ext>
            </a:extLst>
          </p:cNvPr>
          <p:cNvSpPr txBox="1"/>
          <p:nvPr/>
        </p:nvSpPr>
        <p:spPr>
          <a:xfrm>
            <a:off x="5508104" y="6503630"/>
            <a:ext cx="4572000" cy="400110"/>
          </a:xfrm>
          <a:prstGeom prst="rect">
            <a:avLst/>
          </a:prstGeom>
          <a:noFill/>
        </p:spPr>
        <p:txBody>
          <a:bodyPr wrap="square">
            <a:spAutoFit/>
          </a:bodyPr>
          <a:lstStyle/>
          <a:p>
            <a:r>
              <a:rPr lang="ja-JP" altLang="en-US" sz="1000" dirty="0"/>
              <a:t>トリビックの一部変更承認申請に関する臨床試験データの概要</a:t>
            </a:r>
          </a:p>
          <a:p>
            <a:r>
              <a:rPr lang="ja-JP" altLang="en-US" sz="1000" dirty="0"/>
              <a:t>ワクチン評価に関する小委員会２０１６／６／２２</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EC3028-5F3C-9B0F-617D-F463BAD6C341}"/>
              </a:ext>
            </a:extLst>
          </p:cNvPr>
          <p:cNvSpPr txBox="1"/>
          <p:nvPr/>
        </p:nvSpPr>
        <p:spPr>
          <a:xfrm>
            <a:off x="4497388" y="266700"/>
            <a:ext cx="184150" cy="701675"/>
          </a:xfrm>
          <a:prstGeom prst="rect">
            <a:avLst/>
          </a:prstGeom>
          <a:noFill/>
          <a:effectLst>
            <a:outerShdw blurRad="50800" dist="63500" dir="2700000" algn="tl" rotWithShape="0">
              <a:prstClr val="black">
                <a:alpha val="55000"/>
              </a:prstClr>
            </a:outerShdw>
          </a:effectLst>
        </p:spPr>
        <p:txBody>
          <a:bodyPr wrap="none" anchor="b">
            <a:spAutoFit/>
          </a:bodyP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ctr"/>
            <a:endParaRPr lang="ja-JP" altLang="ja-JP" sz="4000" b="1">
              <a:solidFill>
                <a:srgbClr val="FFFFFF"/>
              </a:solidFill>
              <a:latin typeface="Meiryo UI" panose="020B0604030504040204" pitchFamily="50" charset="-128"/>
              <a:ea typeface="Meiryo UI" panose="020B0604030504040204" pitchFamily="50" charset="-128"/>
            </a:endParaRPr>
          </a:p>
        </p:txBody>
      </p:sp>
      <p:sp>
        <p:nvSpPr>
          <p:cNvPr id="522244" name="スライド番号プレースホルダー 3">
            <a:extLst>
              <a:ext uri="{FF2B5EF4-FFF2-40B4-BE49-F238E27FC236}">
                <a16:creationId xmlns:a16="http://schemas.microsoft.com/office/drawing/2014/main" id="{C5EA7808-0695-4372-15DD-3932398EF4CA}"/>
              </a:ext>
            </a:extLst>
          </p:cNvPr>
          <p:cNvSpPr txBox="1">
            <a:spLocks noGrp="1"/>
          </p:cNvSpPr>
          <p:nvPr/>
        </p:nvSpPr>
        <p:spPr bwMode="auto">
          <a:xfrm>
            <a:off x="6946900" y="643731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ＭＳ Ｐゴシック" panose="020B0600070205080204" pitchFamily="50" charset="-128"/>
                <a:ea typeface="ＭＳ Ｐゴシック" panose="020B0600070205080204" pitchFamily="50" charset="-128"/>
              </a:defRPr>
            </a:lvl1pPr>
            <a:lvl2pPr marL="742950" indent="-285750">
              <a:defRPr kumimoji="1" sz="2400">
                <a:solidFill>
                  <a:schemeClr val="tx1"/>
                </a:solidFill>
                <a:latin typeface="ＭＳ Ｐゴシック" panose="020B0600070205080204" pitchFamily="50" charset="-128"/>
                <a:ea typeface="ＭＳ Ｐゴシック" panose="020B0600070205080204" pitchFamily="50" charset="-128"/>
              </a:defRPr>
            </a:lvl2pPr>
            <a:lvl3pPr marL="1143000" indent="-228600">
              <a:defRPr kumimoji="1" sz="2400">
                <a:solidFill>
                  <a:schemeClr val="tx1"/>
                </a:solidFill>
                <a:latin typeface="ＭＳ Ｐゴシック" panose="020B0600070205080204" pitchFamily="50" charset="-128"/>
                <a:ea typeface="ＭＳ Ｐゴシック" panose="020B0600070205080204" pitchFamily="50" charset="-128"/>
              </a:defRPr>
            </a:lvl3pPr>
            <a:lvl4pPr marL="1600200" indent="-228600">
              <a:defRPr kumimoji="1" sz="2400">
                <a:solidFill>
                  <a:schemeClr val="tx1"/>
                </a:solidFill>
                <a:latin typeface="ＭＳ Ｐゴシック" panose="020B0600070205080204" pitchFamily="50" charset="-128"/>
                <a:ea typeface="ＭＳ Ｐゴシック" panose="020B0600070205080204" pitchFamily="50" charset="-128"/>
              </a:defRPr>
            </a:lvl4pPr>
            <a:lvl5pPr marL="2057400" indent="-228600">
              <a:defRPr kumimoji="1" sz="2400">
                <a:solidFill>
                  <a:schemeClr val="tx1"/>
                </a:solidFill>
                <a:latin typeface="ＭＳ Ｐゴシック" panose="020B0600070205080204" pitchFamily="50" charset="-128"/>
                <a:ea typeface="ＭＳ Ｐゴシック" panose="020B0600070205080204" pitchFamily="50" charset="-128"/>
              </a:defRPr>
            </a:lvl5pPr>
            <a:lvl6pPr marL="25146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6pPr>
            <a:lvl7pPr marL="29718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7pPr>
            <a:lvl8pPr marL="34290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8pPr>
            <a:lvl9pPr marL="3886200" indent="-228600" fontAlgn="base">
              <a:spcBef>
                <a:spcPct val="0"/>
              </a:spcBef>
              <a:spcAft>
                <a:spcPct val="0"/>
              </a:spcAft>
              <a:defRPr kumimoji="1" sz="2400">
                <a:solidFill>
                  <a:schemeClr val="tx1"/>
                </a:solidFill>
                <a:latin typeface="ＭＳ Ｐゴシック" panose="020B0600070205080204" pitchFamily="50" charset="-128"/>
                <a:ea typeface="ＭＳ Ｐゴシック" panose="020B0600070205080204" pitchFamily="50" charset="-128"/>
              </a:defRPr>
            </a:lvl9pPr>
          </a:lstStyle>
          <a:p>
            <a:pPr algn="r"/>
            <a:fld id="{CB194361-1936-4972-8C5A-667CE035DE25}" type="slidenum">
              <a:rPr lang="en-US" altLang="ja-JP" sz="1200">
                <a:solidFill>
                  <a:srgbClr val="898989"/>
                </a:solidFill>
                <a:latin typeface="Calibri" panose="020F0502020204030204" pitchFamily="34" charset="0"/>
              </a:rPr>
              <a:pPr algn="r"/>
              <a:t>49</a:t>
            </a:fld>
            <a:endParaRPr lang="en-US" altLang="ja-JP" sz="1200">
              <a:solidFill>
                <a:srgbClr val="898989"/>
              </a:solidFill>
              <a:latin typeface="Calibri" panose="020F0502020204030204" pitchFamily="34" charset="0"/>
            </a:endParaRPr>
          </a:p>
        </p:txBody>
      </p:sp>
      <p:pic>
        <p:nvPicPr>
          <p:cNvPr id="522247" name="Picture 2">
            <a:extLst>
              <a:ext uri="{FF2B5EF4-FFF2-40B4-BE49-F238E27FC236}">
                <a16:creationId xmlns:a16="http://schemas.microsoft.com/office/drawing/2014/main" id="{B40A8042-AC07-341A-C412-B46D3B8149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265613"/>
            <a:ext cx="7816850" cy="2592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50" name="Rectangle 10">
            <a:extLst>
              <a:ext uri="{FF2B5EF4-FFF2-40B4-BE49-F238E27FC236}">
                <a16:creationId xmlns:a16="http://schemas.microsoft.com/office/drawing/2014/main" id="{D237C737-8D21-8531-D497-D181B3F17382}"/>
              </a:ext>
            </a:extLst>
          </p:cNvPr>
          <p:cNvSpPr>
            <a:spLocks noGrp="1" noChangeArrowheads="1"/>
          </p:cNvSpPr>
          <p:nvPr>
            <p:ph type="title" idx="4294967295"/>
          </p:nvPr>
        </p:nvSpPr>
        <p:spPr/>
        <p:txBody>
          <a:bodyPr/>
          <a:lstStyle/>
          <a:p>
            <a:r>
              <a:rPr lang="ja-JP" altLang="en-US" dirty="0"/>
              <a:t>百日せき含有ワクチン</a:t>
            </a:r>
          </a:p>
        </p:txBody>
      </p:sp>
      <p:sp>
        <p:nvSpPr>
          <p:cNvPr id="522251" name="Rectangle 11">
            <a:extLst>
              <a:ext uri="{FF2B5EF4-FFF2-40B4-BE49-F238E27FC236}">
                <a16:creationId xmlns:a16="http://schemas.microsoft.com/office/drawing/2014/main" id="{53CFD463-8464-8D80-4817-82C8957F4F4E}"/>
              </a:ext>
            </a:extLst>
          </p:cNvPr>
          <p:cNvSpPr>
            <a:spLocks noGrp="1" noChangeArrowheads="1"/>
          </p:cNvSpPr>
          <p:nvPr>
            <p:ph type="body" idx="4294967295"/>
          </p:nvPr>
        </p:nvSpPr>
        <p:spPr/>
        <p:txBody>
          <a:bodyPr/>
          <a:lstStyle/>
          <a:p>
            <a:r>
              <a:rPr lang="en-US" altLang="ja-JP" sz="1600" dirty="0"/>
              <a:t>DPT-IPV-Hib:</a:t>
            </a:r>
          </a:p>
          <a:p>
            <a:pPr lvl="1"/>
            <a:r>
              <a:rPr lang="ja-JP" altLang="en-US" sz="1200" dirty="0"/>
              <a:t>ゴービック（ビケン）</a:t>
            </a:r>
            <a:endParaRPr lang="en-US" altLang="ja-JP" sz="1200" dirty="0"/>
          </a:p>
          <a:p>
            <a:pPr lvl="1"/>
            <a:r>
              <a:rPr lang="ja-JP" altLang="en-US" sz="1200" dirty="0"/>
              <a:t>クイントバック（</a:t>
            </a:r>
            <a:r>
              <a:rPr lang="en-US" altLang="ja-JP" sz="1200" dirty="0"/>
              <a:t>KMB</a:t>
            </a:r>
            <a:r>
              <a:rPr lang="ja-JP" altLang="en-US" sz="1200" dirty="0"/>
              <a:t>）</a:t>
            </a:r>
            <a:endParaRPr lang="en-US" altLang="ja-JP" sz="1200" dirty="0"/>
          </a:p>
          <a:p>
            <a:r>
              <a:rPr lang="en-US" altLang="ja-JP" sz="1600" dirty="0"/>
              <a:t>DPT-IPV </a:t>
            </a:r>
            <a:r>
              <a:rPr lang="ja-JP" altLang="en-US" sz="1600" dirty="0"/>
              <a:t>セービン</a:t>
            </a:r>
            <a:r>
              <a:rPr lang="en-US" altLang="ja-JP" sz="1600" dirty="0"/>
              <a:t>: </a:t>
            </a:r>
          </a:p>
          <a:p>
            <a:pPr lvl="1"/>
            <a:r>
              <a:rPr lang="ja-JP" altLang="en-US" sz="1400" dirty="0"/>
              <a:t>テトラビック　（ビケン）　</a:t>
            </a:r>
          </a:p>
          <a:p>
            <a:pPr lvl="1"/>
            <a:r>
              <a:rPr lang="ja-JP" altLang="en-US" sz="1400" dirty="0"/>
              <a:t>クアトロバック　（</a:t>
            </a:r>
            <a:r>
              <a:rPr lang="en-US" altLang="ja-JP" sz="1400" dirty="0"/>
              <a:t>KMB</a:t>
            </a:r>
            <a:r>
              <a:rPr lang="ja-JP" altLang="en-US" sz="1400" dirty="0"/>
              <a:t>）</a:t>
            </a:r>
          </a:p>
          <a:p>
            <a:r>
              <a:rPr lang="en-US" altLang="ja-JP" sz="1600" dirty="0"/>
              <a:t>DPT-IPV </a:t>
            </a:r>
            <a:r>
              <a:rPr lang="ja-JP" altLang="en-US" sz="1600" dirty="0"/>
              <a:t>ソーク：</a:t>
            </a:r>
          </a:p>
          <a:p>
            <a:pPr lvl="1"/>
            <a:r>
              <a:rPr lang="ja-JP" altLang="en-US" sz="1400" dirty="0"/>
              <a:t>スクエアキッズ　（北里第一三共）</a:t>
            </a:r>
          </a:p>
          <a:p>
            <a:r>
              <a:rPr lang="en-US" altLang="ja-JP" sz="1600" dirty="0"/>
              <a:t>DTP </a:t>
            </a:r>
            <a:r>
              <a:rPr lang="ja-JP" altLang="en-US" sz="1600" dirty="0"/>
              <a:t>：</a:t>
            </a:r>
          </a:p>
          <a:p>
            <a:pPr lvl="1"/>
            <a:r>
              <a:rPr lang="ja-JP" altLang="en-US" sz="1400" dirty="0"/>
              <a:t>トリビック（ビケン）</a:t>
            </a:r>
          </a:p>
          <a:p>
            <a:r>
              <a:rPr lang="en-US" altLang="ja-JP" sz="1600" dirty="0"/>
              <a:t>Tdap </a:t>
            </a:r>
            <a:r>
              <a:rPr lang="ja-JP" altLang="en-US" sz="1600" dirty="0"/>
              <a:t>：　（国内未承認）</a:t>
            </a:r>
          </a:p>
          <a:p>
            <a:pPr lvl="1"/>
            <a:r>
              <a:rPr lang="en-US" altLang="ja-JP" sz="1400" dirty="0"/>
              <a:t>Boostrix (GSK)  </a:t>
            </a:r>
          </a:p>
          <a:p>
            <a:pPr lvl="1"/>
            <a:r>
              <a:rPr lang="en-US" altLang="ja-JP" sz="1400" dirty="0" err="1"/>
              <a:t>Adacel</a:t>
            </a:r>
            <a:r>
              <a:rPr lang="en-US" altLang="ja-JP" sz="1400" dirty="0"/>
              <a:t> (Sanofi Pasteur)</a:t>
            </a:r>
          </a:p>
          <a:p>
            <a:endParaRPr lang="en-US" altLang="ja-JP" sz="1600" dirty="0"/>
          </a:p>
        </p:txBody>
      </p:sp>
      <p:pic>
        <p:nvPicPr>
          <p:cNvPr id="3" name="図 2">
            <a:extLst>
              <a:ext uri="{FF2B5EF4-FFF2-40B4-BE49-F238E27FC236}">
                <a16:creationId xmlns:a16="http://schemas.microsoft.com/office/drawing/2014/main" id="{59D2A53A-F3BC-164E-3A8A-AAE7FEABAFA6}"/>
              </a:ext>
            </a:extLst>
          </p:cNvPr>
          <p:cNvPicPr>
            <a:picLocks noChangeAspect="1"/>
          </p:cNvPicPr>
          <p:nvPr/>
        </p:nvPicPr>
        <p:blipFill>
          <a:blip r:embed="rId4"/>
          <a:stretch>
            <a:fillRect/>
          </a:stretch>
        </p:blipFill>
        <p:spPr>
          <a:xfrm>
            <a:off x="4295719" y="1281112"/>
            <a:ext cx="4591868" cy="2773543"/>
          </a:xfrm>
          <a:prstGeom prst="rect">
            <a:avLst/>
          </a:prstGeom>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D48CAE-BB6D-BD9A-D0B6-B1EABE1DF877}"/>
              </a:ext>
            </a:extLst>
          </p:cNvPr>
          <p:cNvSpPr>
            <a:spLocks noGrp="1"/>
          </p:cNvSpPr>
          <p:nvPr>
            <p:ph type="title"/>
          </p:nvPr>
        </p:nvSpPr>
        <p:spPr/>
        <p:txBody>
          <a:bodyPr/>
          <a:lstStyle/>
          <a:p>
            <a:r>
              <a:rPr kumimoji="1" lang="en-US" altLang="ja-JP" dirty="0"/>
              <a:t>2025</a:t>
            </a:r>
            <a:r>
              <a:rPr kumimoji="1" lang="ja-JP" altLang="en-US" dirty="0"/>
              <a:t>年定期接種変更</a:t>
            </a:r>
          </a:p>
        </p:txBody>
      </p:sp>
      <p:sp>
        <p:nvSpPr>
          <p:cNvPr id="3" name="コンテンツ プレースホルダー 2">
            <a:extLst>
              <a:ext uri="{FF2B5EF4-FFF2-40B4-BE49-F238E27FC236}">
                <a16:creationId xmlns:a16="http://schemas.microsoft.com/office/drawing/2014/main" id="{C9DB56D5-51B4-ED55-4867-55D42A812408}"/>
              </a:ext>
            </a:extLst>
          </p:cNvPr>
          <p:cNvSpPr>
            <a:spLocks noGrp="1"/>
          </p:cNvSpPr>
          <p:nvPr>
            <p:ph idx="1"/>
          </p:nvPr>
        </p:nvSpPr>
        <p:spPr/>
        <p:txBody>
          <a:bodyPr/>
          <a:lstStyle/>
          <a:p>
            <a:r>
              <a:rPr kumimoji="1" lang="ja-JP" altLang="en-US" sz="2400" dirty="0"/>
              <a:t>帯状疱疹　</a:t>
            </a:r>
            <a:r>
              <a:rPr kumimoji="1" lang="en-US" altLang="ja-JP" sz="2400" dirty="0"/>
              <a:t>B</a:t>
            </a:r>
            <a:r>
              <a:rPr lang="ja-JP" altLang="en-US" sz="2400" dirty="0"/>
              <a:t>類に指定。</a:t>
            </a:r>
            <a:endParaRPr lang="en-US" altLang="ja-JP" sz="2400" dirty="0"/>
          </a:p>
          <a:p>
            <a:pPr lvl="1"/>
            <a:r>
              <a:rPr kumimoji="1" lang="ja-JP" altLang="en-US" sz="2000" dirty="0"/>
              <a:t>移行期間：　</a:t>
            </a:r>
            <a:r>
              <a:rPr kumimoji="1" lang="en-US" altLang="ja-JP" sz="2000" dirty="0"/>
              <a:t>2025-2029: 65,70,75,80,...,95, 100</a:t>
            </a:r>
            <a:r>
              <a:rPr kumimoji="1" lang="ja-JP" altLang="en-US" sz="2000" dirty="0"/>
              <a:t>才以上が定期接種</a:t>
            </a:r>
            <a:endParaRPr kumimoji="1" lang="en-US" altLang="ja-JP" sz="2000" dirty="0"/>
          </a:p>
          <a:p>
            <a:pPr lvl="1"/>
            <a:r>
              <a:rPr kumimoji="1" lang="ja-JP" altLang="en-US" sz="2000" dirty="0"/>
              <a:t>自治体の公費助成：　</a:t>
            </a:r>
            <a:r>
              <a:rPr kumimoji="1" lang="en-US" altLang="ja-JP" sz="2000" dirty="0"/>
              <a:t>50</a:t>
            </a:r>
            <a:r>
              <a:rPr kumimoji="1" lang="ja-JP" altLang="en-US" sz="2000" dirty="0"/>
              <a:t>才以上など</a:t>
            </a:r>
            <a:endParaRPr kumimoji="1" lang="en-US" altLang="ja-JP" sz="2000" dirty="0"/>
          </a:p>
          <a:p>
            <a:r>
              <a:rPr lang="en-US" altLang="ja-JP" sz="2400" dirty="0"/>
              <a:t>PPV</a:t>
            </a:r>
            <a:r>
              <a:rPr lang="ja-JP" altLang="en-US" sz="2400" dirty="0"/>
              <a:t>２３　</a:t>
            </a:r>
            <a:endParaRPr lang="en-US" altLang="ja-JP" sz="2400" dirty="0"/>
          </a:p>
          <a:p>
            <a:pPr lvl="1"/>
            <a:r>
              <a:rPr lang="en-US" altLang="ja-JP" sz="2000" dirty="0"/>
              <a:t>65</a:t>
            </a:r>
            <a:r>
              <a:rPr lang="ja-JP" altLang="en-US" sz="2000" dirty="0"/>
              <a:t>才の定期接種に変更</a:t>
            </a:r>
            <a:r>
              <a:rPr lang="en-US" altLang="ja-JP" sz="2000" dirty="0"/>
              <a:t>	</a:t>
            </a:r>
          </a:p>
          <a:p>
            <a:r>
              <a:rPr kumimoji="1" lang="en-US" altLang="ja-JP" sz="2400" dirty="0"/>
              <a:t>HPV</a:t>
            </a:r>
            <a:r>
              <a:rPr kumimoji="1" lang="ja-JP" altLang="en-US" sz="2400" dirty="0"/>
              <a:t>キャッチアップ延長</a:t>
            </a:r>
            <a:endParaRPr kumimoji="1" lang="en-US" altLang="ja-JP" sz="2400" dirty="0"/>
          </a:p>
          <a:p>
            <a:pPr lvl="1"/>
            <a:r>
              <a:rPr lang="en-US" altLang="ja-JP" sz="2000" dirty="0"/>
              <a:t>2024</a:t>
            </a:r>
            <a:r>
              <a:rPr lang="ja-JP" altLang="en-US" sz="2000" dirty="0"/>
              <a:t>年度以前に接種した対象者は、</a:t>
            </a:r>
            <a:r>
              <a:rPr lang="en-US" altLang="ja-JP" sz="2000" dirty="0"/>
              <a:t>2025</a:t>
            </a:r>
            <a:r>
              <a:rPr lang="ja-JP" altLang="en-US" sz="2000" dirty="0"/>
              <a:t>年度まで接種可</a:t>
            </a:r>
            <a:endParaRPr lang="en-US" altLang="ja-JP" sz="2000" dirty="0"/>
          </a:p>
          <a:p>
            <a:pPr lvl="1"/>
            <a:r>
              <a:rPr kumimoji="1" lang="en-US" altLang="ja-JP" sz="2000" dirty="0"/>
              <a:t>2024</a:t>
            </a:r>
            <a:r>
              <a:rPr kumimoji="1" lang="ja-JP" altLang="en-US" sz="2000" dirty="0"/>
              <a:t>年度</a:t>
            </a:r>
            <a:r>
              <a:rPr lang="ja-JP" altLang="en-US" sz="2000" dirty="0"/>
              <a:t>以前に接種した高</a:t>
            </a:r>
            <a:r>
              <a:rPr lang="en-US" altLang="ja-JP" sz="2000" dirty="0"/>
              <a:t>1</a:t>
            </a:r>
            <a:r>
              <a:rPr lang="ja-JP" altLang="en-US" sz="2000" dirty="0"/>
              <a:t>は、</a:t>
            </a:r>
            <a:r>
              <a:rPr lang="en-US" altLang="ja-JP" sz="2000" dirty="0"/>
              <a:t>2025</a:t>
            </a:r>
            <a:r>
              <a:rPr lang="ja-JP" altLang="en-US" sz="2000" dirty="0"/>
              <a:t>年度まで接種可。</a:t>
            </a:r>
            <a:endParaRPr lang="en-US" altLang="ja-JP" sz="2000" dirty="0"/>
          </a:p>
          <a:p>
            <a:r>
              <a:rPr lang="ja-JP" altLang="en-US" sz="2400" dirty="0"/>
              <a:t>日本脳炎　定期キャッチアップ　平成</a:t>
            </a:r>
            <a:r>
              <a:rPr lang="en-US" altLang="ja-JP" sz="2400" dirty="0"/>
              <a:t>18</a:t>
            </a:r>
            <a:r>
              <a:rPr lang="ja-JP" altLang="en-US" sz="2400" dirty="0"/>
              <a:t>年度以前生まれで</a:t>
            </a:r>
            <a:r>
              <a:rPr lang="en-US" altLang="ja-JP" sz="2400" dirty="0"/>
              <a:t>20</a:t>
            </a:r>
            <a:r>
              <a:rPr lang="ja-JP" altLang="en-US" sz="2400" dirty="0"/>
              <a:t>歳未満</a:t>
            </a:r>
            <a:endParaRPr kumimoji="1" lang="en-US" altLang="ja-JP" sz="2400" dirty="0"/>
          </a:p>
          <a:p>
            <a:pPr marL="457200" lvl="1" indent="0">
              <a:buNone/>
            </a:pPr>
            <a:endParaRPr kumimoji="1" lang="en-US" altLang="ja-JP" sz="2000" dirty="0"/>
          </a:p>
          <a:p>
            <a:r>
              <a:rPr lang="en-US" altLang="ja-JP" sz="2400" dirty="0"/>
              <a:t>R6</a:t>
            </a:r>
            <a:r>
              <a:rPr lang="ja-JP" altLang="en-US" sz="2400" dirty="0"/>
              <a:t>年度</a:t>
            </a:r>
            <a:r>
              <a:rPr lang="en-US" altLang="ja-JP" sz="2400" dirty="0"/>
              <a:t>MR</a:t>
            </a:r>
            <a:r>
              <a:rPr lang="ja-JP" altLang="en-US" sz="2400" dirty="0"/>
              <a:t>定期対象者</a:t>
            </a:r>
            <a:r>
              <a:rPr lang="en-US" altLang="ja-JP" sz="2400" dirty="0"/>
              <a:t>(1</a:t>
            </a:r>
            <a:r>
              <a:rPr lang="ja-JP" altLang="en-US" sz="2400" dirty="0"/>
              <a:t>期、</a:t>
            </a:r>
            <a:r>
              <a:rPr lang="en-US" altLang="ja-JP" sz="2400" dirty="0"/>
              <a:t>2</a:t>
            </a:r>
            <a:r>
              <a:rPr lang="ja-JP" altLang="en-US" sz="2400" dirty="0"/>
              <a:t>期、</a:t>
            </a:r>
            <a:r>
              <a:rPr lang="en-US" altLang="ja-JP" sz="2400" dirty="0"/>
              <a:t>5</a:t>
            </a:r>
            <a:r>
              <a:rPr lang="ja-JP" altLang="en-US" sz="2400" dirty="0"/>
              <a:t>期</a:t>
            </a:r>
            <a:r>
              <a:rPr lang="en-US" altLang="ja-JP" sz="2400" dirty="0"/>
              <a:t>)</a:t>
            </a:r>
            <a:r>
              <a:rPr lang="ja-JP" altLang="en-US" sz="2400" dirty="0"/>
              <a:t>の接種期間を２年延長</a:t>
            </a:r>
            <a:r>
              <a:rPr lang="en-US" altLang="ja-JP" sz="2400" dirty="0"/>
              <a:t>(2025/3/11</a:t>
            </a:r>
            <a:r>
              <a:rPr lang="ja-JP" altLang="en-US" sz="2400" dirty="0"/>
              <a:t>事務連</a:t>
            </a:r>
            <a:r>
              <a:rPr lang="en-US" altLang="ja-JP" sz="2400" dirty="0"/>
              <a:t>)</a:t>
            </a:r>
          </a:p>
          <a:p>
            <a:r>
              <a:rPr lang="ja-JP" altLang="en-US" sz="1800" dirty="0"/>
              <a:t>「麻しん及び風しんの定期の予防接種に係る対応について」</a:t>
            </a:r>
            <a:endParaRPr lang="en-US" altLang="ja-JP" sz="1800" dirty="0"/>
          </a:p>
        </p:txBody>
      </p:sp>
    </p:spTree>
    <p:extLst>
      <p:ext uri="{BB962C8B-B14F-4D97-AF65-F5344CB8AC3E}">
        <p14:creationId xmlns:p14="http://schemas.microsoft.com/office/powerpoint/2010/main" val="37545658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6F5943E3-3D96-1FA2-1E81-BA8F5CBB7132}"/>
              </a:ext>
            </a:extLst>
          </p:cNvPr>
          <p:cNvSpPr>
            <a:spLocks noGrp="1" noChangeArrowheads="1"/>
          </p:cNvSpPr>
          <p:nvPr>
            <p:ph type="title"/>
          </p:nvPr>
        </p:nvSpPr>
        <p:spPr/>
        <p:txBody>
          <a:bodyPr/>
          <a:lstStyle/>
          <a:p>
            <a:r>
              <a:rPr lang="ja-JP" altLang="en-US" dirty="0"/>
              <a:t>百日咳対策の紆余曲折</a:t>
            </a:r>
          </a:p>
        </p:txBody>
      </p:sp>
      <p:sp>
        <p:nvSpPr>
          <p:cNvPr id="530435" name="Rectangle 3">
            <a:extLst>
              <a:ext uri="{FF2B5EF4-FFF2-40B4-BE49-F238E27FC236}">
                <a16:creationId xmlns:a16="http://schemas.microsoft.com/office/drawing/2014/main" id="{46E89FD3-1BC0-FC74-0535-FAE7489C9EA4}"/>
              </a:ext>
            </a:extLst>
          </p:cNvPr>
          <p:cNvSpPr>
            <a:spLocks noGrp="1" noChangeArrowheads="1"/>
          </p:cNvSpPr>
          <p:nvPr>
            <p:ph type="body" idx="1"/>
          </p:nvPr>
        </p:nvSpPr>
        <p:spPr/>
        <p:txBody>
          <a:bodyPr/>
          <a:lstStyle/>
          <a:p>
            <a:r>
              <a:rPr lang="en-US" altLang="ja-JP" sz="2000" dirty="0"/>
              <a:t>DT</a:t>
            </a:r>
            <a:r>
              <a:rPr lang="ja-JP" altLang="en-US" sz="2000" dirty="0"/>
              <a:t>２期の追加接種目的で、</a:t>
            </a:r>
            <a:r>
              <a:rPr lang="en-US" altLang="ja-JP" sz="2000" dirty="0"/>
              <a:t>DPT(</a:t>
            </a:r>
            <a:r>
              <a:rPr lang="ja-JP" altLang="en-US" sz="2000" dirty="0"/>
              <a:t>ビケン、化血研）と、</a:t>
            </a:r>
            <a:r>
              <a:rPr lang="en-US" altLang="ja-JP" sz="2000" dirty="0"/>
              <a:t>Tdap(Sanofi Pasteur)</a:t>
            </a:r>
            <a:r>
              <a:rPr lang="ja-JP" altLang="en-US" sz="2000" dirty="0"/>
              <a:t>が治験</a:t>
            </a:r>
          </a:p>
          <a:p>
            <a:pPr lvl="1"/>
            <a:r>
              <a:rPr lang="ja-JP" altLang="en-US" sz="1800" dirty="0"/>
              <a:t>→　ビケン（トリビック）のみ承認</a:t>
            </a:r>
          </a:p>
          <a:p>
            <a:r>
              <a:rPr lang="ja-JP" altLang="en-US" sz="2000" dirty="0"/>
              <a:t>百日咳患者全数報告から、５～１６才にピークがあることが判明</a:t>
            </a:r>
            <a:r>
              <a:rPr lang="en-US" altLang="ja-JP" sz="2000" dirty="0"/>
              <a:t>(2018)</a:t>
            </a:r>
          </a:p>
          <a:p>
            <a:pPr lvl="1"/>
            <a:r>
              <a:rPr lang="en-US" altLang="ja-JP" sz="1600" dirty="0"/>
              <a:t>DT2</a:t>
            </a:r>
            <a:r>
              <a:rPr lang="ja-JP" altLang="en-US" sz="1600" dirty="0"/>
              <a:t>期を、</a:t>
            </a:r>
            <a:r>
              <a:rPr lang="en-US" altLang="ja-JP" sz="1600" dirty="0"/>
              <a:t>DPT</a:t>
            </a:r>
            <a:r>
              <a:rPr lang="ja-JP" altLang="en-US" sz="1600" dirty="0"/>
              <a:t>に変えるべきではないか？</a:t>
            </a:r>
          </a:p>
          <a:p>
            <a:endParaRPr lang="en-US" altLang="ja-JP" sz="2000" dirty="0"/>
          </a:p>
          <a:p>
            <a:r>
              <a:rPr lang="en-US" altLang="ja-JP" sz="2000" dirty="0"/>
              <a:t>MR</a:t>
            </a:r>
            <a:r>
              <a:rPr lang="ja-JP" altLang="en-US" sz="2000" dirty="0"/>
              <a:t>２期接種時に</a:t>
            </a:r>
            <a:r>
              <a:rPr lang="en-US" altLang="ja-JP" sz="2000" dirty="0"/>
              <a:t>DPT</a:t>
            </a:r>
            <a:r>
              <a:rPr lang="ja-JP" altLang="en-US" sz="2000" dirty="0"/>
              <a:t>と</a:t>
            </a:r>
            <a:r>
              <a:rPr lang="en-US" altLang="ja-JP" sz="2000" dirty="0"/>
              <a:t>IPV</a:t>
            </a:r>
            <a:r>
              <a:rPr lang="ja-JP" altLang="en-US" sz="2000" dirty="0"/>
              <a:t>を接種するべきではないか？</a:t>
            </a:r>
          </a:p>
          <a:p>
            <a:pPr lvl="1"/>
            <a:r>
              <a:rPr lang="ja-JP" altLang="en-US" sz="1800" dirty="0"/>
              <a:t>海外ではその時期に接種している。</a:t>
            </a:r>
          </a:p>
          <a:p>
            <a:pPr lvl="1"/>
            <a:r>
              <a:rPr lang="en-US" altLang="ja-JP" sz="1800" dirty="0"/>
              <a:t>DPT-IPV</a:t>
            </a:r>
            <a:r>
              <a:rPr lang="ja-JP" altLang="en-US" sz="1800" dirty="0"/>
              <a:t>は５回目の追加接種の認可が取れていない。</a:t>
            </a:r>
          </a:p>
          <a:p>
            <a:pPr lvl="1"/>
            <a:r>
              <a:rPr lang="en-US" altLang="ja-JP" sz="1800" dirty="0"/>
              <a:t>DPT</a:t>
            </a:r>
            <a:r>
              <a:rPr lang="ja-JP" altLang="en-US" sz="1800" dirty="0"/>
              <a:t>（トリビック）と</a:t>
            </a:r>
            <a:r>
              <a:rPr lang="en-US" altLang="ja-JP" sz="1800" dirty="0"/>
              <a:t>IPV</a:t>
            </a:r>
            <a:r>
              <a:rPr lang="ja-JP" altLang="en-US" sz="1800" dirty="0"/>
              <a:t>（イモバックスポリオ）を</a:t>
            </a:r>
            <a:r>
              <a:rPr lang="en-US" altLang="ja-JP" sz="1800" dirty="0"/>
              <a:t>MR</a:t>
            </a:r>
            <a:r>
              <a:rPr lang="ja-JP" altLang="en-US" sz="1800" dirty="0"/>
              <a:t>と共に接種するのが良いのでは？</a:t>
            </a:r>
          </a:p>
          <a:p>
            <a:pPr lvl="1"/>
            <a:r>
              <a:rPr lang="en-US" altLang="ja-JP" sz="1800" dirty="0"/>
              <a:t>DPT-IPV</a:t>
            </a:r>
            <a:r>
              <a:rPr lang="ja-JP" altLang="en-US" sz="1800" dirty="0"/>
              <a:t>の追加接種を５才にもってきたらどうか？　</a:t>
            </a:r>
          </a:p>
          <a:p>
            <a:pPr lvl="1"/>
            <a:r>
              <a:rPr lang="ja-JP" altLang="en-US" sz="1800" dirty="0"/>
              <a:t>財務省の財布のひもが固くて、財源がないとワクチン追加が通らなかった</a:t>
            </a:r>
          </a:p>
          <a:p>
            <a:pPr lvl="1"/>
            <a:endParaRPr lang="ja-JP" altLang="en-US" sz="1800" dirty="0"/>
          </a:p>
        </p:txBody>
      </p:sp>
      <p:sp>
        <p:nvSpPr>
          <p:cNvPr id="3" name="テキスト ボックス 2">
            <a:extLst>
              <a:ext uri="{FF2B5EF4-FFF2-40B4-BE49-F238E27FC236}">
                <a16:creationId xmlns:a16="http://schemas.microsoft.com/office/drawing/2014/main" id="{18AFE934-4CD4-0399-DD01-3F7DD5A76A79}"/>
              </a:ext>
            </a:extLst>
          </p:cNvPr>
          <p:cNvSpPr txBox="1"/>
          <p:nvPr/>
        </p:nvSpPr>
        <p:spPr>
          <a:xfrm>
            <a:off x="5683473" y="6518356"/>
            <a:ext cx="3038011" cy="307777"/>
          </a:xfrm>
          <a:prstGeom prst="rect">
            <a:avLst/>
          </a:prstGeom>
          <a:noFill/>
        </p:spPr>
        <p:txBody>
          <a:bodyPr wrap="none" rtlCol="0">
            <a:spAutoFit/>
          </a:bodyPr>
          <a:lstStyle/>
          <a:p>
            <a:r>
              <a:rPr kumimoji="1" lang="ja-JP" altLang="en-US" sz="1400" dirty="0"/>
              <a:t>国内承認外ワクチン情報を含みます。</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98AAD7-9DE0-3EF7-FFBF-C30844705B81}"/>
              </a:ext>
            </a:extLst>
          </p:cNvPr>
          <p:cNvSpPr>
            <a:spLocks noGrp="1"/>
          </p:cNvSpPr>
          <p:nvPr>
            <p:ph type="title"/>
          </p:nvPr>
        </p:nvSpPr>
        <p:spPr/>
        <p:txBody>
          <a:bodyPr/>
          <a:lstStyle/>
          <a:p>
            <a:r>
              <a:rPr lang="ja-JP" altLang="en-US" dirty="0"/>
              <a:t>厚生労働省での百日咳対策の検討</a:t>
            </a:r>
            <a:endParaRPr kumimoji="1" lang="ja-JP" altLang="en-US" dirty="0"/>
          </a:p>
        </p:txBody>
      </p:sp>
      <p:graphicFrame>
        <p:nvGraphicFramePr>
          <p:cNvPr id="5" name="コンテンツ プレースホルダー 4">
            <a:extLst>
              <a:ext uri="{FF2B5EF4-FFF2-40B4-BE49-F238E27FC236}">
                <a16:creationId xmlns:a16="http://schemas.microsoft.com/office/drawing/2014/main" id="{88861D28-A8DA-3BB7-7BB7-12835A08544A}"/>
              </a:ext>
            </a:extLst>
          </p:cNvPr>
          <p:cNvGraphicFramePr>
            <a:graphicFrameLocks noGrp="1"/>
          </p:cNvGraphicFramePr>
          <p:nvPr>
            <p:ph idx="1"/>
          </p:nvPr>
        </p:nvGraphicFramePr>
        <p:xfrm>
          <a:off x="228600" y="2161975"/>
          <a:ext cx="8726489" cy="3524650"/>
        </p:xfrm>
        <a:graphic>
          <a:graphicData uri="http://schemas.openxmlformats.org/drawingml/2006/table">
            <a:tbl>
              <a:tblPr/>
              <a:tblGrid>
                <a:gridCol w="1421433">
                  <a:extLst>
                    <a:ext uri="{9D8B030D-6E8A-4147-A177-3AD203B41FA5}">
                      <a16:colId xmlns:a16="http://schemas.microsoft.com/office/drawing/2014/main" val="868958255"/>
                    </a:ext>
                  </a:extLst>
                </a:gridCol>
                <a:gridCol w="1370363">
                  <a:extLst>
                    <a:ext uri="{9D8B030D-6E8A-4147-A177-3AD203B41FA5}">
                      <a16:colId xmlns:a16="http://schemas.microsoft.com/office/drawing/2014/main" val="2861770435"/>
                    </a:ext>
                  </a:extLst>
                </a:gridCol>
                <a:gridCol w="1370363">
                  <a:extLst>
                    <a:ext uri="{9D8B030D-6E8A-4147-A177-3AD203B41FA5}">
                      <a16:colId xmlns:a16="http://schemas.microsoft.com/office/drawing/2014/main" val="628240295"/>
                    </a:ext>
                  </a:extLst>
                </a:gridCol>
                <a:gridCol w="1370363">
                  <a:extLst>
                    <a:ext uri="{9D8B030D-6E8A-4147-A177-3AD203B41FA5}">
                      <a16:colId xmlns:a16="http://schemas.microsoft.com/office/drawing/2014/main" val="3463941599"/>
                    </a:ext>
                  </a:extLst>
                </a:gridCol>
                <a:gridCol w="902227">
                  <a:extLst>
                    <a:ext uri="{9D8B030D-6E8A-4147-A177-3AD203B41FA5}">
                      <a16:colId xmlns:a16="http://schemas.microsoft.com/office/drawing/2014/main" val="3642758209"/>
                    </a:ext>
                  </a:extLst>
                </a:gridCol>
                <a:gridCol w="1149062">
                  <a:extLst>
                    <a:ext uri="{9D8B030D-6E8A-4147-A177-3AD203B41FA5}">
                      <a16:colId xmlns:a16="http://schemas.microsoft.com/office/drawing/2014/main" val="1849880069"/>
                    </a:ext>
                  </a:extLst>
                </a:gridCol>
                <a:gridCol w="1142678">
                  <a:extLst>
                    <a:ext uri="{9D8B030D-6E8A-4147-A177-3AD203B41FA5}">
                      <a16:colId xmlns:a16="http://schemas.microsoft.com/office/drawing/2014/main" val="3244122814"/>
                    </a:ext>
                  </a:extLst>
                </a:gridCol>
              </a:tblGrid>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接種対象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使用可能な製剤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安全性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乳児に期待できる</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効果</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費用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乳児１人の重症化</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（罹患）を防ぐために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かかる費用</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その他</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90357787"/>
                  </a:ext>
                </a:extLst>
              </a:tr>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①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７歳へ追加接種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（５回目）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追加接種の用法は</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11-12</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歳を想定</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５歳を対象とした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臨床試験データはなし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5000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8882653"/>
                  </a:ext>
                </a:extLst>
              </a:tr>
              <a:tr h="293721">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②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11-12</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歳へ追加接種</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en-US" sz="900" b="1" i="0" u="none" strike="noStrike" dirty="0" err="1">
                          <a:solidFill>
                            <a:srgbClr val="000000"/>
                          </a:solidFill>
                          <a:effectLst/>
                          <a:latin typeface="ＭＳ Ｐゴシック" panose="020B0600070205080204" pitchFamily="50" charset="-128"/>
                          <a:ea typeface="ＭＳ Ｐゴシック" panose="020B0600070205080204" pitchFamily="50" charset="-128"/>
                        </a:rPr>
                        <a:t>DT→DTaP</a:t>
                      </a:r>
                      <a:r>
                        <a:rPr 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治験を実施済み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うち、３５人程度が減少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1.4</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400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1528838"/>
                  </a:ext>
                </a:extLst>
              </a:tr>
              <a:tr h="440581">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③ 生後２ヶ月か</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ら接種開始</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DTaP-IPV）</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２ヶ月を対象とした</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臨床試験データはなし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追加費用不要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５種混合導入時に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はヒブの接種時期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を含め議論が必要。</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2625622"/>
                  </a:ext>
                </a:extLst>
              </a:tr>
              <a:tr h="881163">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④ 生後２</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３ヶ月</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 1.5</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歳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５</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７歳</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に接種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DTaP-IPV</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用法でこのような</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接種は想定されてい</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２ヶ月、５歳を対象と</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した臨床試験データは</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100-200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減少、ただし０歳児の接</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種回数変更の影響は不明</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zh-TW"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追加費用不要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なし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５種混合導入時に</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はヒブの接種時期</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を含め議論が必要。</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9864621"/>
                  </a:ext>
                </a:extLst>
              </a:tr>
              <a:tr h="587442">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⑤ 妊婦へ追加接種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DTaP</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禁忌ではないが妊婦</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への安全性は確立し</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ていない。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妊婦を対象とした臨床</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試験データなし</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大部分が減少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43</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720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2675729"/>
                  </a:ext>
                </a:extLst>
              </a:tr>
              <a:tr h="440581">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⑥ 妊婦の家族へ</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追加接種</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あり（</a:t>
                      </a:r>
                      <a:r>
                        <a:rPr lang="en-US" sz="900" b="1" i="0" u="none" strike="noStrike">
                          <a:solidFill>
                            <a:srgbClr val="000000"/>
                          </a:solidFill>
                          <a:effectLst/>
                          <a:latin typeface="ＭＳ Ｐゴシック" panose="020B0600070205080204" pitchFamily="50" charset="-128"/>
                          <a:ea typeface="ＭＳ Ｐゴシック" panose="020B0600070205080204" pitchFamily="50" charset="-128"/>
                        </a:rPr>
                        <a:t>DTaP）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11-13</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20-65</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歳を対</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象とした臨床試験デー</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タあり</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乳児の罹患（</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600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人）の</a:t>
                      </a:r>
                      <a:b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うち、 </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350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人程度が減少</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94</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億円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約</a:t>
                      </a:r>
                      <a:r>
                        <a:rPr lang="en-US" altLang="ja-JP" sz="900" b="1" i="0" u="none" strike="noStrike">
                          <a:solidFill>
                            <a:srgbClr val="000000"/>
                          </a:solidFill>
                          <a:effectLst/>
                          <a:latin typeface="ＭＳ Ｐゴシック" panose="020B0600070205080204" pitchFamily="50" charset="-128"/>
                          <a:ea typeface="ＭＳ Ｐゴシック" panose="020B0600070205080204" pitchFamily="50" charset="-128"/>
                        </a:rPr>
                        <a:t>2,700</a:t>
                      </a: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万円 </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4D6"/>
                    </a:solidFill>
                  </a:tcPr>
                </a:tc>
                <a:tc>
                  <a:txBody>
                    <a:bodyPr/>
                    <a:lstStyle/>
                    <a:p>
                      <a:pPr algn="l"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個人予防的要素が</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強く、予防接種法</a:t>
                      </a:r>
                      <a:b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になじみにくい</a:t>
                      </a:r>
                    </a:p>
                  </a:txBody>
                  <a:tcPr marL="6385" marR="6385" marT="63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0611899"/>
                  </a:ext>
                </a:extLst>
              </a:tr>
            </a:tbl>
          </a:graphicData>
        </a:graphic>
      </p:graphicFrame>
      <p:sp>
        <p:nvSpPr>
          <p:cNvPr id="7" name="テキスト ボックス 6">
            <a:extLst>
              <a:ext uri="{FF2B5EF4-FFF2-40B4-BE49-F238E27FC236}">
                <a16:creationId xmlns:a16="http://schemas.microsoft.com/office/drawing/2014/main" id="{3EF66D66-1DCD-F687-8757-605673A2DAF0}"/>
              </a:ext>
            </a:extLst>
          </p:cNvPr>
          <p:cNvSpPr txBox="1"/>
          <p:nvPr/>
        </p:nvSpPr>
        <p:spPr>
          <a:xfrm>
            <a:off x="467518" y="1330978"/>
            <a:ext cx="8280945" cy="584775"/>
          </a:xfrm>
          <a:prstGeom prst="rect">
            <a:avLst/>
          </a:prstGeom>
          <a:noFill/>
        </p:spPr>
        <p:txBody>
          <a:bodyPr wrap="square">
            <a:spAutoFit/>
          </a:bodyPr>
          <a:lstStyle/>
          <a:p>
            <a:r>
              <a:rPr lang="ja-JP" altLang="en-US" sz="1600" dirty="0"/>
              <a:t>第15回厚生科学審議会予防接種・ワクチン分科会　予防接種基本方針部会 ワクチン評価に関する小委員会 　</a:t>
            </a:r>
            <a:r>
              <a:rPr lang="en-US" altLang="ja-JP" sz="1600" dirty="0"/>
              <a:t>2020(</a:t>
            </a:r>
            <a:r>
              <a:rPr lang="ja-JP" altLang="en-US" sz="1600" dirty="0"/>
              <a:t>令和２</a:t>
            </a:r>
            <a:r>
              <a:rPr lang="en-US" altLang="ja-JP" sz="1600" dirty="0"/>
              <a:t>)</a:t>
            </a:r>
            <a:r>
              <a:rPr lang="ja-JP" altLang="en-US" sz="1600" dirty="0"/>
              <a:t>年１月</a:t>
            </a:r>
            <a:r>
              <a:rPr lang="en-US" altLang="ja-JP" sz="1600" dirty="0"/>
              <a:t>17</a:t>
            </a:r>
            <a:r>
              <a:rPr lang="ja-JP" altLang="en-US" sz="1600" dirty="0"/>
              <a:t>日</a:t>
            </a:r>
          </a:p>
        </p:txBody>
      </p:sp>
    </p:spTree>
    <p:extLst>
      <p:ext uri="{BB962C8B-B14F-4D97-AF65-F5344CB8AC3E}">
        <p14:creationId xmlns:p14="http://schemas.microsoft.com/office/powerpoint/2010/main" val="4079875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5184B6-EF7C-18EE-F6B0-520B908ACEC4}"/>
              </a:ext>
            </a:extLst>
          </p:cNvPr>
          <p:cNvSpPr>
            <a:spLocks noGrp="1"/>
          </p:cNvSpPr>
          <p:nvPr>
            <p:ph type="title"/>
          </p:nvPr>
        </p:nvSpPr>
        <p:spPr/>
        <p:txBody>
          <a:bodyPr/>
          <a:lstStyle/>
          <a:p>
            <a:r>
              <a:rPr lang="en-US" altLang="ja-JP" dirty="0"/>
              <a:t>2025</a:t>
            </a:r>
            <a:r>
              <a:rPr kumimoji="1" lang="ja-JP" altLang="en-US" dirty="0"/>
              <a:t>年度の肺炎球菌ワクチンの私見</a:t>
            </a:r>
          </a:p>
        </p:txBody>
      </p:sp>
      <p:sp>
        <p:nvSpPr>
          <p:cNvPr id="3" name="コンテンツ プレースホルダー 2">
            <a:extLst>
              <a:ext uri="{FF2B5EF4-FFF2-40B4-BE49-F238E27FC236}">
                <a16:creationId xmlns:a16="http://schemas.microsoft.com/office/drawing/2014/main" id="{88B543ED-EB6B-DB8C-C7BF-AF685733955B}"/>
              </a:ext>
            </a:extLst>
          </p:cNvPr>
          <p:cNvSpPr>
            <a:spLocks noGrp="1"/>
          </p:cNvSpPr>
          <p:nvPr>
            <p:ph idx="1"/>
          </p:nvPr>
        </p:nvSpPr>
        <p:spPr/>
        <p:txBody>
          <a:bodyPr/>
          <a:lstStyle/>
          <a:p>
            <a:pPr rtl="0" eaLnBrk="0" fontAlgn="base" hangingPunct="0"/>
            <a:r>
              <a:rPr kumimoji="1" lang="en-US" altLang="ja-JP" sz="2400" kern="1200" dirty="0">
                <a:solidFill>
                  <a:schemeClr val="tx1"/>
                </a:solidFill>
                <a:effectLst/>
              </a:rPr>
              <a:t>PPV</a:t>
            </a:r>
            <a:r>
              <a:rPr kumimoji="1" lang="ja-JP" altLang="ja-JP" sz="2400" kern="1200" dirty="0">
                <a:solidFill>
                  <a:schemeClr val="tx1"/>
                </a:solidFill>
                <a:effectLst/>
              </a:rPr>
              <a:t>２３</a:t>
            </a:r>
            <a:r>
              <a:rPr kumimoji="1" lang="ja-JP" altLang="en-US" sz="2400" kern="1200" dirty="0">
                <a:solidFill>
                  <a:schemeClr val="tx1"/>
                </a:solidFill>
                <a:effectLst/>
              </a:rPr>
              <a:t>　２０２４年４月～</a:t>
            </a:r>
            <a:r>
              <a:rPr kumimoji="1" lang="en-US" altLang="ja-JP" sz="2400" kern="1200" dirty="0">
                <a:solidFill>
                  <a:schemeClr val="tx1"/>
                </a:solidFill>
                <a:effectLst/>
              </a:rPr>
              <a:t>65</a:t>
            </a:r>
            <a:r>
              <a:rPr kumimoji="1" lang="ja-JP" altLang="ja-JP" sz="2400" kern="1200" dirty="0">
                <a:solidFill>
                  <a:schemeClr val="tx1"/>
                </a:solidFill>
                <a:effectLst/>
              </a:rPr>
              <a:t>才（年齢）の</a:t>
            </a:r>
            <a:r>
              <a:rPr kumimoji="1" lang="en-US" altLang="ja-JP" sz="2400" kern="1200" dirty="0">
                <a:solidFill>
                  <a:schemeClr val="tx1"/>
                </a:solidFill>
                <a:effectLst/>
              </a:rPr>
              <a:t>1</a:t>
            </a:r>
            <a:r>
              <a:rPr kumimoji="1" lang="ja-JP" altLang="ja-JP" sz="2400" kern="1200" dirty="0">
                <a:solidFill>
                  <a:schemeClr val="tx1"/>
                </a:solidFill>
                <a:effectLst/>
              </a:rPr>
              <a:t>年間</a:t>
            </a:r>
            <a:r>
              <a:rPr kumimoji="1" lang="ja-JP" altLang="en-US" sz="2400" kern="1200" dirty="0">
                <a:solidFill>
                  <a:schemeClr val="tx1"/>
                </a:solidFill>
                <a:effectLst/>
              </a:rPr>
              <a:t>、定期</a:t>
            </a:r>
            <a:r>
              <a:rPr kumimoji="1" lang="en-US" altLang="ja-JP" sz="2400" kern="1200" dirty="0">
                <a:solidFill>
                  <a:schemeClr val="tx1"/>
                </a:solidFill>
                <a:effectLst/>
              </a:rPr>
              <a:t>B</a:t>
            </a:r>
            <a:r>
              <a:rPr kumimoji="1" lang="ja-JP" altLang="en-US" sz="2400" kern="1200" dirty="0">
                <a:solidFill>
                  <a:schemeClr val="tx1"/>
                </a:solidFill>
                <a:effectLst/>
              </a:rPr>
              <a:t>類</a:t>
            </a:r>
            <a:endParaRPr lang="en-US" altLang="ja-JP" sz="2400" dirty="0"/>
          </a:p>
          <a:p>
            <a:r>
              <a:rPr lang="en-US" altLang="ja-JP" sz="2400" dirty="0"/>
              <a:t>PPV</a:t>
            </a:r>
            <a:r>
              <a:rPr lang="ja-JP" altLang="en-US" sz="2400" dirty="0"/>
              <a:t>２３　</a:t>
            </a:r>
            <a:r>
              <a:rPr lang="ja-JP" altLang="ja-JP" sz="2400" dirty="0"/>
              <a:t>名古屋市</a:t>
            </a:r>
            <a:r>
              <a:rPr lang="ja-JP" altLang="en-US" sz="2400" dirty="0"/>
              <a:t>は２０２５年度も６６才以上の</a:t>
            </a:r>
            <a:r>
              <a:rPr lang="ja-JP" altLang="ja-JP" sz="2400" dirty="0"/>
              <a:t>公費助成</a:t>
            </a:r>
            <a:r>
              <a:rPr lang="ja-JP" altLang="en-US" sz="2400" dirty="0"/>
              <a:t>継続</a:t>
            </a:r>
            <a:endParaRPr lang="en-US" altLang="ja-JP" sz="2400" dirty="0"/>
          </a:p>
          <a:p>
            <a:pPr rtl="0" eaLnBrk="0" fontAlgn="base" hangingPunct="0"/>
            <a:r>
              <a:rPr kumimoji="1" lang="en-US" altLang="ja-JP" sz="2400" dirty="0"/>
              <a:t>PPV</a:t>
            </a:r>
            <a:r>
              <a:rPr kumimoji="1" lang="ja-JP" altLang="en-US" sz="2400" dirty="0"/>
              <a:t>と</a:t>
            </a:r>
            <a:r>
              <a:rPr kumimoji="1" lang="en-US" altLang="ja-JP" sz="2400" dirty="0"/>
              <a:t>PCV</a:t>
            </a:r>
            <a:r>
              <a:rPr kumimoji="1" lang="ja-JP" altLang="en-US" sz="2400" dirty="0"/>
              <a:t>のワクチン特性（概略）</a:t>
            </a:r>
            <a:endParaRPr kumimoji="1" lang="en-US" altLang="ja-JP" sz="2400" dirty="0"/>
          </a:p>
          <a:p>
            <a:pPr lvl="1"/>
            <a:r>
              <a:rPr kumimoji="1" lang="en-US" altLang="ja-JP" sz="2000" dirty="0"/>
              <a:t>PPV23</a:t>
            </a:r>
            <a:r>
              <a:rPr kumimoji="1" lang="ja-JP" altLang="en-US" sz="2000" dirty="0"/>
              <a:t>の各血清型の</a:t>
            </a:r>
            <a:r>
              <a:rPr lang="ja-JP" altLang="en-US" sz="2000" dirty="0"/>
              <a:t>予防</a:t>
            </a:r>
            <a:r>
              <a:rPr kumimoji="1" lang="ja-JP" altLang="en-US" sz="2000" dirty="0"/>
              <a:t>効果３０％？　有効数年？</a:t>
            </a:r>
            <a:br>
              <a:rPr kumimoji="1" lang="en-US" altLang="ja-JP" sz="2000" dirty="0"/>
            </a:br>
            <a:r>
              <a:rPr kumimoji="1" lang="ja-JP" altLang="en-US" sz="2000" dirty="0"/>
              <a:t>自己負担 　公費</a:t>
            </a:r>
            <a:r>
              <a:rPr kumimoji="1" lang="en-US" altLang="ja-JP" sz="2000" dirty="0"/>
              <a:t>\4000</a:t>
            </a:r>
            <a:r>
              <a:rPr kumimoji="1" lang="ja-JP" altLang="en-US" sz="2000" dirty="0"/>
              <a:t>、自費</a:t>
            </a:r>
            <a:r>
              <a:rPr lang="en-US" altLang="ja-JP" sz="2000" dirty="0"/>
              <a:t>\</a:t>
            </a:r>
            <a:r>
              <a:rPr kumimoji="1" lang="en-US" altLang="ja-JP" sz="2000" dirty="0"/>
              <a:t>8600</a:t>
            </a:r>
            <a:r>
              <a:rPr kumimoji="1" lang="ja-JP" altLang="en-US" sz="2000" dirty="0"/>
              <a:t>　複数回接種で枯渇減少</a:t>
            </a:r>
            <a:endParaRPr kumimoji="1" lang="en-US" altLang="ja-JP" sz="2000" dirty="0"/>
          </a:p>
          <a:p>
            <a:pPr lvl="1"/>
            <a:r>
              <a:rPr lang="en-US" altLang="ja-JP" sz="2000" dirty="0"/>
              <a:t>PCV20</a:t>
            </a:r>
            <a:r>
              <a:rPr lang="ja-JP" altLang="en-US" sz="2000" dirty="0"/>
              <a:t>の各血清型の予防効果は７０％？　有効１０年？自己負担 任意　</a:t>
            </a:r>
            <a:r>
              <a:rPr lang="en-US" altLang="ja-JP" sz="2000" dirty="0"/>
              <a:t>\12,100</a:t>
            </a:r>
          </a:p>
          <a:p>
            <a:pPr lvl="1"/>
            <a:r>
              <a:rPr kumimoji="1" lang="en-US" altLang="ja-JP" sz="2000" dirty="0"/>
              <a:t>PPV23</a:t>
            </a:r>
            <a:r>
              <a:rPr kumimoji="1" lang="ja-JP" altLang="en-US" sz="2000" dirty="0"/>
              <a:t>と</a:t>
            </a:r>
            <a:r>
              <a:rPr kumimoji="1" lang="en-US" altLang="ja-JP" sz="2000" dirty="0"/>
              <a:t>PCV20</a:t>
            </a:r>
            <a:r>
              <a:rPr kumimoji="1" lang="ja-JP" altLang="en-US" sz="2000" dirty="0"/>
              <a:t>の血清カバー率は同等</a:t>
            </a:r>
            <a:r>
              <a:rPr lang="ja-JP" altLang="en-US" sz="2000" dirty="0"/>
              <a:t>と考えられている。</a:t>
            </a:r>
            <a:endParaRPr lang="en-US" altLang="ja-JP" sz="2000" dirty="0"/>
          </a:p>
          <a:p>
            <a:pPr lvl="1"/>
            <a:r>
              <a:rPr kumimoji="1" lang="en-US" altLang="ja-JP" sz="2000" dirty="0"/>
              <a:t>MSD</a:t>
            </a:r>
            <a:r>
              <a:rPr kumimoji="1" lang="ja-JP" altLang="en-US" sz="2000" dirty="0"/>
              <a:t>が血清型が大きく異なる</a:t>
            </a:r>
            <a:r>
              <a:rPr kumimoji="1" lang="en-US" altLang="ja-JP" sz="2000" dirty="0"/>
              <a:t>PCV21</a:t>
            </a:r>
            <a:r>
              <a:rPr kumimoji="1" lang="ja-JP" altLang="en-US" sz="2000" dirty="0"/>
              <a:t>を開発中。将来は</a:t>
            </a:r>
            <a:r>
              <a:rPr kumimoji="1" lang="en-US" altLang="ja-JP" sz="2000" dirty="0"/>
              <a:t>PCV20</a:t>
            </a:r>
            <a:r>
              <a:rPr kumimoji="1" lang="ja-JP" altLang="en-US" sz="2000" dirty="0"/>
              <a:t>と</a:t>
            </a:r>
            <a:r>
              <a:rPr kumimoji="1" lang="en-US" altLang="ja-JP" sz="2000" dirty="0"/>
              <a:t>PCV21</a:t>
            </a:r>
            <a:r>
              <a:rPr kumimoji="1" lang="ja-JP" altLang="en-US" sz="2000" dirty="0"/>
              <a:t>を打つようになる？</a:t>
            </a:r>
            <a:endParaRPr kumimoji="1" lang="en-US" altLang="ja-JP" sz="2000" dirty="0"/>
          </a:p>
          <a:p>
            <a:pPr lvl="1"/>
            <a:endParaRPr lang="en-US" altLang="ja-JP" sz="2400" dirty="0"/>
          </a:p>
          <a:p>
            <a:r>
              <a:rPr lang="ja-JP" altLang="en-US" sz="2400" dirty="0"/>
              <a:t>現在の現実的な選択枝　</a:t>
            </a:r>
            <a:endParaRPr lang="en-US" altLang="ja-JP" sz="2400" dirty="0"/>
          </a:p>
          <a:p>
            <a:pPr lvl="1"/>
            <a:r>
              <a:rPr kumimoji="1" lang="ja-JP" altLang="en-US" sz="2000" dirty="0"/>
              <a:t>（１）　ＰＣＶ２０　</a:t>
            </a:r>
            <a:r>
              <a:rPr kumimoji="1" lang="en-US" altLang="ja-JP" sz="2000" dirty="0"/>
              <a:t>1</a:t>
            </a:r>
            <a:r>
              <a:rPr kumimoji="1" lang="ja-JP" altLang="en-US" sz="2000" dirty="0"/>
              <a:t>回のみ　（米国では標準）</a:t>
            </a:r>
          </a:p>
          <a:p>
            <a:pPr lvl="1"/>
            <a:r>
              <a:rPr kumimoji="1" lang="ja-JP" altLang="en-US" sz="2000" dirty="0"/>
              <a:t>（２）　</a:t>
            </a:r>
            <a:r>
              <a:rPr kumimoji="1" lang="en-US" altLang="ja-JP" sz="2000" dirty="0"/>
              <a:t>65</a:t>
            </a:r>
            <a:r>
              <a:rPr kumimoji="1" lang="ja-JP" altLang="en-US" sz="2000" dirty="0"/>
              <a:t>才以上で公費ＰＰＶ２３　</a:t>
            </a:r>
            <a:r>
              <a:rPr kumimoji="1" lang="en-US" altLang="ja-JP" sz="2000" dirty="0"/>
              <a:t>1</a:t>
            </a:r>
            <a:r>
              <a:rPr kumimoji="1" lang="ja-JP" altLang="en-US" sz="2000" dirty="0"/>
              <a:t>回のみ　（安い）</a:t>
            </a:r>
            <a:endParaRPr kumimoji="1" lang="en-US" altLang="ja-JP" sz="2000" dirty="0"/>
          </a:p>
          <a:p>
            <a:pPr lvl="1"/>
            <a:r>
              <a:rPr lang="ja-JP" altLang="en-US" sz="2000" dirty="0"/>
              <a:t>（３）　打たない</a:t>
            </a:r>
            <a:endParaRPr kumimoji="1" lang="ja-JP" altLang="en-US" sz="2000" dirty="0"/>
          </a:p>
        </p:txBody>
      </p:sp>
    </p:spTree>
    <p:extLst>
      <p:ext uri="{BB962C8B-B14F-4D97-AF65-F5344CB8AC3E}">
        <p14:creationId xmlns:p14="http://schemas.microsoft.com/office/powerpoint/2010/main" val="2674964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HPV2, HPV4, HPV9 </a:t>
            </a:r>
            <a:endParaRPr kumimoji="1" lang="ja-JP" altLang="en-US" dirty="0"/>
          </a:p>
        </p:txBody>
      </p:sp>
      <p:graphicFrame>
        <p:nvGraphicFramePr>
          <p:cNvPr id="4" name="表 3"/>
          <p:cNvGraphicFramePr>
            <a:graphicFrameLocks noGrp="1"/>
          </p:cNvGraphicFramePr>
          <p:nvPr>
            <p:extLst>
              <p:ext uri="{D42A27DB-BD31-4B8C-83A1-F6EECF244321}">
                <p14:modId xmlns:p14="http://schemas.microsoft.com/office/powerpoint/2010/main" val="3595823489"/>
              </p:ext>
            </p:extLst>
          </p:nvPr>
        </p:nvGraphicFramePr>
        <p:xfrm>
          <a:off x="1" y="1988839"/>
          <a:ext cx="9144001" cy="3596640"/>
        </p:xfrm>
        <a:graphic>
          <a:graphicData uri="http://schemas.openxmlformats.org/drawingml/2006/table">
            <a:tbl>
              <a:tblPr/>
              <a:tblGrid>
                <a:gridCol w="2485461">
                  <a:extLst>
                    <a:ext uri="{9D8B030D-6E8A-4147-A177-3AD203B41FA5}">
                      <a16:colId xmlns:a16="http://schemas.microsoft.com/office/drawing/2014/main" val="20000"/>
                    </a:ext>
                  </a:extLst>
                </a:gridCol>
                <a:gridCol w="1299378">
                  <a:extLst>
                    <a:ext uri="{9D8B030D-6E8A-4147-A177-3AD203B41FA5}">
                      <a16:colId xmlns:a16="http://schemas.microsoft.com/office/drawing/2014/main" val="20001"/>
                    </a:ext>
                  </a:extLst>
                </a:gridCol>
                <a:gridCol w="1105859">
                  <a:extLst>
                    <a:ext uri="{9D8B030D-6E8A-4147-A177-3AD203B41FA5}">
                      <a16:colId xmlns:a16="http://schemas.microsoft.com/office/drawing/2014/main" val="20002"/>
                    </a:ext>
                  </a:extLst>
                </a:gridCol>
                <a:gridCol w="1105859">
                  <a:extLst>
                    <a:ext uri="{9D8B030D-6E8A-4147-A177-3AD203B41FA5}">
                      <a16:colId xmlns:a16="http://schemas.microsoft.com/office/drawing/2014/main" val="20003"/>
                    </a:ext>
                  </a:extLst>
                </a:gridCol>
                <a:gridCol w="1573722">
                  <a:extLst>
                    <a:ext uri="{9D8B030D-6E8A-4147-A177-3AD203B41FA5}">
                      <a16:colId xmlns:a16="http://schemas.microsoft.com/office/drawing/2014/main" val="20004"/>
                    </a:ext>
                  </a:extLst>
                </a:gridCol>
                <a:gridCol w="1573722">
                  <a:extLst>
                    <a:ext uri="{9D8B030D-6E8A-4147-A177-3AD203B41FA5}">
                      <a16:colId xmlns:a16="http://schemas.microsoft.com/office/drawing/2014/main" val="2719315944"/>
                    </a:ext>
                  </a:extLst>
                </a:gridCol>
              </a:tblGrid>
              <a:tr h="1024007">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子宮頸癌予防</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effectLst/>
                          <a:latin typeface="Century"/>
                          <a:ea typeface="ＭＳ 明朝"/>
                          <a:cs typeface="Times New Roman"/>
                        </a:rPr>
                        <a:t>尖圭</a:t>
                      </a:r>
                      <a:r>
                        <a:rPr lang="ja-JP" sz="2000" kern="100" dirty="0">
                          <a:effectLst/>
                          <a:latin typeface="Century"/>
                          <a:ea typeface="ＭＳ 明朝"/>
                          <a:cs typeface="Times New Roman"/>
                        </a:rPr>
                        <a:t>コンジュローマ等</a:t>
                      </a:r>
                      <a:r>
                        <a:rPr lang="ja-JP" altLang="en-US" sz="2000" kern="100" dirty="0">
                          <a:effectLst/>
                          <a:latin typeface="Century"/>
                          <a:ea typeface="ＭＳ 明朝"/>
                          <a:cs typeface="Times New Roman"/>
                        </a:rPr>
                        <a:t>予防</a:t>
                      </a:r>
                      <a:endParaRPr lang="en-US" alt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子宮頸癌予防</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sz="2000" kern="100" dirty="0">
                          <a:effectLst/>
                          <a:latin typeface="Century"/>
                          <a:ea typeface="ＭＳ 明朝"/>
                          <a:cs typeface="Times New Roman"/>
                        </a:rPr>
                        <a:t>子宮頸癌カバー率</a:t>
                      </a: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ja-JP" altLang="en-US" sz="2000" kern="100" dirty="0">
                          <a:effectLst/>
                          <a:latin typeface="Century"/>
                          <a:ea typeface="ＭＳ 明朝"/>
                          <a:cs typeface="Times New Roman"/>
                        </a:rPr>
                        <a:t>備考</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48202">
                <a:tc>
                  <a:txBody>
                    <a:bodyPr/>
                    <a:lstStyle/>
                    <a:p>
                      <a:pPr algn="just">
                        <a:spcAft>
                          <a:spcPts val="0"/>
                        </a:spcAft>
                      </a:pPr>
                      <a:r>
                        <a:rPr lang="en-US" sz="2000" kern="100" dirty="0">
                          <a:effectLst/>
                          <a:latin typeface="Century"/>
                          <a:ea typeface="ＭＳ 明朝"/>
                          <a:cs typeface="Times New Roman"/>
                        </a:rPr>
                        <a:t>HPV2</a:t>
                      </a:r>
                    </a:p>
                    <a:p>
                      <a:pPr algn="just">
                        <a:spcAft>
                          <a:spcPts val="0"/>
                        </a:spcAft>
                      </a:pPr>
                      <a:endParaRPr lang="en-US" altLang="ja-JP" sz="1800" kern="100" dirty="0">
                        <a:effectLst/>
                        <a:latin typeface="Century"/>
                        <a:ea typeface="ＭＳ 明朝"/>
                        <a:cs typeface="Times New Roman"/>
                      </a:endParaRPr>
                    </a:p>
                    <a:p>
                      <a:pPr algn="just">
                        <a:spcAft>
                          <a:spcPts val="0"/>
                        </a:spcAft>
                      </a:pPr>
                      <a:endParaRPr lang="ja-JP" sz="18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60</a:t>
                      </a:r>
                      <a:r>
                        <a:rPr lang="ja-JP" sz="2000" kern="100" dirty="0">
                          <a:effectLst/>
                          <a:latin typeface="Century"/>
                          <a:ea typeface="ＭＳ 明朝"/>
                          <a:cs typeface="Times New Roman"/>
                        </a:rPr>
                        <a:t>～</a:t>
                      </a:r>
                      <a:r>
                        <a:rPr lang="en-US" sz="2000" kern="100" dirty="0">
                          <a:effectLst/>
                          <a:latin typeface="Century"/>
                          <a:ea typeface="ＭＳ 明朝"/>
                          <a:cs typeface="Times New Roman"/>
                        </a:rPr>
                        <a:t>70%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kern="100" dirty="0">
                          <a:effectLst/>
                          <a:latin typeface="Century"/>
                          <a:ea typeface="ＭＳ 明朝"/>
                          <a:cs typeface="Times New Roman"/>
                        </a:rPr>
                        <a:t>(65.4%</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alt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ja-JP" altLang="en-US" sz="2000" kern="100" dirty="0">
                          <a:effectLst/>
                          <a:latin typeface="Century"/>
                          <a:ea typeface="ＭＳ 明朝"/>
                          <a:cs typeface="Times New Roman"/>
                        </a:rPr>
                        <a:t>男は未認可</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1336">
                <a:tc>
                  <a:txBody>
                    <a:bodyPr/>
                    <a:lstStyle/>
                    <a:p>
                      <a:pPr algn="just">
                        <a:spcAft>
                          <a:spcPts val="0"/>
                        </a:spcAft>
                      </a:pPr>
                      <a:r>
                        <a:rPr lang="en-US" sz="2000" kern="100" dirty="0">
                          <a:effectLst/>
                          <a:latin typeface="Century"/>
                          <a:ea typeface="ＭＳ 明朝"/>
                          <a:cs typeface="Times New Roman"/>
                        </a:rPr>
                        <a:t>HPV4</a:t>
                      </a:r>
                    </a:p>
                    <a:p>
                      <a:pPr algn="just">
                        <a:spcAft>
                          <a:spcPts val="0"/>
                        </a:spcAft>
                      </a:pP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6, 11</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endParaRPr lang="en-US"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60</a:t>
                      </a:r>
                      <a:r>
                        <a:rPr lang="ja-JP" sz="2000" kern="100" dirty="0">
                          <a:effectLst/>
                          <a:latin typeface="Century"/>
                          <a:ea typeface="ＭＳ 明朝"/>
                          <a:cs typeface="Times New Roman"/>
                        </a:rPr>
                        <a:t>～</a:t>
                      </a:r>
                      <a:r>
                        <a:rPr lang="en-US" sz="2000" kern="100" dirty="0">
                          <a:effectLst/>
                          <a:latin typeface="Century"/>
                          <a:ea typeface="ＭＳ 明朝"/>
                          <a:cs typeface="Times New Roman"/>
                        </a:rPr>
                        <a:t>70%</a:t>
                      </a:r>
                    </a:p>
                    <a:p>
                      <a:pPr algn="ctr">
                        <a:spcAft>
                          <a:spcPts val="0"/>
                        </a:spcAft>
                      </a:pPr>
                      <a:r>
                        <a:rPr lang="en-US" altLang="ja-JP" sz="2000" kern="100" dirty="0">
                          <a:effectLst/>
                          <a:latin typeface="Century"/>
                          <a:ea typeface="ＭＳ 明朝"/>
                          <a:cs typeface="Times New Roman"/>
                        </a:rPr>
                        <a:t>(65.4%</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ja-JP" altLang="en-US" sz="2000" kern="100" dirty="0">
                          <a:effectLst/>
                          <a:latin typeface="Century"/>
                          <a:ea typeface="ＭＳ 明朝"/>
                          <a:cs typeface="Times New Roman"/>
                        </a:rPr>
                        <a:t>男にも認可任意接種</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41336">
                <a:tc>
                  <a:txBody>
                    <a:bodyPr/>
                    <a:lstStyle/>
                    <a:p>
                      <a:pPr algn="just">
                        <a:spcAft>
                          <a:spcPts val="0"/>
                        </a:spcAft>
                      </a:pPr>
                      <a:r>
                        <a:rPr lang="en-US" sz="2000" kern="100" dirty="0">
                          <a:effectLst/>
                          <a:latin typeface="Century"/>
                          <a:ea typeface="ＭＳ 明朝"/>
                          <a:cs typeface="Times New Roman"/>
                        </a:rPr>
                        <a:t>HPV9</a:t>
                      </a:r>
                    </a:p>
                    <a:p>
                      <a:pPr algn="just">
                        <a:spcAft>
                          <a:spcPts val="0"/>
                        </a:spcAft>
                      </a:pPr>
                      <a:r>
                        <a:rPr lang="en-US" sz="2000" kern="100" dirty="0">
                          <a:effectLst/>
                          <a:latin typeface="Century"/>
                          <a:ea typeface="ＭＳ 明朝"/>
                          <a:cs typeface="Times New Roman"/>
                        </a:rPr>
                        <a:t> </a:t>
                      </a:r>
                      <a:endParaRPr lang="en-US" altLang="ja-JP" sz="2000" kern="100" dirty="0">
                        <a:effectLst/>
                        <a:latin typeface="Century"/>
                        <a:ea typeface="ＭＳ 明朝"/>
                        <a:cs typeface="Times New Roman"/>
                      </a:endParaRPr>
                    </a:p>
                    <a:p>
                      <a:pPr algn="just">
                        <a:spcAft>
                          <a:spcPts val="0"/>
                        </a:spcAft>
                      </a:pP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dirty="0">
                          <a:effectLst/>
                          <a:latin typeface="Century"/>
                          <a:ea typeface="ＭＳ 明朝"/>
                          <a:cs typeface="Times New Roman"/>
                        </a:rPr>
                        <a:t>16, 18</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6, 11</a:t>
                      </a:r>
                      <a:endParaRPr lang="ja-JP"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a:spcAft>
                          <a:spcPts val="0"/>
                        </a:spcAft>
                      </a:pPr>
                      <a:r>
                        <a:rPr lang="en-US" sz="2000" kern="100">
                          <a:effectLst/>
                          <a:latin typeface="Century"/>
                          <a:ea typeface="ＭＳ 明朝"/>
                          <a:cs typeface="Times New Roman"/>
                        </a:rPr>
                        <a:t>31, 33, 45, 52, 58</a:t>
                      </a:r>
                      <a:endParaRPr lang="ja-JP" sz="2000" kern="10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spcAft>
                          <a:spcPts val="0"/>
                        </a:spcAft>
                      </a:pPr>
                      <a:r>
                        <a:rPr lang="en-US" sz="2000" kern="100" dirty="0">
                          <a:effectLst/>
                          <a:latin typeface="Century"/>
                          <a:ea typeface="ＭＳ 明朝"/>
                          <a:cs typeface="Times New Roman"/>
                        </a:rPr>
                        <a:t>90%</a:t>
                      </a:r>
                    </a:p>
                    <a:p>
                      <a:pPr algn="ctr">
                        <a:spcAft>
                          <a:spcPts val="0"/>
                        </a:spcAft>
                      </a:pPr>
                      <a:r>
                        <a:rPr lang="en-US" altLang="ja-JP" sz="2000" kern="100" dirty="0">
                          <a:effectLst/>
                          <a:latin typeface="Century"/>
                          <a:ea typeface="ＭＳ 明朝"/>
                          <a:cs typeface="Times New Roman"/>
                        </a:rPr>
                        <a:t>(88.3%</a:t>
                      </a:r>
                      <a:r>
                        <a:rPr lang="en-US" altLang="ja-JP" sz="2000" kern="100" baseline="20000" dirty="0">
                          <a:effectLst/>
                          <a:latin typeface="Century"/>
                          <a:ea typeface="ＭＳ 明朝"/>
                          <a:cs typeface="Times New Roman"/>
                        </a:rPr>
                        <a:t>*</a:t>
                      </a:r>
                      <a:r>
                        <a:rPr lang="en-US" altLang="ja-JP" sz="2000" kern="100" dirty="0">
                          <a:effectLst/>
                          <a:latin typeface="Century"/>
                          <a:ea typeface="ＭＳ 明朝"/>
                          <a:cs typeface="Times New Roman"/>
                        </a:rPr>
                        <a:t>)</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spcAft>
                          <a:spcPts val="0"/>
                        </a:spcAft>
                      </a:pPr>
                      <a:r>
                        <a:rPr lang="ja-JP" altLang="en-US" sz="2000" kern="100" dirty="0">
                          <a:effectLst/>
                          <a:latin typeface="Century"/>
                          <a:ea typeface="ＭＳ 明朝"/>
                          <a:cs typeface="Times New Roman"/>
                        </a:rPr>
                        <a:t>男は未認可</a:t>
                      </a:r>
                      <a:endParaRPr lang="en-US" altLang="ja-JP" sz="2000" kern="100" dirty="0">
                        <a:effectLst/>
                        <a:latin typeface="Century"/>
                        <a:ea typeface="ＭＳ 明朝"/>
                        <a:cs typeface="Times New Roman"/>
                      </a:endParaRPr>
                    </a:p>
                    <a:p>
                      <a:pPr algn="l">
                        <a:spcAft>
                          <a:spcPts val="0"/>
                        </a:spcAft>
                      </a:pPr>
                      <a:r>
                        <a:rPr lang="en-US" altLang="ja-JP" sz="2000" kern="100" dirty="0">
                          <a:effectLst/>
                          <a:latin typeface="Century"/>
                          <a:ea typeface="ＭＳ 明朝"/>
                          <a:cs typeface="Times New Roman"/>
                        </a:rPr>
                        <a:t>15</a:t>
                      </a:r>
                      <a:r>
                        <a:rPr lang="ja-JP" altLang="en-US" sz="2000" kern="100" dirty="0">
                          <a:effectLst/>
                          <a:latin typeface="Century"/>
                          <a:ea typeface="ＭＳ 明朝"/>
                          <a:cs typeface="Times New Roman"/>
                        </a:rPr>
                        <a:t>才未満は</a:t>
                      </a:r>
                      <a:r>
                        <a:rPr lang="en-US" altLang="ja-JP" sz="2000" kern="100" dirty="0">
                          <a:effectLst/>
                          <a:latin typeface="Century"/>
                          <a:ea typeface="ＭＳ 明朝"/>
                          <a:cs typeface="Times New Roman"/>
                        </a:rPr>
                        <a:t>2</a:t>
                      </a:r>
                      <a:r>
                        <a:rPr lang="ja-JP" altLang="en-US" sz="2000" kern="100" dirty="0">
                          <a:effectLst/>
                          <a:latin typeface="Century"/>
                          <a:ea typeface="ＭＳ 明朝"/>
                          <a:cs typeface="Times New Roman"/>
                        </a:rPr>
                        <a:t>回接種可</a:t>
                      </a:r>
                      <a:endParaRPr lang="ja-JP" sz="2000" kern="100" dirty="0">
                        <a:effectLst/>
                        <a:latin typeface="Century"/>
                        <a:ea typeface="ＭＳ 明朝"/>
                        <a:cs typeface="Times New Roman"/>
                      </a:endParaRPr>
                    </a:p>
                  </a:txBody>
                  <a:tcPr marL="62865" marR="62865"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3" name="テキスト プレースホルダー 2">
            <a:extLst>
              <a:ext uri="{FF2B5EF4-FFF2-40B4-BE49-F238E27FC236}">
                <a16:creationId xmlns:a16="http://schemas.microsoft.com/office/drawing/2014/main" id="{58A3D0DF-08B6-B618-8469-3E53CD9291FD}"/>
              </a:ext>
            </a:extLst>
          </p:cNvPr>
          <p:cNvSpPr>
            <a:spLocks noGrp="1"/>
          </p:cNvSpPr>
          <p:nvPr>
            <p:ph type="body" idx="4294967295"/>
          </p:nvPr>
        </p:nvSpPr>
        <p:spPr>
          <a:xfrm>
            <a:off x="228600" y="5949280"/>
            <a:ext cx="8726488" cy="756320"/>
          </a:xfrm>
        </p:spPr>
        <p:txBody>
          <a:bodyPr/>
          <a:lstStyle/>
          <a:p>
            <a:pPr marL="0" indent="0">
              <a:buNone/>
            </a:pPr>
            <a:r>
              <a:rPr kumimoji="1" lang="en-US" altLang="ja-JP" sz="1800" dirty="0"/>
              <a:t>* Sakamoto J Papillomavirus Res. 2018;6:46-51</a:t>
            </a:r>
            <a:r>
              <a:rPr kumimoji="1" lang="ja-JP" altLang="en-US" sz="1800" dirty="0"/>
              <a:t>　より一部改変</a:t>
            </a:r>
          </a:p>
        </p:txBody>
      </p:sp>
    </p:spTree>
    <p:extLst>
      <p:ext uri="{BB962C8B-B14F-4D97-AF65-F5344CB8AC3E}">
        <p14:creationId xmlns:p14="http://schemas.microsoft.com/office/powerpoint/2010/main" val="1045621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619BE4-DD45-BC26-174A-E0E084DC6A4B}"/>
              </a:ext>
            </a:extLst>
          </p:cNvPr>
          <p:cNvSpPr>
            <a:spLocks noGrp="1"/>
          </p:cNvSpPr>
          <p:nvPr>
            <p:ph type="title"/>
          </p:nvPr>
        </p:nvSpPr>
        <p:spPr/>
        <p:txBody>
          <a:bodyPr/>
          <a:lstStyle/>
          <a:p>
            <a:endParaRPr kumimoji="1" lang="ja-JP" altLang="en-US" dirty="0"/>
          </a:p>
        </p:txBody>
      </p:sp>
      <p:pic>
        <p:nvPicPr>
          <p:cNvPr id="4" name="図 3">
            <a:extLst>
              <a:ext uri="{FF2B5EF4-FFF2-40B4-BE49-F238E27FC236}">
                <a16:creationId xmlns:a16="http://schemas.microsoft.com/office/drawing/2014/main" id="{F755A35B-DD63-84F9-E2F3-5E12286B56AE}"/>
              </a:ext>
            </a:extLst>
          </p:cNvPr>
          <p:cNvPicPr>
            <a:picLocks noChangeAspect="1"/>
          </p:cNvPicPr>
          <p:nvPr/>
        </p:nvPicPr>
        <p:blipFill>
          <a:blip r:embed="rId3"/>
          <a:stretch>
            <a:fillRect/>
          </a:stretch>
        </p:blipFill>
        <p:spPr>
          <a:xfrm>
            <a:off x="0" y="0"/>
            <a:ext cx="9144000" cy="6302255"/>
          </a:xfrm>
          <a:prstGeom prst="rect">
            <a:avLst/>
          </a:prstGeom>
        </p:spPr>
      </p:pic>
      <p:sp>
        <p:nvSpPr>
          <p:cNvPr id="6" name="テキスト ボックス 5">
            <a:extLst>
              <a:ext uri="{FF2B5EF4-FFF2-40B4-BE49-F238E27FC236}">
                <a16:creationId xmlns:a16="http://schemas.microsoft.com/office/drawing/2014/main" id="{8D3571E0-151A-695D-B875-04C3556A3C0A}"/>
              </a:ext>
            </a:extLst>
          </p:cNvPr>
          <p:cNvSpPr txBox="1"/>
          <p:nvPr/>
        </p:nvSpPr>
        <p:spPr>
          <a:xfrm>
            <a:off x="4247456" y="6596390"/>
            <a:ext cx="4896544" cy="261610"/>
          </a:xfrm>
          <a:prstGeom prst="rect">
            <a:avLst/>
          </a:prstGeom>
          <a:noFill/>
        </p:spPr>
        <p:txBody>
          <a:bodyPr wrap="square">
            <a:spAutoFit/>
          </a:bodyPr>
          <a:lstStyle/>
          <a:p>
            <a:r>
              <a:rPr kumimoji="1" lang="ja-JP" altLang="en-US" sz="1100" b="0" i="0" kern="1200" dirty="0">
                <a:solidFill>
                  <a:schemeClr val="tx1"/>
                </a:solidFill>
                <a:effectLst/>
                <a:latin typeface="Times New Roman" panose="02020603050405020304" pitchFamily="18" charset="0"/>
                <a:ea typeface="ＭＳ Ｐ明朝" panose="02020600040205080304" pitchFamily="18" charset="-128"/>
              </a:rPr>
              <a:t>第</a:t>
            </a:r>
            <a:r>
              <a:rPr kumimoji="1" lang="en-US" altLang="ja-JP" sz="1100" b="0" i="0" kern="1200" dirty="0">
                <a:solidFill>
                  <a:schemeClr val="tx1"/>
                </a:solidFill>
                <a:effectLst/>
                <a:latin typeface="Times New Roman" panose="02020603050405020304" pitchFamily="18" charset="0"/>
                <a:ea typeface="ＭＳ Ｐ明朝" panose="02020600040205080304" pitchFamily="18" charset="-128"/>
              </a:rPr>
              <a:t>45</a:t>
            </a:r>
            <a:r>
              <a:rPr kumimoji="1" lang="ja-JP" altLang="en-US" sz="1100" b="0" i="0" kern="1200" dirty="0">
                <a:solidFill>
                  <a:schemeClr val="tx1"/>
                </a:solidFill>
                <a:effectLst/>
                <a:latin typeface="Times New Roman" panose="02020603050405020304" pitchFamily="18" charset="0"/>
                <a:ea typeface="ＭＳ Ｐ明朝" panose="02020600040205080304" pitchFamily="18" charset="-128"/>
              </a:rPr>
              <a:t>回厚生科学審議会予防接種・ワクチン分科会　資料２　令和５年３月７日</a:t>
            </a:r>
            <a:endParaRPr lang="ja-JP" altLang="en-US" sz="1100" dirty="0"/>
          </a:p>
        </p:txBody>
      </p:sp>
    </p:spTree>
    <p:extLst>
      <p:ext uri="{BB962C8B-B14F-4D97-AF65-F5344CB8AC3E}">
        <p14:creationId xmlns:p14="http://schemas.microsoft.com/office/powerpoint/2010/main" val="3997945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289489-2C98-29A6-2BA5-B58ACE4C7B0E}"/>
              </a:ext>
            </a:extLst>
          </p:cNvPr>
          <p:cNvSpPr>
            <a:spLocks noGrp="1"/>
          </p:cNvSpPr>
          <p:nvPr>
            <p:ph type="title"/>
          </p:nvPr>
        </p:nvSpPr>
        <p:spPr/>
        <p:txBody>
          <a:bodyPr/>
          <a:lstStyle/>
          <a:p>
            <a:r>
              <a:rPr kumimoji="1" lang="ja-JP" altLang="en-US" dirty="0"/>
              <a:t>日本脳炎のキャッチアップ</a:t>
            </a:r>
          </a:p>
        </p:txBody>
      </p:sp>
      <p:graphicFrame>
        <p:nvGraphicFramePr>
          <p:cNvPr id="4" name="表 3">
            <a:extLst>
              <a:ext uri="{FF2B5EF4-FFF2-40B4-BE49-F238E27FC236}">
                <a16:creationId xmlns:a16="http://schemas.microsoft.com/office/drawing/2014/main" id="{57E371FF-6F9C-ACD4-B865-0CA459D6966D}"/>
              </a:ext>
            </a:extLst>
          </p:cNvPr>
          <p:cNvGraphicFramePr>
            <a:graphicFrameLocks noGrp="1"/>
          </p:cNvGraphicFramePr>
          <p:nvPr/>
        </p:nvGraphicFramePr>
        <p:xfrm>
          <a:off x="0" y="1268760"/>
          <a:ext cx="9144000" cy="5351491"/>
        </p:xfrm>
        <a:graphic>
          <a:graphicData uri="http://schemas.openxmlformats.org/drawingml/2006/table">
            <a:tbl>
              <a:tblPr/>
              <a:tblGrid>
                <a:gridCol w="900229">
                  <a:extLst>
                    <a:ext uri="{9D8B030D-6E8A-4147-A177-3AD203B41FA5}">
                      <a16:colId xmlns:a16="http://schemas.microsoft.com/office/drawing/2014/main" val="545569161"/>
                    </a:ext>
                  </a:extLst>
                </a:gridCol>
                <a:gridCol w="900229">
                  <a:extLst>
                    <a:ext uri="{9D8B030D-6E8A-4147-A177-3AD203B41FA5}">
                      <a16:colId xmlns:a16="http://schemas.microsoft.com/office/drawing/2014/main" val="100932534"/>
                    </a:ext>
                  </a:extLst>
                </a:gridCol>
                <a:gridCol w="566812">
                  <a:extLst>
                    <a:ext uri="{9D8B030D-6E8A-4147-A177-3AD203B41FA5}">
                      <a16:colId xmlns:a16="http://schemas.microsoft.com/office/drawing/2014/main" val="4045292695"/>
                    </a:ext>
                  </a:extLst>
                </a:gridCol>
                <a:gridCol w="566812">
                  <a:extLst>
                    <a:ext uri="{9D8B030D-6E8A-4147-A177-3AD203B41FA5}">
                      <a16:colId xmlns:a16="http://schemas.microsoft.com/office/drawing/2014/main" val="2517286045"/>
                    </a:ext>
                  </a:extLst>
                </a:gridCol>
                <a:gridCol w="562643">
                  <a:extLst>
                    <a:ext uri="{9D8B030D-6E8A-4147-A177-3AD203B41FA5}">
                      <a16:colId xmlns:a16="http://schemas.microsoft.com/office/drawing/2014/main" val="2363096083"/>
                    </a:ext>
                  </a:extLst>
                </a:gridCol>
                <a:gridCol w="562643">
                  <a:extLst>
                    <a:ext uri="{9D8B030D-6E8A-4147-A177-3AD203B41FA5}">
                      <a16:colId xmlns:a16="http://schemas.microsoft.com/office/drawing/2014/main" val="1397390626"/>
                    </a:ext>
                  </a:extLst>
                </a:gridCol>
                <a:gridCol w="562643">
                  <a:extLst>
                    <a:ext uri="{9D8B030D-6E8A-4147-A177-3AD203B41FA5}">
                      <a16:colId xmlns:a16="http://schemas.microsoft.com/office/drawing/2014/main" val="1979348436"/>
                    </a:ext>
                  </a:extLst>
                </a:gridCol>
                <a:gridCol w="562643">
                  <a:extLst>
                    <a:ext uri="{9D8B030D-6E8A-4147-A177-3AD203B41FA5}">
                      <a16:colId xmlns:a16="http://schemas.microsoft.com/office/drawing/2014/main" val="2672618345"/>
                    </a:ext>
                  </a:extLst>
                </a:gridCol>
                <a:gridCol w="562643">
                  <a:extLst>
                    <a:ext uri="{9D8B030D-6E8A-4147-A177-3AD203B41FA5}">
                      <a16:colId xmlns:a16="http://schemas.microsoft.com/office/drawing/2014/main" val="1842677604"/>
                    </a:ext>
                  </a:extLst>
                </a:gridCol>
                <a:gridCol w="562643">
                  <a:extLst>
                    <a:ext uri="{9D8B030D-6E8A-4147-A177-3AD203B41FA5}">
                      <a16:colId xmlns:a16="http://schemas.microsoft.com/office/drawing/2014/main" val="2580012322"/>
                    </a:ext>
                  </a:extLst>
                </a:gridCol>
                <a:gridCol w="566812">
                  <a:extLst>
                    <a:ext uri="{9D8B030D-6E8A-4147-A177-3AD203B41FA5}">
                      <a16:colId xmlns:a16="http://schemas.microsoft.com/office/drawing/2014/main" val="2302975559"/>
                    </a:ext>
                  </a:extLst>
                </a:gridCol>
                <a:gridCol w="566812">
                  <a:extLst>
                    <a:ext uri="{9D8B030D-6E8A-4147-A177-3AD203B41FA5}">
                      <a16:colId xmlns:a16="http://schemas.microsoft.com/office/drawing/2014/main" val="2388738483"/>
                    </a:ext>
                  </a:extLst>
                </a:gridCol>
                <a:gridCol w="566812">
                  <a:extLst>
                    <a:ext uri="{9D8B030D-6E8A-4147-A177-3AD203B41FA5}">
                      <a16:colId xmlns:a16="http://schemas.microsoft.com/office/drawing/2014/main" val="344766855"/>
                    </a:ext>
                  </a:extLst>
                </a:gridCol>
                <a:gridCol w="566812">
                  <a:extLst>
                    <a:ext uri="{9D8B030D-6E8A-4147-A177-3AD203B41FA5}">
                      <a16:colId xmlns:a16="http://schemas.microsoft.com/office/drawing/2014/main" val="3156927290"/>
                    </a:ext>
                  </a:extLst>
                </a:gridCol>
                <a:gridCol w="566812">
                  <a:extLst>
                    <a:ext uri="{9D8B030D-6E8A-4147-A177-3AD203B41FA5}">
                      <a16:colId xmlns:a16="http://schemas.microsoft.com/office/drawing/2014/main" val="2002407741"/>
                    </a:ext>
                  </a:extLst>
                </a:gridCol>
              </a:tblGrid>
              <a:tr h="701506">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gridSpan="6">
                  <a:txBody>
                    <a:bodyPr/>
                    <a:lstStyle/>
                    <a:p>
                      <a:pPr algn="l" fontAlgn="ctr"/>
                      <a:r>
                        <a:rPr lang="ja-JP" altLang="en-US" sz="2400" b="0" i="0" u="none" strike="noStrike">
                          <a:solidFill>
                            <a:srgbClr val="000000"/>
                          </a:solidFill>
                          <a:effectLst/>
                          <a:latin typeface="游ゴシック" panose="020B0400000000000000" pitchFamily="50" charset="-128"/>
                          <a:ea typeface="游ゴシック" panose="020B0400000000000000" pitchFamily="50" charset="-128"/>
                        </a:rPr>
                        <a:t>日本脳炎キャッチアップ</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8474878"/>
                  </a:ext>
                </a:extLst>
              </a:tr>
              <a:tr h="501076">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dirty="0">
                          <a:solidFill>
                            <a:srgbClr val="000000"/>
                          </a:solidFill>
                          <a:effectLst/>
                          <a:latin typeface="游ゴシック" panose="020B0400000000000000" pitchFamily="50" charset="-128"/>
                          <a:ea typeface="游ゴシック" panose="020B0400000000000000" pitchFamily="50" charset="-128"/>
                        </a:rPr>
                        <a:t>H17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H19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H25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018985309"/>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2001</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2009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2013</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230226"/>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R5</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10</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88766800"/>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2024</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R6</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lnTlToBr w="6350" cap="flat" cmpd="sng" algn="ctr">
                      <a:solidFill>
                        <a:srgbClr val="000000"/>
                      </a:solidFill>
                      <a:prstDash val="solid"/>
                      <a:round/>
                      <a:headEnd type="none" w="med" len="med"/>
                      <a:tailEnd type="none" w="med" len="med"/>
                    </a:lnTlToBr>
                    <a:solidFill>
                      <a:srgbClr val="92D05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11</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92D050"/>
                    </a:solidFill>
                  </a:tcPr>
                </a:tc>
                <a:extLst>
                  <a:ext uri="{0D108BD9-81ED-4DB2-BD59-A6C34878D82A}">
                    <a16:rowId xmlns:a16="http://schemas.microsoft.com/office/drawing/2014/main" val="268586763"/>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2025</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R7</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a:noFill/>
                    </a:lnT>
                    <a:lnB>
                      <a:noFill/>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a:noFill/>
                    </a:lnT>
                    <a:lnB>
                      <a:noFill/>
                    </a:lnB>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a:noFill/>
                    </a:lnR>
                    <a:lnT>
                      <a:noFill/>
                    </a:lnT>
                    <a:lnB>
                      <a:noFill/>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lnTlToBr w="6350" cap="flat" cmpd="sng" algn="ctr">
                      <a:solidFill>
                        <a:srgbClr val="000000"/>
                      </a:solidFill>
                      <a:prstDash val="solid"/>
                      <a:round/>
                      <a:headEnd type="none" w="med" len="med"/>
                      <a:tailEnd type="none" w="med" len="med"/>
                    </a:lnTlToBr>
                    <a:solidFill>
                      <a:srgbClr val="92D050"/>
                    </a:solidFill>
                  </a:tcPr>
                </a:tc>
                <a:extLst>
                  <a:ext uri="{0D108BD9-81ED-4DB2-BD59-A6C34878D82A}">
                    <a16:rowId xmlns:a16="http://schemas.microsoft.com/office/drawing/2014/main" val="1965984641"/>
                  </a:ext>
                </a:extLst>
              </a:tr>
              <a:tr h="521119">
                <a:tc>
                  <a:txBody>
                    <a:bodyPr/>
                    <a:lstStyle/>
                    <a:p>
                      <a:pPr algn="ctr" fontAlgn="ctr"/>
                      <a:r>
                        <a:rPr lang="en-US" altLang="ja-JP" sz="1600" b="1" i="0" u="none" strike="noStrike">
                          <a:solidFill>
                            <a:srgbClr val="000000"/>
                          </a:solidFill>
                          <a:effectLst/>
                          <a:latin typeface="游ゴシック" panose="020B0400000000000000" pitchFamily="50" charset="-128"/>
                          <a:ea typeface="游ゴシック" panose="020B0400000000000000" pitchFamily="50" charset="-128"/>
                        </a:rPr>
                        <a:t>2026</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00"/>
                          </a:solidFill>
                          <a:effectLst/>
                          <a:latin typeface="游ゴシック" panose="020B0400000000000000" pitchFamily="50" charset="-128"/>
                          <a:ea typeface="游ゴシック" panose="020B0400000000000000" pitchFamily="50" charset="-128"/>
                        </a:rPr>
                        <a:t>R8</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25</a:t>
                      </a:r>
                    </a:p>
                  </a:txBody>
                  <a:tcPr marL="9525" marR="9525" marT="9525"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23</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22</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21</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lnTlToBr w="6350" cap="flat" cmpd="sng" algn="ctr">
                      <a:solidFill>
                        <a:srgbClr val="000000"/>
                      </a:solidFill>
                      <a:prstDash val="dot"/>
                      <a:round/>
                      <a:headEnd type="none" w="med" len="med"/>
                      <a:tailEnd type="none" w="med" len="med"/>
                    </a:lnTlToBr>
                    <a:solidFill>
                      <a:srgbClr val="FFFF00"/>
                    </a:solidFill>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19</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17</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16</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15</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14</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13</a:t>
                      </a: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0449785"/>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233768069"/>
                  </a:ext>
                </a:extLst>
              </a:tr>
              <a:tr h="521119">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3">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キャッチアップ</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a:noFill/>
                    </a:lnB>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　</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algn="l" fontAlgn="ct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日本脳炎</a:t>
                      </a:r>
                      <a:endPar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endParaRPr>
                    </a:p>
                    <a:p>
                      <a:pPr algn="l" fontAlgn="ctr"/>
                      <a:r>
                        <a:rPr lang="en-US" altLang="ja-JP" sz="1600" b="0" i="0" u="none" strike="noStrike" dirty="0">
                          <a:solidFill>
                            <a:srgbClr val="000000"/>
                          </a:solidFill>
                          <a:effectLst/>
                          <a:latin typeface="游ゴシック" panose="020B0400000000000000" pitchFamily="50" charset="-128"/>
                          <a:ea typeface="游ゴシック" panose="020B0400000000000000" pitchFamily="50" charset="-128"/>
                        </a:rPr>
                        <a:t>2</a:t>
                      </a:r>
                      <a:r>
                        <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rPr>
                        <a:t>期</a:t>
                      </a:r>
                    </a:p>
                  </a:txBody>
                  <a:tcPr marL="9525" marR="9525" marT="9525"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2627232589"/>
                  </a:ext>
                </a:extLst>
              </a:tr>
              <a:tr h="501076">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6">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平成</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18</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年度以前生まれで</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20</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才未満</a:t>
                      </a:r>
                    </a:p>
                  </a:txBody>
                  <a:tcPr marL="9525" marR="9525" marT="9525" marB="0" anchor="ctr">
                    <a:lnL>
                      <a:noFill/>
                    </a:lnL>
                    <a:lnR>
                      <a:noFill/>
                    </a:lnR>
                    <a:lnT>
                      <a:noFill/>
                    </a:lnT>
                    <a:lnB>
                      <a:noFill/>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l" fontAlgn="ctr"/>
                      <a:endParaRPr lang="ja-JP" altLang="en-US" sz="16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l" fontAlgn="ct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９～</a:t>
                      </a:r>
                      <a:r>
                        <a:rPr lang="en-US" altLang="ja-JP" sz="1600" b="0" i="0" u="none" strike="noStrike">
                          <a:solidFill>
                            <a:srgbClr val="000000"/>
                          </a:solidFill>
                          <a:effectLst/>
                          <a:latin typeface="游ゴシック" panose="020B0400000000000000" pitchFamily="50" charset="-128"/>
                          <a:ea typeface="游ゴシック" panose="020B0400000000000000" pitchFamily="50" charset="-128"/>
                        </a:rPr>
                        <a:t>12</a:t>
                      </a:r>
                      <a:r>
                        <a:rPr lang="ja-JP" altLang="en-US" sz="1600" b="0" i="0" u="none" strike="noStrike">
                          <a:solidFill>
                            <a:srgbClr val="000000"/>
                          </a:solidFill>
                          <a:effectLst/>
                          <a:latin typeface="游ゴシック" panose="020B0400000000000000" pitchFamily="50" charset="-128"/>
                          <a:ea typeface="游ゴシック" panose="020B0400000000000000" pitchFamily="50" charset="-128"/>
                        </a:rPr>
                        <a:t>才</a:t>
                      </a:r>
                    </a:p>
                  </a:txBody>
                  <a:tcPr marL="9525" marR="9525" marT="9525" marB="0" anchor="ctr">
                    <a:lnL>
                      <a:noFill/>
                    </a:lnL>
                    <a:lnR>
                      <a:noFill/>
                    </a:lnR>
                    <a:lnT>
                      <a:noFill/>
                    </a:lnT>
                    <a:lnB>
                      <a:noFill/>
                    </a:lnB>
                  </a:tcPr>
                </a:tc>
                <a:tc hMerge="1">
                  <a:txBody>
                    <a:bodyPr/>
                    <a:lstStyle/>
                    <a:p>
                      <a:endParaRPr kumimoji="1" lang="ja-JP" altLang="en-US"/>
                    </a:p>
                  </a:txBody>
                  <a:tcPr/>
                </a:tc>
                <a:tc>
                  <a:txBody>
                    <a:bodyPr/>
                    <a:lstStyle/>
                    <a:p>
                      <a:pPr algn="l" fontAlgn="ctr"/>
                      <a:endParaRPr lang="ja-JP" altLang="en-US" sz="16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lnL>
                      <a:noFill/>
                    </a:lnL>
                    <a:lnR>
                      <a:noFill/>
                    </a:lnR>
                    <a:lnT>
                      <a:noFill/>
                    </a:lnT>
                    <a:lnB>
                      <a:noFill/>
                    </a:lnB>
                  </a:tcPr>
                </a:tc>
                <a:extLst>
                  <a:ext uri="{0D108BD9-81ED-4DB2-BD59-A6C34878D82A}">
                    <a16:rowId xmlns:a16="http://schemas.microsoft.com/office/drawing/2014/main" val="991851481"/>
                  </a:ext>
                </a:extLst>
              </a:tr>
            </a:tbl>
          </a:graphicData>
        </a:graphic>
      </p:graphicFrame>
    </p:spTree>
    <p:extLst>
      <p:ext uri="{BB962C8B-B14F-4D97-AF65-F5344CB8AC3E}">
        <p14:creationId xmlns:p14="http://schemas.microsoft.com/office/powerpoint/2010/main" val="34777268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89C9CB-ED6E-11B4-76B8-E121E8A79B3A}"/>
              </a:ext>
            </a:extLst>
          </p:cNvPr>
          <p:cNvSpPr>
            <a:spLocks noGrp="1"/>
          </p:cNvSpPr>
          <p:nvPr>
            <p:ph type="title"/>
          </p:nvPr>
        </p:nvSpPr>
        <p:spPr/>
        <p:txBody>
          <a:bodyPr/>
          <a:lstStyle/>
          <a:p>
            <a:r>
              <a:rPr kumimoji="1" lang="ja-JP" altLang="en-US" dirty="0"/>
              <a:t>胎児のために妊婦に打つワクチン</a:t>
            </a:r>
          </a:p>
        </p:txBody>
      </p:sp>
      <p:sp>
        <p:nvSpPr>
          <p:cNvPr id="3" name="コンテンツ プレースホルダー 2">
            <a:extLst>
              <a:ext uri="{FF2B5EF4-FFF2-40B4-BE49-F238E27FC236}">
                <a16:creationId xmlns:a16="http://schemas.microsoft.com/office/drawing/2014/main" id="{8CD257B8-C9E3-E60F-A03E-1669034CBC64}"/>
              </a:ext>
            </a:extLst>
          </p:cNvPr>
          <p:cNvSpPr>
            <a:spLocks noGrp="1"/>
          </p:cNvSpPr>
          <p:nvPr>
            <p:ph idx="1"/>
          </p:nvPr>
        </p:nvSpPr>
        <p:spPr/>
        <p:txBody>
          <a:bodyPr/>
          <a:lstStyle/>
          <a:p>
            <a:r>
              <a:rPr lang="ja-JP" altLang="en-US" dirty="0"/>
              <a:t>胎児のために妊婦に打つワクチン</a:t>
            </a:r>
            <a:endParaRPr lang="en-US" altLang="ja-JP" dirty="0"/>
          </a:p>
          <a:p>
            <a:pPr lvl="1"/>
            <a:r>
              <a:rPr lang="ja-JP" altLang="en-US" dirty="0"/>
              <a:t>妊婦に接種　→　胎児に免疫移行　→　出生後守る</a:t>
            </a:r>
            <a:endParaRPr lang="en-US" altLang="ja-JP" dirty="0"/>
          </a:p>
          <a:p>
            <a:pPr lvl="1"/>
            <a:r>
              <a:rPr lang="ja-JP" altLang="en-US" dirty="0"/>
              <a:t>出生後に抗体薬を投与するのではなく、</a:t>
            </a:r>
            <a:endParaRPr lang="en-US" altLang="ja-JP" dirty="0"/>
          </a:p>
          <a:p>
            <a:r>
              <a:rPr lang="ja-JP" altLang="en-US" dirty="0"/>
              <a:t>百日咳　（コクーン戦略、欧米で実施）</a:t>
            </a:r>
            <a:endParaRPr lang="en-US" altLang="ja-JP" dirty="0"/>
          </a:p>
          <a:p>
            <a:pPr lvl="1"/>
            <a:r>
              <a:rPr lang="ja-JP" altLang="en-US" dirty="0"/>
              <a:t>妊娠２７～３６週で</a:t>
            </a:r>
            <a:r>
              <a:rPr lang="en-US" altLang="ja-JP" dirty="0"/>
              <a:t>Tdap</a:t>
            </a:r>
            <a:r>
              <a:rPr lang="ja-JP" altLang="en-US" dirty="0"/>
              <a:t>ワクチンを接種、胎児へ抗体が移行</a:t>
            </a:r>
            <a:endParaRPr lang="en-US" altLang="ja-JP" dirty="0"/>
          </a:p>
          <a:p>
            <a:r>
              <a:rPr lang="en-US" altLang="ja-JP" dirty="0"/>
              <a:t>RSV</a:t>
            </a:r>
          </a:p>
          <a:p>
            <a:pPr lvl="1"/>
            <a:r>
              <a:rPr lang="ja-JP" altLang="en-US" dirty="0"/>
              <a:t>妊娠２４～３６週で</a:t>
            </a:r>
            <a:r>
              <a:rPr lang="en-US" altLang="ja-JP" dirty="0"/>
              <a:t>RSV</a:t>
            </a:r>
            <a:r>
              <a:rPr lang="ja-JP" altLang="en-US" dirty="0"/>
              <a:t>ワクチン（アボリスボ</a:t>
            </a:r>
            <a:r>
              <a:rPr lang="en-US" altLang="ja-JP" dirty="0"/>
              <a:t>)</a:t>
            </a:r>
            <a:r>
              <a:rPr lang="ja-JP" altLang="en-US" dirty="0"/>
              <a:t>を接種、胎児へ抗体が移行</a:t>
            </a:r>
            <a:endParaRPr lang="en-US" altLang="ja-JP" dirty="0"/>
          </a:p>
          <a:p>
            <a:pPr lvl="1"/>
            <a:r>
              <a:rPr lang="ja-JP" altLang="en-US" dirty="0"/>
              <a:t>妊娠２８週以降の接種の方が効果が高い。</a:t>
            </a:r>
            <a:endParaRPr lang="en-US" altLang="ja-JP" dirty="0"/>
          </a:p>
          <a:p>
            <a:pPr lvl="1"/>
            <a:r>
              <a:rPr lang="ja-JP" altLang="en-US" dirty="0"/>
              <a:t>　あるいは</a:t>
            </a:r>
            <a:endParaRPr lang="en-US" altLang="ja-JP" dirty="0"/>
          </a:p>
          <a:p>
            <a:pPr lvl="1"/>
            <a:r>
              <a:rPr lang="ja-JP" altLang="en-US" dirty="0"/>
              <a:t>出生時に新生児にベイフォータス</a:t>
            </a:r>
            <a:r>
              <a:rPr lang="en-US" altLang="ja-JP" dirty="0"/>
              <a:t>(</a:t>
            </a:r>
            <a:r>
              <a:rPr lang="ja-JP" altLang="en-US" dirty="0"/>
              <a:t>抗体薬</a:t>
            </a:r>
            <a:r>
              <a:rPr lang="en-US" altLang="ja-JP" dirty="0"/>
              <a:t>)</a:t>
            </a:r>
            <a:r>
              <a:rPr lang="ja-JP" altLang="en-US" dirty="0"/>
              <a:t>を</a:t>
            </a:r>
            <a:r>
              <a:rPr lang="en-US" altLang="ja-JP" dirty="0"/>
              <a:t>1</a:t>
            </a:r>
            <a:r>
              <a:rPr lang="ja-JP" altLang="en-US" dirty="0"/>
              <a:t>回接種（米国で定期接種</a:t>
            </a:r>
            <a:r>
              <a:rPr lang="en-US" altLang="ja-JP" dirty="0"/>
              <a:t>)</a:t>
            </a:r>
            <a:r>
              <a:rPr lang="ja-JP" altLang="en-US" dirty="0"/>
              <a:t>、あるいはシナジス（抗体薬）を毎月接種</a:t>
            </a:r>
            <a:endParaRPr lang="en-US" altLang="ja-JP" dirty="0"/>
          </a:p>
          <a:p>
            <a:pPr lvl="1"/>
            <a:endParaRPr lang="en-US" altLang="ja-JP" dirty="0"/>
          </a:p>
          <a:p>
            <a:endParaRPr lang="en-US" altLang="ja-JP" dirty="0"/>
          </a:p>
          <a:p>
            <a:endParaRPr kumimoji="1" lang="ja-JP" altLang="en-US" dirty="0"/>
          </a:p>
        </p:txBody>
      </p:sp>
    </p:spTree>
    <p:extLst>
      <p:ext uri="{BB962C8B-B14F-4D97-AF65-F5344CB8AC3E}">
        <p14:creationId xmlns:p14="http://schemas.microsoft.com/office/powerpoint/2010/main" val="292249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A53045-7336-2F96-F8FA-873B49AC7E1B}"/>
              </a:ext>
            </a:extLst>
          </p:cNvPr>
          <p:cNvSpPr>
            <a:spLocks noGrp="1"/>
          </p:cNvSpPr>
          <p:nvPr>
            <p:ph type="title"/>
          </p:nvPr>
        </p:nvSpPr>
        <p:spPr/>
        <p:txBody>
          <a:bodyPr/>
          <a:lstStyle/>
          <a:p>
            <a:r>
              <a:rPr kumimoji="1" lang="en-US" altLang="ja-JP" dirty="0"/>
              <a:t>RS</a:t>
            </a:r>
            <a:r>
              <a:rPr kumimoji="1" lang="ja-JP" altLang="en-US" dirty="0"/>
              <a:t>ウイルス</a:t>
            </a:r>
          </a:p>
        </p:txBody>
      </p:sp>
      <p:sp>
        <p:nvSpPr>
          <p:cNvPr id="3" name="コンテンツ プレースホルダー 2">
            <a:extLst>
              <a:ext uri="{FF2B5EF4-FFF2-40B4-BE49-F238E27FC236}">
                <a16:creationId xmlns:a16="http://schemas.microsoft.com/office/drawing/2014/main" id="{756D33CE-6C01-3D36-1000-2CBCD6406C76}"/>
              </a:ext>
            </a:extLst>
          </p:cNvPr>
          <p:cNvSpPr>
            <a:spLocks noGrp="1"/>
          </p:cNvSpPr>
          <p:nvPr>
            <p:ph idx="1"/>
          </p:nvPr>
        </p:nvSpPr>
        <p:spPr/>
        <p:txBody>
          <a:bodyPr/>
          <a:lstStyle/>
          <a:p>
            <a:r>
              <a:rPr kumimoji="1" lang="ja-JP" altLang="en-US" dirty="0"/>
              <a:t>新生児～</a:t>
            </a:r>
            <a:r>
              <a:rPr kumimoji="1" lang="en-US" altLang="ja-JP" dirty="0"/>
              <a:t>2</a:t>
            </a:r>
            <a:r>
              <a:rPr kumimoji="1" lang="ja-JP" altLang="en-US" dirty="0"/>
              <a:t>才：　下気道感染を起こすと重症化、喘息に移行しやすい。</a:t>
            </a:r>
            <a:endParaRPr kumimoji="1" lang="en-US" altLang="ja-JP" dirty="0"/>
          </a:p>
          <a:p>
            <a:pPr lvl="1"/>
            <a:r>
              <a:rPr lang="ja-JP" altLang="en-US" dirty="0"/>
              <a:t>ハイリスク新生児には抗体薬を投与して感染予防する。</a:t>
            </a:r>
            <a:endParaRPr kumimoji="1" lang="en-US" altLang="ja-JP" dirty="0"/>
          </a:p>
          <a:p>
            <a:endParaRPr lang="en-US" altLang="ja-JP" dirty="0"/>
          </a:p>
          <a:p>
            <a:endParaRPr lang="en-US" altLang="ja-JP" dirty="0"/>
          </a:p>
          <a:p>
            <a:r>
              <a:rPr lang="ja-JP" altLang="en-US" dirty="0"/>
              <a:t>高齢者：　肺炎重症化リスクがインフルエンザより高いために近年注目されている。</a:t>
            </a:r>
            <a:endParaRPr lang="en-US" altLang="ja-JP" dirty="0"/>
          </a:p>
          <a:p>
            <a:endParaRPr kumimoji="1" lang="en-US" altLang="ja-JP" dirty="0"/>
          </a:p>
          <a:p>
            <a:endParaRPr kumimoji="1" lang="ja-JP" altLang="en-US" dirty="0"/>
          </a:p>
        </p:txBody>
      </p:sp>
    </p:spTree>
    <p:extLst>
      <p:ext uri="{BB962C8B-B14F-4D97-AF65-F5344CB8AC3E}">
        <p14:creationId xmlns:p14="http://schemas.microsoft.com/office/powerpoint/2010/main" val="23454222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B25EB8A-B924-E079-00F1-1100324877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24347" y="1774658"/>
            <a:ext cx="6825266" cy="3794908"/>
          </a:xfrm>
          <a:prstGeom prst="rect">
            <a:avLst/>
          </a:prstGeom>
          <a:noFill/>
          <a:ln>
            <a:noFill/>
          </a:ln>
        </p:spPr>
      </p:pic>
      <p:sp>
        <p:nvSpPr>
          <p:cNvPr id="6" name="テキスト ボックス 5">
            <a:extLst>
              <a:ext uri="{FF2B5EF4-FFF2-40B4-BE49-F238E27FC236}">
                <a16:creationId xmlns:a16="http://schemas.microsoft.com/office/drawing/2014/main" id="{ABA7C380-3542-0AB5-9BEB-5BA75EC94102}"/>
              </a:ext>
            </a:extLst>
          </p:cNvPr>
          <p:cNvSpPr txBox="1"/>
          <p:nvPr/>
        </p:nvSpPr>
        <p:spPr>
          <a:xfrm>
            <a:off x="399201" y="3926441"/>
            <a:ext cx="1093569" cy="461665"/>
          </a:xfrm>
          <a:prstGeom prst="rect">
            <a:avLst/>
          </a:prstGeom>
          <a:noFill/>
        </p:spPr>
        <p:txBody>
          <a:bodyPr wrap="none" rtlCol="0" anchor="ctr">
            <a:spAutoFit/>
          </a:bodyPr>
          <a:lstStyle/>
          <a:p>
            <a:pPr algn="ct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Site</a:t>
            </a:r>
            <a:r>
              <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rPr>
              <a:t> </a:t>
            </a:r>
            <a:r>
              <a:rPr lang="en-US" altLang="ja-JP" sz="2400" dirty="0">
                <a:solidFill>
                  <a:srgbClr val="002060"/>
                </a:solidFill>
                <a:highlight>
                  <a:srgbClr val="FFFF00"/>
                </a:highlight>
                <a:latin typeface="HGPｺﾞｼｯｸE" panose="020B0900000000000000" pitchFamily="50" charset="-128"/>
                <a:ea typeface="HGPｺﾞｼｯｸE" panose="020B0900000000000000" pitchFamily="50" charset="-128"/>
              </a:rPr>
              <a:t>Ⅱ</a:t>
            </a:r>
            <a:endParaRPr lang="ja-JP" altLang="en-US" sz="2400" dirty="0">
              <a:solidFill>
                <a:srgbClr val="002060"/>
              </a:solidFill>
              <a:highlight>
                <a:srgbClr val="FFFF00"/>
              </a:highlight>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8CAD8F27-C2EA-8169-79B1-962E60A1C301}"/>
              </a:ext>
            </a:extLst>
          </p:cNvPr>
          <p:cNvSpPr txBox="1"/>
          <p:nvPr/>
        </p:nvSpPr>
        <p:spPr>
          <a:xfrm>
            <a:off x="432362" y="2381568"/>
            <a:ext cx="1099004" cy="461665"/>
          </a:xfrm>
          <a:prstGeom prst="rect">
            <a:avLst/>
          </a:prstGeom>
          <a:noFill/>
        </p:spPr>
        <p:txBody>
          <a:bodyPr wrap="square" rtlCol="0" anchor="ctr">
            <a:spAutoFit/>
          </a:bodyPr>
          <a:lstStyle/>
          <a:p>
            <a:pPr algn="ctr"/>
            <a:r>
              <a:rPr lang="en-US" altLang="ja-JP" sz="2400" dirty="0">
                <a:solidFill>
                  <a:srgbClr val="002060"/>
                </a:solidFill>
                <a:highlight>
                  <a:srgbClr val="FF0000"/>
                </a:highlight>
                <a:latin typeface="HGPｺﾞｼｯｸE" panose="020B0900000000000000" pitchFamily="50" charset="-128"/>
                <a:ea typeface="HGPｺﾞｼｯｸE" panose="020B0900000000000000" pitchFamily="50" charset="-128"/>
              </a:rPr>
              <a:t>Site Ø</a:t>
            </a:r>
            <a:endParaRPr lang="ja-JP" altLang="en-US" sz="2400" dirty="0">
              <a:solidFill>
                <a:srgbClr val="002060"/>
              </a:solidFill>
              <a:highlight>
                <a:srgbClr val="FF0000"/>
              </a:highlight>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154807AA-6081-01B2-E483-3561CC2FCBF0}"/>
              </a:ext>
            </a:extLst>
          </p:cNvPr>
          <p:cNvSpPr txBox="1"/>
          <p:nvPr/>
        </p:nvSpPr>
        <p:spPr>
          <a:xfrm>
            <a:off x="170683" y="4363758"/>
            <a:ext cx="1556267"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パリビズマブ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2" name="テキスト ボックス 11">
            <a:extLst>
              <a:ext uri="{FF2B5EF4-FFF2-40B4-BE49-F238E27FC236}">
                <a16:creationId xmlns:a16="http://schemas.microsoft.com/office/drawing/2014/main" id="{EC9CF858-F338-366E-0524-EEE3A702FCED}"/>
              </a:ext>
            </a:extLst>
          </p:cNvPr>
          <p:cNvSpPr txBox="1"/>
          <p:nvPr/>
        </p:nvSpPr>
        <p:spPr>
          <a:xfrm>
            <a:off x="93628" y="2780491"/>
            <a:ext cx="1650644" cy="646331"/>
          </a:xfrm>
          <a:prstGeom prst="rect">
            <a:avLst/>
          </a:prstGeom>
          <a:noFill/>
        </p:spPr>
        <p:txBody>
          <a:bodyPr wrap="square" rtlCol="0" anchor="ctr">
            <a:spAutoFit/>
          </a:bodyPr>
          <a:lstStyle/>
          <a:p>
            <a:pPr algn="ctr"/>
            <a:r>
              <a:rPr lang="ja-JP" altLang="en-US" sz="1800" dirty="0">
                <a:solidFill>
                  <a:srgbClr val="002060"/>
                </a:solidFill>
                <a:latin typeface="HGPｺﾞｼｯｸE" panose="020B0900000000000000" pitchFamily="50" charset="-128"/>
                <a:ea typeface="HGPｺﾞｼｯｸE" panose="020B0900000000000000" pitchFamily="50" charset="-128"/>
              </a:rPr>
              <a:t>ニルセビマブ</a:t>
            </a:r>
            <a:endParaRPr lang="en-US" altLang="ja-JP" sz="1200" dirty="0">
              <a:solidFill>
                <a:srgbClr val="002060"/>
              </a:solidFill>
              <a:latin typeface="HGPｺﾞｼｯｸE" panose="020B0900000000000000" pitchFamily="50" charset="-128"/>
              <a:ea typeface="HGPｺﾞｼｯｸE" panose="020B0900000000000000" pitchFamily="50" charset="-128"/>
            </a:endParaRPr>
          </a:p>
          <a:p>
            <a:pPr algn="ctr"/>
            <a:r>
              <a:rPr lang="ja-JP" altLang="en-US" sz="1800" dirty="0">
                <a:solidFill>
                  <a:srgbClr val="002060"/>
                </a:solidFill>
                <a:latin typeface="HGPｺﾞｼｯｸE" panose="020B0900000000000000" pitchFamily="50" charset="-128"/>
                <a:ea typeface="HGPｺﾞｼｯｸE" panose="020B0900000000000000" pitchFamily="50" charset="-128"/>
              </a:rPr>
              <a:t>抗原認識部位</a:t>
            </a:r>
          </a:p>
        </p:txBody>
      </p:sp>
      <p:sp>
        <p:nvSpPr>
          <p:cNvPr id="14" name="テキスト ボックス 13">
            <a:extLst>
              <a:ext uri="{FF2B5EF4-FFF2-40B4-BE49-F238E27FC236}">
                <a16:creationId xmlns:a16="http://schemas.microsoft.com/office/drawing/2014/main" id="{E65BC21F-E512-5D7E-7647-27C1E9594365}"/>
              </a:ext>
            </a:extLst>
          </p:cNvPr>
          <p:cNvSpPr txBox="1"/>
          <p:nvPr/>
        </p:nvSpPr>
        <p:spPr>
          <a:xfrm>
            <a:off x="-385913" y="5458615"/>
            <a:ext cx="3001509" cy="415498"/>
          </a:xfrm>
          <a:prstGeom prst="rect">
            <a:avLst/>
          </a:prstGeom>
          <a:noFill/>
        </p:spPr>
        <p:txBody>
          <a:bodyPr wrap="square" rtlCol="0" anchor="ctr">
            <a:spAutoFit/>
          </a:bodyPr>
          <a:lstStyle/>
          <a:p>
            <a:pPr algn="ctr"/>
            <a:r>
              <a:rPr lang="ja-JP" altLang="en-US" sz="2100" dirty="0">
                <a:solidFill>
                  <a:srgbClr val="002060"/>
                </a:solidFill>
                <a:latin typeface="HGPｺﾞｼｯｸE" panose="020B0900000000000000" pitchFamily="50" charset="-128"/>
                <a:ea typeface="HGPｺﾞｼｯｸE" panose="020B0900000000000000" pitchFamily="50" charset="-128"/>
              </a:rPr>
              <a:t>中和活性≧</a:t>
            </a:r>
            <a:r>
              <a:rPr lang="en-US" altLang="ja-JP" sz="2100" dirty="0">
                <a:solidFill>
                  <a:srgbClr val="002060"/>
                </a:solidFill>
                <a:latin typeface="HGPｺﾞｼｯｸE" panose="020B0900000000000000" pitchFamily="50" charset="-128"/>
                <a:ea typeface="HGPｺﾞｼｯｸE" panose="020B0900000000000000" pitchFamily="50" charset="-128"/>
              </a:rPr>
              <a:t>10</a:t>
            </a:r>
            <a:r>
              <a:rPr lang="ja-JP" altLang="en-US" sz="2100" dirty="0">
                <a:solidFill>
                  <a:srgbClr val="002060"/>
                </a:solidFill>
                <a:latin typeface="HGPｺﾞｼｯｸE" panose="020B0900000000000000" pitchFamily="50" charset="-128"/>
                <a:ea typeface="HGPｺﾞｼｯｸE" panose="020B0900000000000000" pitchFamily="50" charset="-128"/>
              </a:rPr>
              <a:t>倍</a:t>
            </a:r>
          </a:p>
        </p:txBody>
      </p:sp>
      <p:sp>
        <p:nvSpPr>
          <p:cNvPr id="16" name="テキスト ボックス 15">
            <a:extLst>
              <a:ext uri="{FF2B5EF4-FFF2-40B4-BE49-F238E27FC236}">
                <a16:creationId xmlns:a16="http://schemas.microsoft.com/office/drawing/2014/main" id="{8BFE02C9-FF04-69A2-67BC-368D0286B4FA}"/>
              </a:ext>
            </a:extLst>
          </p:cNvPr>
          <p:cNvSpPr txBox="1"/>
          <p:nvPr/>
        </p:nvSpPr>
        <p:spPr>
          <a:xfrm>
            <a:off x="4455307" y="5695271"/>
            <a:ext cx="4570605" cy="276999"/>
          </a:xfrm>
          <a:prstGeom prst="rect">
            <a:avLst/>
          </a:prstGeom>
          <a:noFill/>
        </p:spPr>
        <p:txBody>
          <a:bodyPr wrap="square">
            <a:spAutoFit/>
          </a:bodyPr>
          <a:lstStyle/>
          <a:p>
            <a:pPr algn="r"/>
            <a:r>
              <a:rPr lang="zh-CN" altLang="en-US" sz="1200" dirty="0">
                <a:latin typeface="HGPｺﾞｼｯｸE" panose="020B0900000000000000" pitchFamily="50" charset="-128"/>
                <a:ea typeface="HGPｺﾞｼｯｸE" panose="020B0900000000000000" pitchFamily="50" charset="-128"/>
              </a:rPr>
              <a:t>日本小児科学会雑誌</a:t>
            </a:r>
            <a:r>
              <a:rPr lang="ja-JP" altLang="en-US" sz="1200" dirty="0">
                <a:latin typeface="HGPｺﾞｼｯｸE" panose="020B0900000000000000" pitchFamily="50" charset="-128"/>
                <a:ea typeface="HGPｺﾞｼｯｸE" panose="020B0900000000000000" pitchFamily="50" charset="-128"/>
              </a:rPr>
              <a:t>　</a:t>
            </a:r>
            <a:r>
              <a:rPr lang="en-US" altLang="zh-CN" sz="1200" dirty="0">
                <a:latin typeface="HGPｺﾞｼｯｸE" panose="020B0900000000000000" pitchFamily="50" charset="-128"/>
                <a:ea typeface="HGPｺﾞｼｯｸE" panose="020B0900000000000000" pitchFamily="50" charset="-128"/>
              </a:rPr>
              <a:t>127</a:t>
            </a:r>
            <a:r>
              <a:rPr lang="zh-CN" altLang="en-US" sz="1200" dirty="0">
                <a:latin typeface="HGPｺﾞｼｯｸE" panose="020B0900000000000000" pitchFamily="50" charset="-128"/>
                <a:ea typeface="HGPｺﾞｼｯｸE" panose="020B0900000000000000" pitchFamily="50" charset="-128"/>
              </a:rPr>
              <a:t>巻</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号 </a:t>
            </a:r>
            <a:r>
              <a:rPr lang="en-US" altLang="zh-CN" sz="1200" dirty="0">
                <a:latin typeface="HGPｺﾞｼｯｸE" panose="020B0900000000000000" pitchFamily="50" charset="-128"/>
                <a:ea typeface="HGPｺﾞｼｯｸE" panose="020B0900000000000000" pitchFamily="50" charset="-128"/>
              </a:rPr>
              <a:t>2023</a:t>
            </a:r>
            <a:r>
              <a:rPr lang="zh-CN" altLang="en-US" sz="1200" dirty="0">
                <a:latin typeface="HGPｺﾞｼｯｸE" panose="020B0900000000000000" pitchFamily="50" charset="-128"/>
                <a:ea typeface="HGPｺﾞｼｯｸE" panose="020B0900000000000000" pitchFamily="50" charset="-128"/>
              </a:rPr>
              <a:t>年</a:t>
            </a:r>
            <a:r>
              <a:rPr lang="en-US" altLang="zh-CN" sz="1200" dirty="0">
                <a:latin typeface="HGPｺﾞｼｯｸE" panose="020B0900000000000000" pitchFamily="50" charset="-128"/>
                <a:ea typeface="HGPｺﾞｼｯｸE" panose="020B0900000000000000" pitchFamily="50" charset="-128"/>
              </a:rPr>
              <a:t>7</a:t>
            </a:r>
            <a:r>
              <a:rPr lang="zh-CN" altLang="en-US" sz="1200" dirty="0">
                <a:latin typeface="HGPｺﾞｼｯｸE" panose="020B0900000000000000" pitchFamily="50" charset="-128"/>
                <a:ea typeface="HGPｺﾞｼｯｸE" panose="020B0900000000000000" pitchFamily="50" charset="-128"/>
              </a:rPr>
              <a:t>月</a:t>
            </a:r>
          </a:p>
        </p:txBody>
      </p:sp>
      <p:sp>
        <p:nvSpPr>
          <p:cNvPr id="18" name="テキスト ボックス 17">
            <a:extLst>
              <a:ext uri="{FF2B5EF4-FFF2-40B4-BE49-F238E27FC236}">
                <a16:creationId xmlns:a16="http://schemas.microsoft.com/office/drawing/2014/main" id="{023CB383-26AE-DBE2-1485-64A49E2CEDAF}"/>
              </a:ext>
            </a:extLst>
          </p:cNvPr>
          <p:cNvSpPr txBox="1"/>
          <p:nvPr/>
        </p:nvSpPr>
        <p:spPr>
          <a:xfrm>
            <a:off x="318671" y="1114368"/>
            <a:ext cx="5381648" cy="507831"/>
          </a:xfrm>
          <a:prstGeom prst="rect">
            <a:avLst/>
          </a:prstGeom>
          <a:noFill/>
        </p:spPr>
        <p:txBody>
          <a:bodyPr wrap="square">
            <a:spAutoFit/>
          </a:bodyPr>
          <a:lstStyle/>
          <a:p>
            <a:r>
              <a:rPr lang="en-US" altLang="ja-JP" sz="2700" b="1" dirty="0">
                <a:solidFill>
                  <a:srgbClr val="002060"/>
                </a:solidFill>
                <a:latin typeface="游ゴシック" panose="020F0502020204030204"/>
                <a:ea typeface="游ゴシック" panose="020B0400000000000000" pitchFamily="50" charset="-128"/>
              </a:rPr>
              <a:t>F</a:t>
            </a:r>
            <a:r>
              <a:rPr lang="ja-JP" altLang="en-US" sz="2700" b="1" dirty="0">
                <a:solidFill>
                  <a:srgbClr val="002060"/>
                </a:solidFill>
                <a:latin typeface="游ゴシック" panose="020F0502020204030204"/>
                <a:ea typeface="游ゴシック" panose="020B0400000000000000" pitchFamily="50" charset="-128"/>
              </a:rPr>
              <a:t>タンパク質</a:t>
            </a:r>
            <a:r>
              <a:rPr lang="ja-JP" altLang="en-US" sz="1800" b="1" dirty="0">
                <a:solidFill>
                  <a:srgbClr val="002060"/>
                </a:solidFill>
                <a:latin typeface="游ゴシック" panose="020F0502020204030204"/>
                <a:ea typeface="游ゴシック" panose="020B0400000000000000" pitchFamily="50" charset="-128"/>
              </a:rPr>
              <a:t>が</a:t>
            </a:r>
            <a:r>
              <a:rPr lang="ja-JP" altLang="en-US" sz="2700" b="1" dirty="0">
                <a:solidFill>
                  <a:srgbClr val="002060"/>
                </a:solidFill>
                <a:latin typeface="游ゴシック" panose="020F0502020204030204"/>
                <a:ea typeface="游ゴシック" panose="020B0400000000000000" pitchFamily="50" charset="-128"/>
              </a:rPr>
              <a:t>重要</a:t>
            </a:r>
            <a:r>
              <a:rPr lang="ja-JP" altLang="en-US" sz="1800" b="1" dirty="0">
                <a:solidFill>
                  <a:srgbClr val="002060"/>
                </a:solidFill>
                <a:latin typeface="游ゴシック" panose="020F0502020204030204"/>
                <a:ea typeface="游ゴシック" panose="020B0400000000000000" pitchFamily="50" charset="-128"/>
              </a:rPr>
              <a:t>な</a:t>
            </a:r>
            <a:r>
              <a:rPr lang="ja-JP" altLang="en-US" sz="2700" b="1" dirty="0">
                <a:solidFill>
                  <a:srgbClr val="002060"/>
                </a:solidFill>
                <a:latin typeface="游ゴシック" panose="020F0502020204030204"/>
                <a:ea typeface="游ゴシック" panose="020B0400000000000000" pitchFamily="50" charset="-128"/>
              </a:rPr>
              <a:t>抗原蛋白</a:t>
            </a:r>
            <a:endParaRPr lang="ja-JP" altLang="en-US" sz="2100" dirty="0"/>
          </a:p>
        </p:txBody>
      </p:sp>
      <p:cxnSp>
        <p:nvCxnSpPr>
          <p:cNvPr id="22" name="直線矢印コネクタ 21">
            <a:extLst>
              <a:ext uri="{FF2B5EF4-FFF2-40B4-BE49-F238E27FC236}">
                <a16:creationId xmlns:a16="http://schemas.microsoft.com/office/drawing/2014/main" id="{8864976E-A483-FDAC-026B-116B741769B0}"/>
              </a:ext>
            </a:extLst>
          </p:cNvPr>
          <p:cNvCxnSpPr>
            <a:cxnSpLocks/>
          </p:cNvCxnSpPr>
          <p:nvPr/>
        </p:nvCxnSpPr>
        <p:spPr>
          <a:xfrm>
            <a:off x="1626509" y="2666327"/>
            <a:ext cx="1170631" cy="93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A8F06CE6-E385-47BD-5C34-8B84FECABEF0}"/>
              </a:ext>
            </a:extLst>
          </p:cNvPr>
          <p:cNvCxnSpPr>
            <a:cxnSpLocks/>
          </p:cNvCxnSpPr>
          <p:nvPr/>
        </p:nvCxnSpPr>
        <p:spPr>
          <a:xfrm>
            <a:off x="1626509" y="4254762"/>
            <a:ext cx="1076919" cy="10818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 name="タイトル 1">
            <a:extLst>
              <a:ext uri="{FF2B5EF4-FFF2-40B4-BE49-F238E27FC236}">
                <a16:creationId xmlns:a16="http://schemas.microsoft.com/office/drawing/2014/main" id="{BD050388-8F17-01E0-2C4D-698ADB1FCA6A}"/>
              </a:ext>
            </a:extLst>
          </p:cNvPr>
          <p:cNvSpPr>
            <a:spLocks noGrp="1"/>
          </p:cNvSpPr>
          <p:nvPr>
            <p:ph type="title"/>
          </p:nvPr>
        </p:nvSpPr>
        <p:spPr/>
        <p:txBody>
          <a:bodyPr/>
          <a:lstStyle/>
          <a:p>
            <a:r>
              <a:rPr kumimoji="1" lang="en-US" altLang="ja-JP" dirty="0"/>
              <a:t>RSV</a:t>
            </a:r>
            <a:r>
              <a:rPr kumimoji="1" lang="ja-JP" altLang="en-US" dirty="0"/>
              <a:t>の抗原</a:t>
            </a:r>
          </a:p>
        </p:txBody>
      </p:sp>
    </p:spTree>
    <p:extLst>
      <p:ext uri="{BB962C8B-B14F-4D97-AF65-F5344CB8AC3E}">
        <p14:creationId xmlns:p14="http://schemas.microsoft.com/office/powerpoint/2010/main" val="10829850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27344D-91C4-BF23-2831-0BB114966684}"/>
              </a:ext>
            </a:extLst>
          </p:cNvPr>
          <p:cNvSpPr>
            <a:spLocks noGrp="1"/>
          </p:cNvSpPr>
          <p:nvPr>
            <p:ph type="title"/>
          </p:nvPr>
        </p:nvSpPr>
        <p:spPr/>
        <p:txBody>
          <a:bodyPr/>
          <a:lstStyle/>
          <a:p>
            <a:r>
              <a:rPr kumimoji="1" lang="en-US" altLang="ja-JP" dirty="0"/>
              <a:t>RSV</a:t>
            </a:r>
            <a:r>
              <a:rPr kumimoji="1" lang="ja-JP" altLang="en-US" dirty="0"/>
              <a:t>ワクチン</a:t>
            </a:r>
          </a:p>
        </p:txBody>
      </p:sp>
      <p:sp>
        <p:nvSpPr>
          <p:cNvPr id="3" name="コンテンツ プレースホルダー 2">
            <a:extLst>
              <a:ext uri="{FF2B5EF4-FFF2-40B4-BE49-F238E27FC236}">
                <a16:creationId xmlns:a16="http://schemas.microsoft.com/office/drawing/2014/main" id="{39A4EE64-7436-3CF9-B013-7083BB812BF2}"/>
              </a:ext>
            </a:extLst>
          </p:cNvPr>
          <p:cNvSpPr>
            <a:spLocks noGrp="1"/>
          </p:cNvSpPr>
          <p:nvPr>
            <p:ph idx="1"/>
          </p:nvPr>
        </p:nvSpPr>
        <p:spPr/>
        <p:txBody>
          <a:bodyPr/>
          <a:lstStyle/>
          <a:p>
            <a:r>
              <a:rPr lang="en-US" altLang="ja-JP" dirty="0"/>
              <a:t>2</a:t>
            </a:r>
            <a:r>
              <a:rPr lang="ja-JP" altLang="en-US" dirty="0"/>
              <a:t>社の製品</a:t>
            </a:r>
            <a:endParaRPr lang="en-US" altLang="ja-JP" dirty="0"/>
          </a:p>
          <a:p>
            <a:pPr lvl="1"/>
            <a:r>
              <a:rPr lang="ja-JP" altLang="en-US" dirty="0"/>
              <a:t>アレックスビー　</a:t>
            </a:r>
            <a:r>
              <a:rPr lang="en-US" altLang="ja-JP" dirty="0"/>
              <a:t>GSK</a:t>
            </a:r>
            <a:r>
              <a:rPr kumimoji="1" lang="ja-JP" altLang="en-US" dirty="0"/>
              <a:t>社：　適用：　高齢者</a:t>
            </a:r>
            <a:endParaRPr kumimoji="1" lang="en-US" altLang="ja-JP" dirty="0"/>
          </a:p>
          <a:p>
            <a:pPr lvl="1"/>
            <a:r>
              <a:rPr lang="ja-JP" altLang="en-US" dirty="0"/>
              <a:t>アボリスボ　</a:t>
            </a:r>
            <a:r>
              <a:rPr lang="en-US" altLang="ja-JP" dirty="0"/>
              <a:t>Pfizer</a:t>
            </a:r>
            <a:r>
              <a:rPr lang="ja-JP" altLang="en-US" dirty="0"/>
              <a:t>社：　適用：　高齢者、妊婦</a:t>
            </a:r>
            <a:endParaRPr lang="en-US" altLang="ja-JP" dirty="0"/>
          </a:p>
          <a:p>
            <a:pPr lvl="2"/>
            <a:r>
              <a:rPr lang="en-US" altLang="ja-JP" dirty="0"/>
              <a:t>RSV</a:t>
            </a:r>
            <a:r>
              <a:rPr lang="ja-JP" altLang="en-US" dirty="0"/>
              <a:t>の安定化融合前</a:t>
            </a:r>
            <a:r>
              <a:rPr lang="en-US" altLang="ja-JP" dirty="0"/>
              <a:t>F</a:t>
            </a:r>
            <a:r>
              <a:rPr lang="ja-JP" altLang="en-US" dirty="0"/>
              <a:t>たんぱく質を抗原とする。</a:t>
            </a:r>
            <a:endParaRPr lang="en-US" altLang="ja-JP" dirty="0"/>
          </a:p>
          <a:p>
            <a:endParaRPr kumimoji="1" lang="en-US" altLang="ja-JP" dirty="0"/>
          </a:p>
          <a:p>
            <a:r>
              <a:rPr kumimoji="1" lang="ja-JP" altLang="en-US" dirty="0"/>
              <a:t>ハイリスクの高齢者に接種して、重症化を予防</a:t>
            </a:r>
            <a:endParaRPr kumimoji="1" lang="en-US" altLang="ja-JP" dirty="0"/>
          </a:p>
          <a:p>
            <a:endParaRPr kumimoji="1" lang="en-US" altLang="ja-JP" dirty="0"/>
          </a:p>
          <a:p>
            <a:r>
              <a:rPr kumimoji="1" lang="ja-JP" altLang="en-US" dirty="0"/>
              <a:t>妊婦に接種して、胎児へ抗体を移行させ受動免疫</a:t>
            </a:r>
            <a:endParaRPr kumimoji="1" lang="en-US" altLang="ja-JP" dirty="0"/>
          </a:p>
          <a:p>
            <a:pPr lvl="1"/>
            <a:r>
              <a:rPr lang="ja-JP" altLang="en-US" dirty="0"/>
              <a:t>妊娠２４～３６週に接種した母親から生まれた新生児、乳児に対し、下気道疾患の予防効果が示された。</a:t>
            </a:r>
            <a:endParaRPr lang="en-US" altLang="ja-JP" dirty="0"/>
          </a:p>
          <a:p>
            <a:pPr lvl="1"/>
            <a:r>
              <a:rPr lang="ja-JP" altLang="en-US" dirty="0"/>
              <a:t>新生児に抗体薬接種と同等</a:t>
            </a:r>
            <a:endParaRPr lang="en-US" altLang="ja-JP" dirty="0"/>
          </a:p>
        </p:txBody>
      </p:sp>
    </p:spTree>
    <p:extLst>
      <p:ext uri="{BB962C8B-B14F-4D97-AF65-F5344CB8AC3E}">
        <p14:creationId xmlns:p14="http://schemas.microsoft.com/office/powerpoint/2010/main" val="3788041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a:extLst>
              <a:ext uri="{FF2B5EF4-FFF2-40B4-BE49-F238E27FC236}">
                <a16:creationId xmlns:a16="http://schemas.microsoft.com/office/drawing/2014/main" id="{FDF5EF93-7507-4DA6-9B99-DD6905C441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1000"/>
            <a:ext cx="4760913" cy="604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5" name="Rectangle 2">
            <a:extLst>
              <a:ext uri="{FF2B5EF4-FFF2-40B4-BE49-F238E27FC236}">
                <a16:creationId xmlns:a16="http://schemas.microsoft.com/office/drawing/2014/main" id="{397307D8-020E-4D4C-969D-4B652D57B40E}"/>
              </a:ext>
            </a:extLst>
          </p:cNvPr>
          <p:cNvSpPr>
            <a:spLocks noGrp="1" noChangeArrowheads="1"/>
          </p:cNvSpPr>
          <p:nvPr>
            <p:ph type="title" idx="4294967295"/>
          </p:nvPr>
        </p:nvSpPr>
        <p:spPr/>
        <p:txBody>
          <a:bodyPr/>
          <a:lstStyle/>
          <a:p>
            <a:pPr eaLnBrk="1" hangingPunct="1"/>
            <a:r>
              <a:rPr lang="ja-JP" altLang="en-US" dirty="0">
                <a:solidFill>
                  <a:schemeClr val="tx1"/>
                </a:solidFill>
              </a:rPr>
              <a:t>皮下接種の部位</a:t>
            </a:r>
          </a:p>
        </p:txBody>
      </p:sp>
      <p:sp>
        <p:nvSpPr>
          <p:cNvPr id="13316" name="Rectangle 3">
            <a:extLst>
              <a:ext uri="{FF2B5EF4-FFF2-40B4-BE49-F238E27FC236}">
                <a16:creationId xmlns:a16="http://schemas.microsoft.com/office/drawing/2014/main" id="{FF78BDB5-E79F-42D1-B247-169E5C03F404}"/>
              </a:ext>
            </a:extLst>
          </p:cNvPr>
          <p:cNvSpPr>
            <a:spLocks noGrp="1" noChangeArrowheads="1"/>
          </p:cNvSpPr>
          <p:nvPr>
            <p:ph type="body" idx="4294967295"/>
          </p:nvPr>
        </p:nvSpPr>
        <p:spPr>
          <a:xfrm>
            <a:off x="228600" y="1143000"/>
            <a:ext cx="8726488" cy="3560763"/>
          </a:xfrm>
        </p:spPr>
        <p:txBody>
          <a:bodyPr/>
          <a:lstStyle/>
          <a:p>
            <a:pPr eaLnBrk="1" hangingPunct="1"/>
            <a:endParaRPr lang="ja-JP" altLang="ja-JP"/>
          </a:p>
        </p:txBody>
      </p:sp>
      <p:pic>
        <p:nvPicPr>
          <p:cNvPr id="13317" name="Picture 4">
            <a:extLst>
              <a:ext uri="{FF2B5EF4-FFF2-40B4-BE49-F238E27FC236}">
                <a16:creationId xmlns:a16="http://schemas.microsoft.com/office/drawing/2014/main" id="{106492C9-EEBF-4FAE-95A4-6D66F5355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0"/>
            <a:ext cx="2395538"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8" name="Rectangle 6">
            <a:extLst>
              <a:ext uri="{FF2B5EF4-FFF2-40B4-BE49-F238E27FC236}">
                <a16:creationId xmlns:a16="http://schemas.microsoft.com/office/drawing/2014/main" id="{F05091E1-68F2-45E8-BA9B-2661E3E7833F}"/>
              </a:ext>
            </a:extLst>
          </p:cNvPr>
          <p:cNvSpPr>
            <a:spLocks noChangeArrowheads="1"/>
          </p:cNvSpPr>
          <p:nvPr/>
        </p:nvSpPr>
        <p:spPr bwMode="auto">
          <a:xfrm>
            <a:off x="304800" y="5105400"/>
            <a:ext cx="4572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lvl="1" eaLnBrk="1" hangingPunct="1">
              <a:spcBef>
                <a:spcPct val="50000"/>
              </a:spcBef>
            </a:pPr>
            <a:r>
              <a:rPr lang="ja-JP" altLang="en-US" sz="2000"/>
              <a:t>上腕上３分の１　外側 </a:t>
            </a:r>
            <a:r>
              <a:rPr lang="en-US" altLang="ja-JP" sz="2000"/>
              <a:t>or </a:t>
            </a:r>
            <a:r>
              <a:rPr lang="ja-JP" altLang="en-US" sz="2000"/>
              <a:t>前面　</a:t>
            </a:r>
          </a:p>
          <a:p>
            <a:pPr lvl="1" eaLnBrk="1" hangingPunct="1">
              <a:spcBef>
                <a:spcPct val="50000"/>
              </a:spcBef>
            </a:pPr>
            <a:r>
              <a:rPr lang="ja-JP" altLang="en-US" sz="2000"/>
              <a:t>上腕下３分の１　後面（肘の近く）</a:t>
            </a:r>
          </a:p>
          <a:p>
            <a:pPr lvl="1" eaLnBrk="1" hangingPunct="1">
              <a:spcBef>
                <a:spcPct val="50000"/>
              </a:spcBef>
            </a:pPr>
            <a:r>
              <a:rPr lang="ja-JP" altLang="en-US" sz="2000"/>
              <a:t>大腿中３分の１　前面外側</a:t>
            </a:r>
          </a:p>
        </p:txBody>
      </p:sp>
      <p:sp>
        <p:nvSpPr>
          <p:cNvPr id="13319" name="Oval 9">
            <a:extLst>
              <a:ext uri="{FF2B5EF4-FFF2-40B4-BE49-F238E27FC236}">
                <a16:creationId xmlns:a16="http://schemas.microsoft.com/office/drawing/2014/main" id="{43663DF0-8074-46C9-AE96-C42DE03DECE6}"/>
              </a:ext>
            </a:extLst>
          </p:cNvPr>
          <p:cNvSpPr>
            <a:spLocks noChangeArrowheads="1"/>
          </p:cNvSpPr>
          <p:nvPr/>
        </p:nvSpPr>
        <p:spPr bwMode="auto">
          <a:xfrm>
            <a:off x="7391400" y="5105400"/>
            <a:ext cx="1219200" cy="1219200"/>
          </a:xfrm>
          <a:prstGeom prst="ellipse">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endParaRPr lang="ja-JP" altLang="en-US"/>
          </a:p>
        </p:txBody>
      </p:sp>
      <p:sp>
        <p:nvSpPr>
          <p:cNvPr id="13320" name="Text Box 10">
            <a:extLst>
              <a:ext uri="{FF2B5EF4-FFF2-40B4-BE49-F238E27FC236}">
                <a16:creationId xmlns:a16="http://schemas.microsoft.com/office/drawing/2014/main" id="{80146BA0-BAD9-4989-9C80-FC8F0043EFC5}"/>
              </a:ext>
            </a:extLst>
          </p:cNvPr>
          <p:cNvSpPr txBox="1">
            <a:spLocks noChangeArrowheads="1"/>
          </p:cNvSpPr>
          <p:nvPr/>
        </p:nvSpPr>
        <p:spPr bwMode="auto">
          <a:xfrm>
            <a:off x="7375525" y="4464050"/>
            <a:ext cx="11826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a:t>避ける</a:t>
            </a:r>
          </a:p>
          <a:p>
            <a:pPr eaLnBrk="1" hangingPunct="1">
              <a:spcBef>
                <a:spcPct val="0"/>
              </a:spcBef>
              <a:buClrTx/>
              <a:buSzTx/>
              <a:buFontTx/>
              <a:buNone/>
            </a:pPr>
            <a:r>
              <a:rPr lang="ja-JP" altLang="en-US"/>
              <a:t>　↓</a:t>
            </a:r>
          </a:p>
        </p:txBody>
      </p:sp>
      <p:sp>
        <p:nvSpPr>
          <p:cNvPr id="13321" name="テキスト ボックス 8">
            <a:extLst>
              <a:ext uri="{FF2B5EF4-FFF2-40B4-BE49-F238E27FC236}">
                <a16:creationId xmlns:a16="http://schemas.microsoft.com/office/drawing/2014/main" id="{F8B8A0EA-6623-46E8-B227-4CB5F7C8389B}"/>
              </a:ext>
            </a:extLst>
          </p:cNvPr>
          <p:cNvSpPr txBox="1">
            <a:spLocks noChangeArrowheads="1"/>
          </p:cNvSpPr>
          <p:nvPr/>
        </p:nvSpPr>
        <p:spPr bwMode="auto">
          <a:xfrm>
            <a:off x="6516216" y="6523235"/>
            <a:ext cx="33625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800">
                <a:solidFill>
                  <a:schemeClr val="tx1"/>
                </a:solidFill>
                <a:latin typeface="Tahoma" panose="020B0604030504040204" pitchFamily="34" charset="0"/>
                <a:ea typeface="ＭＳ Ｐゴシック" panose="020B0600070205080204" pitchFamily="50" charset="-128"/>
              </a:defRPr>
            </a:lvl1pPr>
            <a:lvl2pPr marL="742950" indent="-285750">
              <a:defRPr kumimoji="1" sz="2800">
                <a:solidFill>
                  <a:schemeClr val="tx1"/>
                </a:solidFill>
                <a:latin typeface="Tahoma" panose="020B0604030504040204" pitchFamily="34" charset="0"/>
                <a:ea typeface="ＭＳ Ｐゴシック" panose="020B0600070205080204" pitchFamily="50" charset="-128"/>
              </a:defRPr>
            </a:lvl2pPr>
            <a:lvl3pPr marL="1143000" indent="-228600">
              <a:defRPr kumimoji="1" sz="2800">
                <a:solidFill>
                  <a:schemeClr val="tx1"/>
                </a:solidFill>
                <a:latin typeface="Tahoma" panose="020B0604030504040204" pitchFamily="34" charset="0"/>
                <a:ea typeface="ＭＳ Ｐゴシック" panose="020B0600070205080204" pitchFamily="50" charset="-128"/>
              </a:defRPr>
            </a:lvl3pPr>
            <a:lvl4pPr marL="1600200" indent="-228600">
              <a:defRPr kumimoji="1" sz="2800">
                <a:solidFill>
                  <a:schemeClr val="tx1"/>
                </a:solidFill>
                <a:latin typeface="Tahoma" panose="020B0604030504040204" pitchFamily="34" charset="0"/>
                <a:ea typeface="ＭＳ Ｐゴシック" panose="020B0600070205080204" pitchFamily="50" charset="-128"/>
              </a:defRPr>
            </a:lvl4pPr>
            <a:lvl5pPr marL="2057400" indent="-228600">
              <a:defRPr kumimoji="1" sz="28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800">
                <a:solidFill>
                  <a:schemeClr val="tx1"/>
                </a:solidFill>
                <a:latin typeface="Tahoma" panose="020B0604030504040204" pitchFamily="34" charset="0"/>
                <a:ea typeface="ＭＳ Ｐゴシック" panose="020B0600070205080204" pitchFamily="50" charset="-128"/>
              </a:defRPr>
            </a:lvl9pPr>
          </a:lstStyle>
          <a:p>
            <a:r>
              <a:rPr lang="ja-JP" altLang="en-US" sz="1400" dirty="0"/>
              <a:t>名鉄病院予防接種センター作成</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55DC25-FAE8-24F0-9C3B-3D6CF5C5B4A2}"/>
              </a:ext>
            </a:extLst>
          </p:cNvPr>
          <p:cNvSpPr>
            <a:spLocks noGrp="1"/>
          </p:cNvSpPr>
          <p:nvPr>
            <p:ph type="title"/>
          </p:nvPr>
        </p:nvSpPr>
        <p:spPr/>
        <p:txBody>
          <a:bodyPr/>
          <a:lstStyle/>
          <a:p>
            <a:r>
              <a:rPr kumimoji="1" lang="ja-JP" altLang="en-US" dirty="0"/>
              <a:t>肺炎球菌予防</a:t>
            </a:r>
          </a:p>
        </p:txBody>
      </p:sp>
      <p:sp>
        <p:nvSpPr>
          <p:cNvPr id="3" name="コンテンツ プレースホルダー 2">
            <a:extLst>
              <a:ext uri="{FF2B5EF4-FFF2-40B4-BE49-F238E27FC236}">
                <a16:creationId xmlns:a16="http://schemas.microsoft.com/office/drawing/2014/main" id="{BBCD1720-FEF7-5531-A681-6191303CE8C7}"/>
              </a:ext>
            </a:extLst>
          </p:cNvPr>
          <p:cNvSpPr>
            <a:spLocks noGrp="1"/>
          </p:cNvSpPr>
          <p:nvPr>
            <p:ph idx="1"/>
          </p:nvPr>
        </p:nvSpPr>
        <p:spPr/>
        <p:txBody>
          <a:bodyPr/>
          <a:lstStyle/>
          <a:p>
            <a:endParaRPr kumimoji="1" lang="en-US" altLang="ja-JP" dirty="0"/>
          </a:p>
          <a:p>
            <a:r>
              <a:rPr kumimoji="1" lang="ja-JP" altLang="en-US" dirty="0"/>
              <a:t>莢膜型細菌の病原性が高い。</a:t>
            </a:r>
            <a:endParaRPr kumimoji="1" lang="en-US" altLang="ja-JP" dirty="0"/>
          </a:p>
          <a:p>
            <a:r>
              <a:rPr lang="ja-JP" altLang="en-US" dirty="0"/>
              <a:t>ポリサッカライドワクチンは有効性、持続時間が短い</a:t>
            </a:r>
            <a:endParaRPr lang="en-US" altLang="ja-JP" dirty="0"/>
          </a:p>
          <a:p>
            <a:pPr lvl="1"/>
            <a:r>
              <a:rPr kumimoji="1" lang="en-US" altLang="ja-JP" dirty="0"/>
              <a:t>2</a:t>
            </a:r>
            <a:r>
              <a:rPr kumimoji="1" lang="ja-JP" altLang="en-US" dirty="0"/>
              <a:t>才未満に無効</a:t>
            </a:r>
            <a:endParaRPr kumimoji="1" lang="en-US" altLang="ja-JP" dirty="0"/>
          </a:p>
          <a:p>
            <a:pPr lvl="1"/>
            <a:r>
              <a:rPr lang="ja-JP" altLang="en-US" dirty="0"/>
              <a:t>免疫記憶はできない</a:t>
            </a:r>
            <a:endParaRPr kumimoji="1" lang="en-US" altLang="ja-JP" dirty="0"/>
          </a:p>
          <a:p>
            <a:r>
              <a:rPr kumimoji="1" lang="ja-JP" altLang="en-US" dirty="0"/>
              <a:t>結合型ワクチンはポリサッカライドワクチンを改良</a:t>
            </a:r>
            <a:endParaRPr kumimoji="1" lang="en-US" altLang="ja-JP" dirty="0"/>
          </a:p>
          <a:p>
            <a:r>
              <a:rPr kumimoji="1" lang="ja-JP" altLang="en-US" dirty="0"/>
              <a:t>ポリサッカライドワクチンは、同等の結合型ワクチンが流通したら不要になり消えていくもの。</a:t>
            </a:r>
            <a:endParaRPr kumimoji="1" lang="en-US" altLang="ja-JP" dirty="0"/>
          </a:p>
          <a:p>
            <a:pPr lvl="1"/>
            <a:r>
              <a:rPr lang="en-US" altLang="ja-JP" dirty="0"/>
              <a:t>Hib</a:t>
            </a:r>
            <a:r>
              <a:rPr lang="ja-JP" altLang="en-US" dirty="0"/>
              <a:t>、髄膜炎菌</a:t>
            </a:r>
            <a:endParaRPr lang="en-US" altLang="ja-JP" dirty="0"/>
          </a:p>
        </p:txBody>
      </p:sp>
    </p:spTree>
    <p:extLst>
      <p:ext uri="{BB962C8B-B14F-4D97-AF65-F5344CB8AC3E}">
        <p14:creationId xmlns:p14="http://schemas.microsoft.com/office/powerpoint/2010/main" val="342085399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F6D871-9CB3-7EDB-6C22-CAA11C9974BA}"/>
              </a:ext>
            </a:extLst>
          </p:cNvPr>
          <p:cNvSpPr>
            <a:spLocks noGrp="1"/>
          </p:cNvSpPr>
          <p:nvPr>
            <p:ph type="title"/>
          </p:nvPr>
        </p:nvSpPr>
        <p:spPr/>
        <p:txBody>
          <a:bodyPr/>
          <a:lstStyle/>
          <a:p>
            <a:r>
              <a:rPr kumimoji="1" lang="ja-JP" altLang="en-US" dirty="0"/>
              <a:t>結合型肺炎球菌</a:t>
            </a:r>
            <a:r>
              <a:rPr kumimoji="1" lang="en-US" altLang="ja-JP" dirty="0"/>
              <a:t>20</a:t>
            </a:r>
            <a:r>
              <a:rPr kumimoji="1" lang="ja-JP" altLang="en-US" dirty="0"/>
              <a:t>価発売</a:t>
            </a:r>
          </a:p>
        </p:txBody>
      </p:sp>
      <p:sp>
        <p:nvSpPr>
          <p:cNvPr id="3" name="コンテンツ プレースホルダー 2">
            <a:extLst>
              <a:ext uri="{FF2B5EF4-FFF2-40B4-BE49-F238E27FC236}">
                <a16:creationId xmlns:a16="http://schemas.microsoft.com/office/drawing/2014/main" id="{1927B89A-4B25-DD54-014B-50DF1EAA3D6E}"/>
              </a:ext>
            </a:extLst>
          </p:cNvPr>
          <p:cNvSpPr>
            <a:spLocks noGrp="1"/>
          </p:cNvSpPr>
          <p:nvPr>
            <p:ph idx="1"/>
          </p:nvPr>
        </p:nvSpPr>
        <p:spPr/>
        <p:txBody>
          <a:bodyPr/>
          <a:lstStyle/>
          <a:p>
            <a:r>
              <a:rPr kumimoji="1" lang="ja-JP" altLang="en-US" dirty="0"/>
              <a:t>ポリサッカライドワクチン　</a:t>
            </a:r>
            <a:r>
              <a:rPr kumimoji="1" lang="en-US" altLang="ja-JP" dirty="0"/>
              <a:t>23</a:t>
            </a:r>
            <a:r>
              <a:rPr kumimoji="1" lang="ja-JP" altLang="en-US" dirty="0"/>
              <a:t>価</a:t>
            </a:r>
            <a:endParaRPr lang="en-US" altLang="ja-JP" dirty="0"/>
          </a:p>
          <a:p>
            <a:r>
              <a:rPr kumimoji="1" lang="ja-JP" altLang="en-US" dirty="0"/>
              <a:t>結合型ワクチン　</a:t>
            </a:r>
            <a:endParaRPr kumimoji="1" lang="en-US" altLang="ja-JP" dirty="0"/>
          </a:p>
          <a:p>
            <a:pPr lvl="1"/>
            <a:r>
              <a:rPr lang="ja-JP" altLang="en-US" dirty="0"/>
              <a:t>（７価）　</a:t>
            </a:r>
            <a:r>
              <a:rPr kumimoji="1" lang="ja-JP" altLang="en-US" dirty="0"/>
              <a:t>（１０価）　</a:t>
            </a:r>
            <a:r>
              <a:rPr lang="ja-JP" altLang="en-US" dirty="0"/>
              <a:t>（１３価）　　←販売中止</a:t>
            </a:r>
            <a:endParaRPr lang="en-US" altLang="ja-JP" dirty="0"/>
          </a:p>
          <a:p>
            <a:pPr lvl="1"/>
            <a:r>
              <a:rPr kumimoji="1" lang="ja-JP" altLang="en-US" dirty="0"/>
              <a:t>１５価</a:t>
            </a:r>
            <a:endParaRPr kumimoji="1" lang="en-US" altLang="ja-JP" dirty="0"/>
          </a:p>
          <a:p>
            <a:pPr lvl="1"/>
            <a:r>
              <a:rPr lang="ja-JP" altLang="en-US" dirty="0"/>
              <a:t>２０価</a:t>
            </a:r>
            <a:r>
              <a:rPr lang="en-US" altLang="ja-JP" dirty="0"/>
              <a:t>	</a:t>
            </a:r>
            <a:r>
              <a:rPr lang="ja-JP" altLang="en-US" dirty="0"/>
              <a:t>２０２４年９月発売　</a:t>
            </a:r>
            <a:endParaRPr lang="en-US" altLang="ja-JP" dirty="0"/>
          </a:p>
          <a:p>
            <a:pPr lvl="1"/>
            <a:endParaRPr kumimoji="1" lang="en-US" altLang="ja-JP" dirty="0"/>
          </a:p>
          <a:p>
            <a:r>
              <a:rPr kumimoji="1" lang="ja-JP" altLang="en-US" dirty="0"/>
              <a:t>結合型２０価は、ポリサッカライド２３価と同等の血清型カバー率と考えられている。</a:t>
            </a:r>
            <a:endParaRPr kumimoji="1" lang="en-US" altLang="ja-JP" dirty="0"/>
          </a:p>
          <a:p>
            <a:r>
              <a:rPr kumimoji="1" lang="ja-JP" altLang="en-US" dirty="0"/>
              <a:t>結合型ができたら、ポリサッカライドは役目を終えるのが一般的</a:t>
            </a:r>
            <a:endParaRPr kumimoji="1" lang="en-US" altLang="ja-JP" dirty="0"/>
          </a:p>
        </p:txBody>
      </p:sp>
    </p:spTree>
    <p:extLst>
      <p:ext uri="{BB962C8B-B14F-4D97-AF65-F5344CB8AC3E}">
        <p14:creationId xmlns:p14="http://schemas.microsoft.com/office/powerpoint/2010/main" val="3454280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8E0A2798-3CD8-296D-21A3-3CA759C5A767}"/>
              </a:ext>
            </a:extLst>
          </p:cNvPr>
          <p:cNvPicPr>
            <a:picLocks noChangeAspect="1"/>
          </p:cNvPicPr>
          <p:nvPr/>
        </p:nvPicPr>
        <p:blipFill>
          <a:blip r:embed="rId3"/>
          <a:stretch>
            <a:fillRect/>
          </a:stretch>
        </p:blipFill>
        <p:spPr>
          <a:xfrm>
            <a:off x="1973034" y="3429000"/>
            <a:ext cx="7170966" cy="2946972"/>
          </a:xfrm>
          <a:prstGeom prst="rect">
            <a:avLst/>
          </a:prstGeom>
        </p:spPr>
      </p:pic>
      <p:sp>
        <p:nvSpPr>
          <p:cNvPr id="2" name="タイトル 1">
            <a:extLst>
              <a:ext uri="{FF2B5EF4-FFF2-40B4-BE49-F238E27FC236}">
                <a16:creationId xmlns:a16="http://schemas.microsoft.com/office/drawing/2014/main" id="{52A7E5F8-ED4B-B31D-74F0-6E3B3C74926D}"/>
              </a:ext>
            </a:extLst>
          </p:cNvPr>
          <p:cNvSpPr>
            <a:spLocks noGrp="1"/>
          </p:cNvSpPr>
          <p:nvPr>
            <p:ph type="title"/>
          </p:nvPr>
        </p:nvSpPr>
        <p:spPr/>
        <p:txBody>
          <a:bodyPr/>
          <a:lstStyle/>
          <a:p>
            <a:r>
              <a:rPr kumimoji="1" lang="ja-JP" altLang="en-US" dirty="0"/>
              <a:t>高齢者肺炎球菌ワクチンの考え方</a:t>
            </a:r>
          </a:p>
        </p:txBody>
      </p:sp>
      <p:sp>
        <p:nvSpPr>
          <p:cNvPr id="3" name="コンテンツ プレースホルダー 2">
            <a:extLst>
              <a:ext uri="{FF2B5EF4-FFF2-40B4-BE49-F238E27FC236}">
                <a16:creationId xmlns:a16="http://schemas.microsoft.com/office/drawing/2014/main" id="{5F04A409-0133-4B40-B80B-4BBE2B1FC7F3}"/>
              </a:ext>
            </a:extLst>
          </p:cNvPr>
          <p:cNvSpPr>
            <a:spLocks noGrp="1"/>
          </p:cNvSpPr>
          <p:nvPr>
            <p:ph idx="1"/>
          </p:nvPr>
        </p:nvSpPr>
        <p:spPr>
          <a:xfrm>
            <a:off x="228600" y="1143000"/>
            <a:ext cx="8915400" cy="5562600"/>
          </a:xfrm>
        </p:spPr>
        <p:txBody>
          <a:bodyPr/>
          <a:lstStyle/>
          <a:p>
            <a:r>
              <a:rPr lang="ja-JP" altLang="en-US" sz="2000" dirty="0"/>
              <a:t>行政的には、</a:t>
            </a:r>
            <a:r>
              <a:rPr lang="en-US" altLang="ja-JP" sz="2000" dirty="0"/>
              <a:t>65</a:t>
            </a:r>
            <a:r>
              <a:rPr lang="ja-JP" altLang="en-US" sz="2000" dirty="0"/>
              <a:t>才にポリサッカライド</a:t>
            </a:r>
            <a:r>
              <a:rPr lang="en-US" altLang="ja-JP" sz="2000" dirty="0"/>
              <a:t>23</a:t>
            </a:r>
            <a:r>
              <a:rPr lang="ja-JP" altLang="en-US" sz="2000" dirty="0"/>
              <a:t>価を</a:t>
            </a:r>
            <a:r>
              <a:rPr lang="en-US" altLang="ja-JP" sz="2000" dirty="0"/>
              <a:t>1</a:t>
            </a:r>
            <a:r>
              <a:rPr lang="ja-JP" altLang="en-US" sz="2000" dirty="0"/>
              <a:t>回定期接種</a:t>
            </a:r>
            <a:endParaRPr lang="en-US" altLang="ja-JP" sz="2000" dirty="0"/>
          </a:p>
          <a:p>
            <a:r>
              <a:rPr lang="ja-JP" altLang="en-US" sz="2000" dirty="0"/>
              <a:t>医学的に</a:t>
            </a:r>
            <a:r>
              <a:rPr kumimoji="1" lang="ja-JP" altLang="en-US" sz="2000" dirty="0"/>
              <a:t>は、結合型</a:t>
            </a:r>
            <a:r>
              <a:rPr kumimoji="1" lang="en-US" altLang="ja-JP" sz="2000" dirty="0"/>
              <a:t>20</a:t>
            </a:r>
            <a:r>
              <a:rPr lang="ja-JP" altLang="en-US" sz="2000" dirty="0"/>
              <a:t>価を</a:t>
            </a:r>
            <a:r>
              <a:rPr lang="en-US" altLang="ja-JP" sz="2000" dirty="0"/>
              <a:t>1</a:t>
            </a:r>
            <a:r>
              <a:rPr lang="ja-JP" altLang="en-US" sz="2000" dirty="0"/>
              <a:t>回接種で終了がベスト。</a:t>
            </a:r>
            <a:endParaRPr lang="en-US" altLang="ja-JP" sz="2000" dirty="0"/>
          </a:p>
          <a:p>
            <a:pPr lvl="1"/>
            <a:r>
              <a:rPr kumimoji="1" lang="ja-JP" altLang="en-US" sz="1800" dirty="0"/>
              <a:t>ポリサッカライド</a:t>
            </a:r>
            <a:r>
              <a:rPr kumimoji="1" lang="en-US" altLang="ja-JP" sz="1800" dirty="0"/>
              <a:t>23</a:t>
            </a:r>
            <a:r>
              <a:rPr kumimoji="1" lang="ja-JP" altLang="en-US" sz="1800" dirty="0"/>
              <a:t>価を接種しても、</a:t>
            </a:r>
            <a:r>
              <a:rPr kumimoji="1" lang="en-US" altLang="ja-JP" sz="1800" dirty="0"/>
              <a:t>5</a:t>
            </a:r>
            <a:r>
              <a:rPr kumimoji="1" lang="ja-JP" altLang="en-US" sz="1800" dirty="0"/>
              <a:t>年後に結合型</a:t>
            </a:r>
            <a:r>
              <a:rPr kumimoji="1" lang="en-US" altLang="ja-JP" sz="1800" dirty="0"/>
              <a:t>20</a:t>
            </a:r>
            <a:r>
              <a:rPr kumimoji="1" lang="ja-JP" altLang="en-US" sz="1800" dirty="0"/>
              <a:t>価が推奨されている。</a:t>
            </a:r>
            <a:endParaRPr kumimoji="1" lang="en-US" altLang="ja-JP" sz="1800" dirty="0"/>
          </a:p>
          <a:p>
            <a:pPr lvl="1"/>
            <a:r>
              <a:rPr kumimoji="1" lang="ja-JP" altLang="en-US" sz="1800" dirty="0"/>
              <a:t>それならば、最初から結合型</a:t>
            </a:r>
            <a:r>
              <a:rPr kumimoji="1" lang="en-US" altLang="ja-JP" sz="1800" dirty="0"/>
              <a:t>20</a:t>
            </a:r>
            <a:r>
              <a:rPr kumimoji="1" lang="ja-JP" altLang="en-US" sz="1800" dirty="0"/>
              <a:t>価を接種する方が合理的。</a:t>
            </a:r>
            <a:endParaRPr kumimoji="1" lang="en-US" altLang="ja-JP" sz="1800" dirty="0"/>
          </a:p>
          <a:p>
            <a:pPr lvl="1"/>
            <a:r>
              <a:rPr kumimoji="1" lang="ja-JP" altLang="en-US" sz="1800" dirty="0"/>
              <a:t>過去に</a:t>
            </a:r>
            <a:r>
              <a:rPr kumimoji="1" lang="en-US" altLang="ja-JP" sz="1800" dirty="0"/>
              <a:t>23</a:t>
            </a:r>
            <a:r>
              <a:rPr kumimoji="1" lang="ja-JP" altLang="en-US" sz="1800" dirty="0"/>
              <a:t>価を接種していたら、</a:t>
            </a:r>
            <a:r>
              <a:rPr kumimoji="1" lang="en-US" altLang="ja-JP" sz="1800" dirty="0"/>
              <a:t>1</a:t>
            </a:r>
            <a:r>
              <a:rPr kumimoji="1" lang="ja-JP" altLang="en-US" sz="1800" dirty="0"/>
              <a:t>年以上間隔をあけて</a:t>
            </a:r>
            <a:r>
              <a:rPr kumimoji="1" lang="en-US" altLang="ja-JP" sz="1800" dirty="0"/>
              <a:t>20</a:t>
            </a:r>
            <a:r>
              <a:rPr kumimoji="1" lang="ja-JP" altLang="en-US" sz="1800" dirty="0"/>
              <a:t>価</a:t>
            </a:r>
            <a:endParaRPr kumimoji="1" lang="en-US" altLang="ja-JP" sz="1800" dirty="0"/>
          </a:p>
          <a:p>
            <a:pPr lvl="1"/>
            <a:r>
              <a:rPr kumimoji="1" lang="ja-JP" altLang="en-US" sz="1800" dirty="0"/>
              <a:t>過去に</a:t>
            </a:r>
            <a:r>
              <a:rPr kumimoji="1" lang="en-US" altLang="ja-JP" sz="1800" dirty="0"/>
              <a:t>13</a:t>
            </a:r>
            <a:r>
              <a:rPr kumimoji="1" lang="ja-JP" altLang="en-US" sz="1800" dirty="0"/>
              <a:t>価や</a:t>
            </a:r>
            <a:r>
              <a:rPr kumimoji="1" lang="en-US" altLang="ja-JP" sz="1800" dirty="0"/>
              <a:t>15</a:t>
            </a:r>
            <a:r>
              <a:rPr lang="ja-JP" altLang="en-US" sz="1800" dirty="0"/>
              <a:t>価を接種していたら、</a:t>
            </a:r>
            <a:r>
              <a:rPr lang="en-US" altLang="ja-JP" sz="1800" dirty="0"/>
              <a:t>5</a:t>
            </a:r>
            <a:r>
              <a:rPr lang="ja-JP" altLang="en-US" sz="1800" dirty="0"/>
              <a:t>年程度以上間隔をあけて</a:t>
            </a:r>
            <a:r>
              <a:rPr lang="en-US" altLang="ja-JP" sz="1800" dirty="0"/>
              <a:t>20</a:t>
            </a:r>
            <a:r>
              <a:rPr lang="ja-JP" altLang="en-US" sz="1800" dirty="0"/>
              <a:t>価を検討</a:t>
            </a:r>
            <a:endParaRPr lang="en-US" altLang="ja-JP" sz="1800" dirty="0"/>
          </a:p>
          <a:p>
            <a:pPr lvl="1"/>
            <a:r>
              <a:rPr kumimoji="1" lang="ja-JP" altLang="en-US" sz="1800" dirty="0"/>
              <a:t>全身機能が低下してくるまでに接種を推奨</a:t>
            </a:r>
            <a:endParaRPr kumimoji="1" lang="en-US" altLang="ja-JP" sz="1800" dirty="0"/>
          </a:p>
          <a:p>
            <a:pPr lvl="1"/>
            <a:endParaRPr lang="en-US" altLang="ja-JP" sz="1800" dirty="0"/>
          </a:p>
        </p:txBody>
      </p:sp>
      <p:sp>
        <p:nvSpPr>
          <p:cNvPr id="6" name="テキスト ボックス 5">
            <a:extLst>
              <a:ext uri="{FF2B5EF4-FFF2-40B4-BE49-F238E27FC236}">
                <a16:creationId xmlns:a16="http://schemas.microsoft.com/office/drawing/2014/main" id="{B29D3BE1-E9B4-9502-7999-EBE9A2A0AC35}"/>
              </a:ext>
            </a:extLst>
          </p:cNvPr>
          <p:cNvSpPr txBox="1"/>
          <p:nvPr/>
        </p:nvSpPr>
        <p:spPr>
          <a:xfrm>
            <a:off x="-57112" y="5643771"/>
            <a:ext cx="4469493" cy="707886"/>
          </a:xfrm>
          <a:prstGeom prst="rect">
            <a:avLst/>
          </a:prstGeom>
          <a:noFill/>
        </p:spPr>
        <p:txBody>
          <a:bodyPr wrap="none" rtlCol="0">
            <a:spAutoFit/>
          </a:bodyPr>
          <a:lstStyle/>
          <a:p>
            <a:r>
              <a:rPr lang="ja-JP" altLang="en-US" sz="1000" dirty="0"/>
              <a:t>日本呼吸器学会、日本感染症学会、日本ワクチン学会の合同委員会</a:t>
            </a:r>
            <a:endParaRPr lang="en-US" altLang="ja-JP" sz="1000" dirty="0"/>
          </a:p>
          <a:p>
            <a:r>
              <a:rPr lang="en-US" altLang="ja-JP" sz="1000" dirty="0"/>
              <a:t>65 </a:t>
            </a:r>
            <a:r>
              <a:rPr lang="ja-JP" altLang="en-US" sz="1000" dirty="0"/>
              <a:t>歳以上の成人に対する肺炎球菌ワクチン接種に関する考え方 </a:t>
            </a:r>
            <a:endParaRPr lang="en-US" altLang="ja-JP" sz="1000" dirty="0"/>
          </a:p>
          <a:p>
            <a:r>
              <a:rPr lang="ja-JP" altLang="en-US" sz="1000" dirty="0"/>
              <a:t>（第 </a:t>
            </a:r>
            <a:r>
              <a:rPr lang="en-US" altLang="ja-JP" sz="1000" dirty="0"/>
              <a:t>6 </a:t>
            </a:r>
            <a:r>
              <a:rPr lang="ja-JP" altLang="en-US" sz="1000" dirty="0"/>
              <a:t>版 </a:t>
            </a:r>
            <a:r>
              <a:rPr lang="en-US" altLang="ja-JP" sz="1000" dirty="0"/>
              <a:t>2024 </a:t>
            </a:r>
            <a:r>
              <a:rPr lang="ja-JP" altLang="en-US" sz="1000" dirty="0"/>
              <a:t>年 </a:t>
            </a:r>
            <a:r>
              <a:rPr lang="en-US" altLang="ja-JP" sz="1000" dirty="0"/>
              <a:t>9 </a:t>
            </a:r>
            <a:r>
              <a:rPr lang="ja-JP" altLang="en-US" sz="1000" dirty="0"/>
              <a:t>月 </a:t>
            </a:r>
            <a:r>
              <a:rPr lang="en-US" altLang="ja-JP" sz="1000" dirty="0"/>
              <a:t>6 </a:t>
            </a:r>
            <a:r>
              <a:rPr lang="ja-JP" altLang="en-US" sz="1000" dirty="0"/>
              <a:t>日）</a:t>
            </a:r>
            <a:endParaRPr lang="en-US" altLang="ja-JP" sz="1000" dirty="0"/>
          </a:p>
          <a:p>
            <a:r>
              <a:rPr lang="en-US" altLang="ja-JP" sz="1000" dirty="0"/>
              <a:t>https://www.kansensho.or.jp/modules/guidelines/index.php?content_id=56</a:t>
            </a:r>
          </a:p>
        </p:txBody>
      </p:sp>
      <p:sp>
        <p:nvSpPr>
          <p:cNvPr id="4" name="楕円 3">
            <a:extLst>
              <a:ext uri="{FF2B5EF4-FFF2-40B4-BE49-F238E27FC236}">
                <a16:creationId xmlns:a16="http://schemas.microsoft.com/office/drawing/2014/main" id="{1544661B-C372-02D5-8B67-F0AD64AA451D}"/>
              </a:ext>
            </a:extLst>
          </p:cNvPr>
          <p:cNvSpPr/>
          <p:nvPr/>
        </p:nvSpPr>
        <p:spPr bwMode="auto">
          <a:xfrm>
            <a:off x="2295670" y="4293096"/>
            <a:ext cx="1886573"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5" name="楕円 4">
            <a:extLst>
              <a:ext uri="{FF2B5EF4-FFF2-40B4-BE49-F238E27FC236}">
                <a16:creationId xmlns:a16="http://schemas.microsoft.com/office/drawing/2014/main" id="{4FEF2F1B-4BFB-3AE8-8F53-43643BB0BDDA}"/>
              </a:ext>
            </a:extLst>
          </p:cNvPr>
          <p:cNvSpPr/>
          <p:nvPr/>
        </p:nvSpPr>
        <p:spPr bwMode="auto">
          <a:xfrm>
            <a:off x="4182244" y="4209301"/>
            <a:ext cx="1008112"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047EE727-BF54-49FB-9BF6-D6E0BD5FAE48}"/>
              </a:ext>
            </a:extLst>
          </p:cNvPr>
          <p:cNvSpPr txBox="1"/>
          <p:nvPr/>
        </p:nvSpPr>
        <p:spPr>
          <a:xfrm>
            <a:off x="3071672" y="6326201"/>
            <a:ext cx="3935693" cy="523220"/>
          </a:xfrm>
          <a:prstGeom prst="rect">
            <a:avLst/>
          </a:prstGeom>
          <a:noFill/>
        </p:spPr>
        <p:txBody>
          <a:bodyPr wrap="none" rtlCol="0">
            <a:spAutoFit/>
          </a:bodyPr>
          <a:lstStyle/>
          <a:p>
            <a:r>
              <a:rPr kumimoji="1" lang="en-US" altLang="ja-JP" dirty="0"/>
              <a:t>PCV15</a:t>
            </a:r>
            <a:r>
              <a:rPr kumimoji="1" lang="ja-JP" altLang="en-US" dirty="0"/>
              <a:t>と</a:t>
            </a:r>
            <a:r>
              <a:rPr kumimoji="1" lang="en-US" altLang="ja-JP" dirty="0"/>
              <a:t>PCV20</a:t>
            </a:r>
            <a:r>
              <a:rPr kumimoji="1" lang="ja-JP" altLang="en-US" dirty="0"/>
              <a:t>は同価格</a:t>
            </a:r>
          </a:p>
        </p:txBody>
      </p:sp>
      <p:sp>
        <p:nvSpPr>
          <p:cNvPr id="9" name="楕円 8">
            <a:extLst>
              <a:ext uri="{FF2B5EF4-FFF2-40B4-BE49-F238E27FC236}">
                <a16:creationId xmlns:a16="http://schemas.microsoft.com/office/drawing/2014/main" id="{64EA4C49-3386-2C81-9B69-27F7EADA9713}"/>
              </a:ext>
            </a:extLst>
          </p:cNvPr>
          <p:cNvSpPr/>
          <p:nvPr/>
        </p:nvSpPr>
        <p:spPr bwMode="auto">
          <a:xfrm>
            <a:off x="6699125" y="4209301"/>
            <a:ext cx="1008112" cy="1008112"/>
          </a:xfrm>
          <a:prstGeom prst="ellipse">
            <a:avLst/>
          </a:prstGeom>
          <a:noFill/>
          <a:ln w="635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800" b="0" i="0" u="none" strike="noStrike" cap="none" normalizeH="0" baseline="0" dirty="0">
              <a:ln>
                <a:noFill/>
              </a:ln>
              <a:solidFill>
                <a:schemeClr val="tx1"/>
              </a:solidFill>
              <a:effectLst/>
              <a:latin typeface="Tahoma" panose="020B0604030504040204" pitchFamily="34" charset="0"/>
              <a:ea typeface="ＭＳ Ｐゴシック" panose="020B0600070205080204" pitchFamily="50" charset="-128"/>
            </a:endParaRPr>
          </a:p>
        </p:txBody>
      </p:sp>
    </p:spTree>
    <p:extLst>
      <p:ext uri="{BB962C8B-B14F-4D97-AF65-F5344CB8AC3E}">
        <p14:creationId xmlns:p14="http://schemas.microsoft.com/office/powerpoint/2010/main" val="14739335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82D3B34-4829-CACE-BF84-8E83E8145C62}"/>
              </a:ext>
            </a:extLst>
          </p:cNvPr>
          <p:cNvSpPr>
            <a:spLocks noGrp="1"/>
          </p:cNvSpPr>
          <p:nvPr>
            <p:ph type="title"/>
          </p:nvPr>
        </p:nvSpPr>
        <p:spPr/>
        <p:txBody>
          <a:bodyPr/>
          <a:lstStyle/>
          <a:p>
            <a:r>
              <a:rPr kumimoji="1" lang="ja-JP" altLang="en-US" dirty="0"/>
              <a:t>高齢者肺炎球菌　</a:t>
            </a:r>
            <a:r>
              <a:rPr kumimoji="1" lang="en-US" altLang="ja-JP" dirty="0"/>
              <a:t>USA</a:t>
            </a:r>
            <a:r>
              <a:rPr kumimoji="1" lang="ja-JP" altLang="en-US" dirty="0"/>
              <a:t>　</a:t>
            </a:r>
            <a:r>
              <a:rPr kumimoji="1" lang="en-US" altLang="ja-JP" dirty="0"/>
              <a:t>CDC</a:t>
            </a:r>
            <a:r>
              <a:rPr kumimoji="1" lang="ja-JP" altLang="en-US" dirty="0"/>
              <a:t>方式</a:t>
            </a:r>
          </a:p>
        </p:txBody>
      </p:sp>
      <p:graphicFrame>
        <p:nvGraphicFramePr>
          <p:cNvPr id="6" name="コンテンツ プレースホルダー 5">
            <a:extLst>
              <a:ext uri="{FF2B5EF4-FFF2-40B4-BE49-F238E27FC236}">
                <a16:creationId xmlns:a16="http://schemas.microsoft.com/office/drawing/2014/main" id="{1C265DE9-C71D-5ED2-165E-116D9027497B}"/>
              </a:ext>
            </a:extLst>
          </p:cNvPr>
          <p:cNvGraphicFramePr>
            <a:graphicFrameLocks noGrp="1"/>
          </p:cNvGraphicFramePr>
          <p:nvPr>
            <p:ph idx="1"/>
          </p:nvPr>
        </p:nvGraphicFramePr>
        <p:xfrm>
          <a:off x="377280" y="1222213"/>
          <a:ext cx="8540502" cy="5112567"/>
        </p:xfrm>
        <a:graphic>
          <a:graphicData uri="http://schemas.openxmlformats.org/drawingml/2006/table">
            <a:tbl>
              <a:tblPr firstRow="1" firstCol="1" bandRow="1"/>
              <a:tblGrid>
                <a:gridCol w="3312368">
                  <a:extLst>
                    <a:ext uri="{9D8B030D-6E8A-4147-A177-3AD203B41FA5}">
                      <a16:colId xmlns:a16="http://schemas.microsoft.com/office/drawing/2014/main" val="2983458435"/>
                    </a:ext>
                  </a:extLst>
                </a:gridCol>
                <a:gridCol w="5228134">
                  <a:extLst>
                    <a:ext uri="{9D8B030D-6E8A-4147-A177-3AD203B41FA5}">
                      <a16:colId xmlns:a16="http://schemas.microsoft.com/office/drawing/2014/main" val="2147889866"/>
                    </a:ext>
                  </a:extLst>
                </a:gridCol>
              </a:tblGrid>
              <a:tr h="568063">
                <a:tc>
                  <a:txBody>
                    <a:bodyPr/>
                    <a:lstStyle/>
                    <a:p>
                      <a:pPr algn="ctr"/>
                      <a:r>
                        <a:rPr lang="ja-JP" altLang="en-US" sz="2400" kern="100" dirty="0">
                          <a:effectLst/>
                          <a:latin typeface="Century" panose="02040604050505020304" pitchFamily="18" charset="0"/>
                          <a:ea typeface="ＭＳ 明朝" panose="02020609040205080304" pitchFamily="17" charset="-128"/>
                          <a:cs typeface="Times New Roman" panose="02020603050405020304" pitchFamily="18" charset="0"/>
                        </a:rPr>
                        <a:t>過去の</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接種歴</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追加接種</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1984122"/>
                  </a:ext>
                </a:extLst>
              </a:tr>
              <a:tr h="1704189">
                <a:tc>
                  <a:txBody>
                    <a:bodyPr/>
                    <a:lstStyle/>
                    <a:p>
                      <a:pPr algn="l"/>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なし</a:t>
                      </a:r>
                    </a:p>
                    <a:p>
                      <a:pPr algn="l"/>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PCV7</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のみ</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PCV15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　</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（免疫不全は</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8</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週以上後）</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85122008"/>
                  </a:ext>
                </a:extLst>
              </a:tr>
              <a:tr h="1136126">
                <a:tc>
                  <a:txBody>
                    <a:bodyPr/>
                    <a:lstStyle/>
                    <a:p>
                      <a:pPr algn="l"/>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PCV15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　→　</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PPV23</a:t>
                      </a:r>
                      <a:endParaRPr lang="ja-JP" sz="24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96199656"/>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endParaRPr lang="ja-JP" sz="24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9758905"/>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PPV23&lt;65</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年以上後に</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7356535"/>
                  </a:ext>
                </a:extLst>
              </a:tr>
              <a:tr h="568063">
                <a:tc>
                  <a:txBody>
                    <a:bodyPr/>
                    <a:lstStyle/>
                    <a:p>
                      <a:pPr algn="l"/>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PCV13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PPV23</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a:effectLst/>
                          <a:latin typeface="Century" panose="02040604050505020304" pitchFamily="18" charset="0"/>
                          <a:ea typeface="ＭＳ 明朝" panose="02020609040205080304" pitchFamily="17" charset="-128"/>
                          <a:cs typeface="Times New Roman" panose="02020603050405020304" pitchFamily="18" charset="0"/>
                        </a:rPr>
                        <a:t>65</a:t>
                      </a:r>
                      <a:r>
                        <a:rPr lang="ja-JP" sz="2400" kern="100">
                          <a:effectLst/>
                          <a:latin typeface="Century" panose="02040604050505020304" pitchFamily="18" charset="0"/>
                          <a:ea typeface="ＭＳ 明朝" panose="02020609040205080304" pitchFamily="17" charset="-128"/>
                          <a:cs typeface="Times New Roman" panose="02020603050405020304" pitchFamily="18" charset="0"/>
                        </a:rPr>
                        <a:t>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a:t>
                      </a:r>
                      <a:r>
                        <a:rPr lang="en-US" sz="2400" kern="100" dirty="0">
                          <a:effectLst/>
                          <a:latin typeface="Century" panose="02040604050505020304" pitchFamily="18" charset="0"/>
                          <a:ea typeface="ＭＳ 明朝" panose="02020609040205080304" pitchFamily="17" charset="-128"/>
                          <a:cs typeface="Times New Roman" panose="02020603050405020304" pitchFamily="18" charset="0"/>
                        </a:rPr>
                        <a:t>5</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年以上後に</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PCV20</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を</a:t>
                      </a:r>
                      <a:r>
                        <a:rPr lang="en-US"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1</a:t>
                      </a:r>
                      <a:r>
                        <a:rPr lang="ja-JP" sz="2400" kern="100" dirty="0">
                          <a:solidFill>
                            <a:srgbClr val="FF0000"/>
                          </a:solidFill>
                          <a:effectLst/>
                          <a:latin typeface="Century" panose="02040604050505020304" pitchFamily="18" charset="0"/>
                          <a:ea typeface="ＭＳ 明朝" panose="02020609040205080304" pitchFamily="17" charset="-128"/>
                          <a:cs typeface="Times New Roman" panose="02020603050405020304" pitchFamily="18" charset="0"/>
                        </a:rPr>
                        <a:t>回</a:t>
                      </a:r>
                      <a:r>
                        <a:rPr lang="ja-JP" sz="2400" kern="100" dirty="0">
                          <a:effectLst/>
                          <a:latin typeface="Century" panose="02040604050505020304" pitchFamily="18" charset="0"/>
                          <a:ea typeface="ＭＳ 明朝" panose="02020609040205080304" pitchFamily="17" charset="-128"/>
                          <a:cs typeface="Times New Roman" panose="02020603050405020304" pitchFamily="18" charset="0"/>
                        </a:rPr>
                        <a:t>検討</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53177647"/>
                  </a:ext>
                </a:extLst>
              </a:tr>
            </a:tbl>
          </a:graphicData>
        </a:graphic>
      </p:graphicFrame>
      <p:sp>
        <p:nvSpPr>
          <p:cNvPr id="7" name="Rectangle 2">
            <a:extLst>
              <a:ext uri="{FF2B5EF4-FFF2-40B4-BE49-F238E27FC236}">
                <a16:creationId xmlns:a16="http://schemas.microsoft.com/office/drawing/2014/main" id="{A8B49187-45C5-5EFF-D64E-4B33877A523F}"/>
              </a:ext>
            </a:extLst>
          </p:cNvPr>
          <p:cNvSpPr>
            <a:spLocks noChangeArrowheads="1"/>
          </p:cNvSpPr>
          <p:nvPr/>
        </p:nvSpPr>
        <p:spPr bwMode="auto">
          <a:xfrm>
            <a:off x="-2542061" y="-591569"/>
            <a:ext cx="14478835" cy="162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ja-JP" altLang="en-US"/>
          </a:p>
        </p:txBody>
      </p:sp>
      <p:sp>
        <p:nvSpPr>
          <p:cNvPr id="10" name="テキスト ボックス 9">
            <a:extLst>
              <a:ext uri="{FF2B5EF4-FFF2-40B4-BE49-F238E27FC236}">
                <a16:creationId xmlns:a16="http://schemas.microsoft.com/office/drawing/2014/main" id="{EF722B1A-88C6-A094-2FC8-1C996528E683}"/>
              </a:ext>
            </a:extLst>
          </p:cNvPr>
          <p:cNvSpPr txBox="1"/>
          <p:nvPr/>
        </p:nvSpPr>
        <p:spPr>
          <a:xfrm>
            <a:off x="611560" y="6519446"/>
            <a:ext cx="8324478" cy="338554"/>
          </a:xfrm>
          <a:prstGeom prst="rect">
            <a:avLst/>
          </a:prstGeom>
          <a:noFill/>
        </p:spPr>
        <p:txBody>
          <a:bodyPr wrap="square">
            <a:spAutoFit/>
          </a:bodyPr>
          <a:lstStyle/>
          <a:p>
            <a:r>
              <a:rPr lang="ja-JP" altLang="en-US" sz="1600" dirty="0"/>
              <a:t>出典：　MMWR, January 8, 2025, Vol 74(1);1-8</a:t>
            </a:r>
          </a:p>
        </p:txBody>
      </p:sp>
    </p:spTree>
    <p:extLst>
      <p:ext uri="{BB962C8B-B14F-4D97-AF65-F5344CB8AC3E}">
        <p14:creationId xmlns:p14="http://schemas.microsoft.com/office/powerpoint/2010/main" val="2755528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C33954A-0ADD-4742-9604-FFE0088633F4}"/>
              </a:ext>
            </a:extLst>
          </p:cNvPr>
          <p:cNvSpPr>
            <a:spLocks noGrp="1" noChangeArrowheads="1"/>
          </p:cNvSpPr>
          <p:nvPr>
            <p:ph type="title" idx="4294967295"/>
          </p:nvPr>
        </p:nvSpPr>
        <p:spPr>
          <a:xfrm>
            <a:off x="1143000" y="125413"/>
            <a:ext cx="7793038" cy="579437"/>
          </a:xfrm>
        </p:spPr>
        <p:txBody>
          <a:bodyPr anchor="ctr">
            <a:spAutoFit/>
          </a:bodyPr>
          <a:lstStyle/>
          <a:p>
            <a:pPr algn="ctr" eaLnBrk="1" hangingPunct="1"/>
            <a:r>
              <a:rPr lang="ja-JP" altLang="en-US" b="1" dirty="0">
                <a:latin typeface="Meiryo UI" panose="020B0604030504040204" pitchFamily="50" charset="-128"/>
                <a:ea typeface="Meiryo UI" panose="020B0604030504040204" pitchFamily="50" charset="-128"/>
              </a:rPr>
              <a:t>まとめ</a:t>
            </a:r>
          </a:p>
        </p:txBody>
      </p:sp>
      <p:sp>
        <p:nvSpPr>
          <p:cNvPr id="51203" name="Rectangle 3">
            <a:extLst>
              <a:ext uri="{FF2B5EF4-FFF2-40B4-BE49-F238E27FC236}">
                <a16:creationId xmlns:a16="http://schemas.microsoft.com/office/drawing/2014/main" id="{3558F6B4-D8FE-4B20-9ABD-990F2C494C01}"/>
              </a:ext>
            </a:extLst>
          </p:cNvPr>
          <p:cNvSpPr>
            <a:spLocks noGrp="1" noChangeArrowheads="1"/>
          </p:cNvSpPr>
          <p:nvPr>
            <p:ph type="body" idx="4294967295"/>
          </p:nvPr>
        </p:nvSpPr>
        <p:spPr/>
        <p:txBody>
          <a:bodyPr/>
          <a:lstStyle/>
          <a:p>
            <a:pPr eaLnBrk="1" hangingPunct="1"/>
            <a:r>
              <a:rPr lang="ja-JP" altLang="en-US" sz="2400" b="1" dirty="0">
                <a:latin typeface="Meiryo UI" panose="020B0604030504040204" pitchFamily="50" charset="-128"/>
                <a:ea typeface="Meiryo UI" panose="020B0604030504040204" pitchFamily="50" charset="-128"/>
              </a:rPr>
              <a:t>４混では、</a:t>
            </a:r>
            <a:r>
              <a:rPr lang="en-US" altLang="ja-JP" sz="2400" b="1" dirty="0">
                <a:latin typeface="Meiryo UI" panose="020B0604030504040204" pitchFamily="50" charset="-128"/>
                <a:ea typeface="Meiryo UI" panose="020B0604030504040204" pitchFamily="50" charset="-128"/>
              </a:rPr>
              <a:t>Hib</a:t>
            </a:r>
            <a:r>
              <a:rPr lang="ja-JP" altLang="en-US" sz="2400" b="1" dirty="0">
                <a:latin typeface="Meiryo UI" panose="020B0604030504040204" pitchFamily="50" charset="-128"/>
                <a:ea typeface="Meiryo UI" panose="020B0604030504040204" pitchFamily="50" charset="-128"/>
              </a:rPr>
              <a:t>と破傷風トキソイドが干渉していた可能性があった</a:t>
            </a:r>
            <a:endParaRPr lang="en-US" altLang="ja-JP" sz="2400" b="1" dirty="0">
              <a:latin typeface="Meiryo UI" panose="020B0604030504040204" pitchFamily="50" charset="-128"/>
              <a:ea typeface="Meiryo UI" panose="020B0604030504040204" pitchFamily="50" charset="-128"/>
            </a:endParaRPr>
          </a:p>
          <a:p>
            <a:pPr eaLnBrk="1" hangingPunct="1"/>
            <a:r>
              <a:rPr lang="en-US" altLang="ja-JP" sz="2400" b="1" dirty="0">
                <a:latin typeface="Meiryo UI" panose="020B0604030504040204" pitchFamily="50" charset="-128"/>
                <a:ea typeface="Meiryo UI" panose="020B0604030504040204" pitchFamily="50" charset="-128"/>
              </a:rPr>
              <a:t>5</a:t>
            </a:r>
            <a:r>
              <a:rPr lang="ja-JP" altLang="en-US" sz="2400" b="1" dirty="0">
                <a:latin typeface="Meiryo UI" panose="020B0604030504040204" pitchFamily="50" charset="-128"/>
                <a:ea typeface="Meiryo UI" panose="020B0604030504040204" pitchFamily="50" charset="-128"/>
              </a:rPr>
              <a:t>混では、干渉を起こしていないようである。</a:t>
            </a:r>
            <a:endParaRPr lang="en-US" altLang="ja-JP" sz="2400" b="1" dirty="0">
              <a:latin typeface="Meiryo UI" panose="020B0604030504040204" pitchFamily="50" charset="-128"/>
              <a:ea typeface="Meiryo UI" panose="020B0604030504040204" pitchFamily="50" charset="-128"/>
            </a:endParaRPr>
          </a:p>
          <a:p>
            <a:pPr eaLnBrk="1" hangingPunct="1"/>
            <a:endParaRPr lang="en-US" altLang="ja-JP" sz="2400" b="1" dirty="0">
              <a:latin typeface="Meiryo UI" panose="020B0604030504040204" pitchFamily="50" charset="-128"/>
              <a:ea typeface="Meiryo UI" panose="020B0604030504040204" pitchFamily="50" charset="-128"/>
            </a:endParaRPr>
          </a:p>
          <a:p>
            <a:pPr eaLnBrk="1" hangingPunct="1"/>
            <a:r>
              <a:rPr lang="ja-JP" altLang="en-US" sz="2400" b="1" dirty="0">
                <a:latin typeface="Meiryo UI" panose="020B0604030504040204" pitchFamily="50" charset="-128"/>
                <a:ea typeface="Meiryo UI" panose="020B0604030504040204" pitchFamily="50" charset="-128"/>
              </a:rPr>
              <a:t>百日咳は５～１８才で抗体陽性率低値→流行</a:t>
            </a:r>
            <a:endParaRPr lang="en-US" altLang="ja-JP" sz="2400" b="1" dirty="0">
              <a:latin typeface="Meiryo UI" panose="020B0604030504040204" pitchFamily="50" charset="-128"/>
              <a:ea typeface="Meiryo UI" panose="020B0604030504040204" pitchFamily="50" charset="-128"/>
            </a:endParaRPr>
          </a:p>
          <a:p>
            <a:pPr lvl="1" eaLnBrk="1" hangingPunct="1"/>
            <a:r>
              <a:rPr lang="ja-JP" altLang="en-US" sz="2000" b="1" dirty="0">
                <a:latin typeface="Meiryo UI" panose="020B0604030504040204" pitchFamily="50" charset="-128"/>
                <a:ea typeface="Meiryo UI" panose="020B0604030504040204" pitchFamily="50" charset="-128"/>
              </a:rPr>
              <a:t>海外では、青年用</a:t>
            </a:r>
            <a:r>
              <a:rPr lang="en-US" altLang="ja-JP" sz="2000" b="1" dirty="0">
                <a:latin typeface="Meiryo UI" panose="020B0604030504040204" pitchFamily="50" charset="-128"/>
                <a:ea typeface="Meiryo UI" panose="020B0604030504040204" pitchFamily="50" charset="-128"/>
              </a:rPr>
              <a:t>DPT</a:t>
            </a:r>
            <a:r>
              <a:rPr lang="ja-JP" altLang="en-US" sz="2000" b="1" dirty="0">
                <a:latin typeface="Meiryo UI" panose="020B0604030504040204" pitchFamily="50" charset="-128"/>
                <a:ea typeface="Meiryo UI" panose="020B0604030504040204" pitchFamily="50" charset="-128"/>
              </a:rPr>
              <a:t>ワクチンとして百日咳とジフテリアを減らした</a:t>
            </a:r>
            <a:r>
              <a:rPr lang="en-US" altLang="ja-JP" sz="2000" b="1" dirty="0">
                <a:latin typeface="Meiryo UI" panose="020B0604030504040204" pitchFamily="50" charset="-128"/>
                <a:ea typeface="Meiryo UI" panose="020B0604030504040204" pitchFamily="50" charset="-128"/>
              </a:rPr>
              <a:t>Tdap</a:t>
            </a:r>
            <a:r>
              <a:rPr lang="ja-JP" altLang="en-US" sz="2000" b="1" dirty="0">
                <a:latin typeface="Meiryo UI" panose="020B0604030504040204" pitchFamily="50" charset="-128"/>
                <a:ea typeface="Meiryo UI" panose="020B0604030504040204" pitchFamily="50" charset="-128"/>
              </a:rPr>
              <a:t>が使用される。</a:t>
            </a:r>
            <a:r>
              <a:rPr lang="ja-JP" altLang="ja-JP" sz="2000" b="1" dirty="0">
                <a:latin typeface="Meiryo UI" panose="020B0604030504040204" pitchFamily="50" charset="-128"/>
                <a:ea typeface="Meiryo UI" panose="020B0604030504040204" pitchFamily="50" charset="-128"/>
              </a:rPr>
              <a:t>日本ではDPTワクチン</a:t>
            </a:r>
            <a:r>
              <a:rPr lang="ja-JP" altLang="en-US" sz="2000" b="1" dirty="0">
                <a:latin typeface="Meiryo UI" panose="020B0604030504040204" pitchFamily="50" charset="-128"/>
                <a:ea typeface="Meiryo UI" panose="020B0604030504040204" pitchFamily="50" charset="-128"/>
              </a:rPr>
              <a:t>で代用</a:t>
            </a:r>
            <a:r>
              <a:rPr lang="ja-JP" altLang="ja-JP" sz="2000" b="1" dirty="0">
                <a:latin typeface="Meiryo UI" panose="020B0604030504040204" pitchFamily="50" charset="-128"/>
                <a:ea typeface="Meiryo UI" panose="020B0604030504040204" pitchFamily="50" charset="-128"/>
              </a:rPr>
              <a:t>可能</a:t>
            </a:r>
            <a:endParaRPr lang="en-US" altLang="ja-JP" sz="2000" b="1" dirty="0">
              <a:latin typeface="Meiryo UI" panose="020B0604030504040204" pitchFamily="50" charset="-128"/>
              <a:ea typeface="Meiryo UI" panose="020B0604030504040204" pitchFamily="50" charset="-128"/>
            </a:endParaRPr>
          </a:p>
          <a:p>
            <a:pPr lvl="1" eaLnBrk="1" hangingPunct="1"/>
            <a:r>
              <a:rPr lang="ja-JP" altLang="en-US" sz="2000" b="1" dirty="0">
                <a:latin typeface="Meiryo UI" panose="020B0604030504040204" pitchFamily="50" charset="-128"/>
                <a:ea typeface="Meiryo UI" panose="020B0604030504040204" pitchFamily="50" charset="-128"/>
              </a:rPr>
              <a:t>妊婦とその周囲に百日咳含有ワクチン接種（コクーン戦略）</a:t>
            </a:r>
          </a:p>
          <a:p>
            <a:pPr eaLnBrk="1" hangingPunct="1"/>
            <a:endParaRPr lang="en-US" altLang="ja-JP" sz="2400" b="1" dirty="0">
              <a:latin typeface="Meiryo UI" panose="020B0604030504040204" pitchFamily="50" charset="-128"/>
              <a:ea typeface="Meiryo UI" panose="020B0604030504040204" pitchFamily="50" charset="-128"/>
            </a:endParaRPr>
          </a:p>
          <a:p>
            <a:pPr eaLnBrk="1" hangingPunct="1"/>
            <a:r>
              <a:rPr lang="ja-JP" altLang="en-US" sz="2400" b="1" dirty="0">
                <a:latin typeface="Meiryo UI" panose="020B0604030504040204" pitchFamily="50" charset="-128"/>
                <a:ea typeface="Meiryo UI" panose="020B0604030504040204" pitchFamily="50" charset="-128"/>
              </a:rPr>
              <a:t>水痘は定期接種後の抗体陽性率低下→学童以上での患者発生</a:t>
            </a:r>
            <a:endParaRPr lang="en-US" altLang="ja-JP" sz="2400" b="1" dirty="0">
              <a:latin typeface="Meiryo UI" panose="020B0604030504040204" pitchFamily="50" charset="-128"/>
              <a:ea typeface="Meiryo UI" panose="020B0604030504040204" pitchFamily="50" charset="-128"/>
            </a:endParaRPr>
          </a:p>
          <a:p>
            <a:pPr lvl="1" eaLnBrk="1" hangingPunct="1"/>
            <a:r>
              <a:rPr lang="en-US" altLang="ja-JP" sz="2000" b="1" dirty="0">
                <a:latin typeface="Meiryo UI" panose="020B0604030504040204" pitchFamily="50" charset="-128"/>
                <a:ea typeface="Meiryo UI" panose="020B0604030504040204" pitchFamily="50" charset="-128"/>
              </a:rPr>
              <a:t>2</a:t>
            </a:r>
            <a:r>
              <a:rPr lang="ja-JP" altLang="en-US" sz="2000" b="1" dirty="0">
                <a:latin typeface="Meiryo UI" panose="020B0604030504040204" pitchFamily="50" charset="-128"/>
                <a:ea typeface="Meiryo UI" panose="020B0604030504040204" pitchFamily="50" charset="-128"/>
              </a:rPr>
              <a:t>回目の接種時期の変更が望まれる。</a:t>
            </a:r>
            <a:endParaRPr lang="en-US" altLang="ja-JP" sz="2000" b="1" dirty="0">
              <a:latin typeface="Meiryo UI" panose="020B0604030504040204" pitchFamily="50" charset="-128"/>
              <a:ea typeface="Meiryo UI" panose="020B0604030504040204" pitchFamily="50" charset="-128"/>
            </a:endParaRPr>
          </a:p>
          <a:p>
            <a:pPr eaLnBrk="1" hangingPunct="1"/>
            <a:endParaRPr lang="en-US" altLang="ja-JP" sz="2400" b="1" dirty="0">
              <a:latin typeface="Meiryo UI" panose="020B0604030504040204" pitchFamily="50" charset="-128"/>
              <a:ea typeface="Meiryo UI" panose="020B0604030504040204" pitchFamily="50" charset="-128"/>
            </a:endParaRPr>
          </a:p>
          <a:p>
            <a:pPr eaLnBrk="1" hangingPunct="1">
              <a:defRPr/>
            </a:pPr>
            <a:r>
              <a:rPr lang="ja-JP" altLang="en-US" sz="2400" b="1" dirty="0">
                <a:latin typeface="Meiryo UI" panose="020B0604030504040204" pitchFamily="50" charset="-128"/>
                <a:ea typeface="Meiryo UI" panose="020B0604030504040204" pitchFamily="50" charset="-128"/>
              </a:rPr>
              <a:t>高齢者肺炎球菌</a:t>
            </a:r>
            <a:r>
              <a:rPr lang="en-US" altLang="ja-JP" sz="2400" b="1" dirty="0">
                <a:latin typeface="Meiryo UI" panose="020B0604030504040204" pitchFamily="50" charset="-128"/>
                <a:ea typeface="Meiryo UI" panose="020B0604030504040204" pitchFamily="50" charset="-128"/>
              </a:rPr>
              <a:t>PPV23</a:t>
            </a:r>
            <a:r>
              <a:rPr lang="ja-JP" altLang="en-US" sz="2400" b="1" dirty="0">
                <a:latin typeface="Meiryo UI" panose="020B0604030504040204" pitchFamily="50" charset="-128"/>
                <a:ea typeface="Meiryo UI" panose="020B0604030504040204" pitchFamily="50" charset="-128"/>
              </a:rPr>
              <a:t>は役割を終えた。</a:t>
            </a:r>
            <a:r>
              <a:rPr lang="en-US" altLang="ja-JP" sz="2400" b="1" dirty="0">
                <a:latin typeface="Meiryo UI" panose="020B0604030504040204" pitchFamily="50" charset="-128"/>
                <a:ea typeface="Meiryo UI" panose="020B0604030504040204" pitchFamily="50" charset="-128"/>
              </a:rPr>
              <a:t>PCV20</a:t>
            </a:r>
            <a:r>
              <a:rPr lang="ja-JP" altLang="en-US" sz="2400" b="1" dirty="0">
                <a:latin typeface="Meiryo UI" panose="020B0604030504040204" pitchFamily="50" charset="-128"/>
                <a:ea typeface="Meiryo UI" panose="020B0604030504040204" pitchFamily="50" charset="-128"/>
              </a:rPr>
              <a:t>での検討を。</a:t>
            </a:r>
            <a:endParaRPr lang="en-US" altLang="ja-JP" sz="2400" b="1" dirty="0">
              <a:latin typeface="Meiryo UI" panose="020B0604030504040204" pitchFamily="50" charset="-128"/>
              <a:ea typeface="Meiryo UI" panose="020B0604030504040204" pitchFamily="50" charset="-128"/>
            </a:endParaRPr>
          </a:p>
          <a:p>
            <a:pPr marL="342900" marR="0" lvl="0" indent="-342900" algn="l" defTabSz="914400" rtl="0" eaLnBrk="1" fontAlgn="base" latinLnBrk="0" hangingPunct="1">
              <a:lnSpc>
                <a:spcPct val="100000"/>
              </a:lnSpc>
              <a:spcBef>
                <a:spcPct val="20000"/>
              </a:spcBef>
              <a:spcAft>
                <a:spcPct val="0"/>
              </a:spcAft>
              <a:buClr>
                <a:schemeClr val="folHlink"/>
              </a:buClr>
              <a:buSzPct val="60000"/>
              <a:buFont typeface="Wingdings" panose="05000000000000000000" pitchFamily="2" charset="2"/>
              <a:buChar char="n"/>
              <a:tabLst/>
              <a:defRPr/>
            </a:pPr>
            <a:r>
              <a:rPr lang="ja-JP" altLang="en-US" sz="2400" dirty="0"/>
              <a:t>高齢者のコロナ定期は重症化リスクのある基礎疾患のある高齢者へ。過去の副反応者には無理に打たない。</a:t>
            </a:r>
            <a:endParaRPr lang="en-US" altLang="ja-JP" sz="2400" dirty="0"/>
          </a:p>
          <a:p>
            <a:pPr lvl="1" eaLnBrk="1" hangingPunct="1"/>
            <a:endParaRPr lang="en-US" altLang="ja-JP" sz="1800" b="1" dirty="0">
              <a:latin typeface="Meiryo UI" panose="020B0604030504040204" pitchFamily="50" charset="-128"/>
              <a:ea typeface="Meiryo UI" panose="020B0604030504040204" pitchFamily="50" charset="-128"/>
            </a:endParaRPr>
          </a:p>
        </p:txBody>
      </p:sp>
      <p:sp>
        <p:nvSpPr>
          <p:cNvPr id="51204" name="正方形/長方形 3">
            <a:extLst>
              <a:ext uri="{FF2B5EF4-FFF2-40B4-BE49-F238E27FC236}">
                <a16:creationId xmlns:a16="http://schemas.microsoft.com/office/drawing/2014/main" id="{2C97E81B-938A-4854-9FF3-D95DF780E168}"/>
              </a:ext>
            </a:extLst>
          </p:cNvPr>
          <p:cNvSpPr>
            <a:spLocks noChangeArrowheads="1"/>
          </p:cNvSpPr>
          <p:nvPr/>
        </p:nvSpPr>
        <p:spPr bwMode="auto">
          <a:xfrm>
            <a:off x="6909996" y="6470650"/>
            <a:ext cx="2087562"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0"/>
              </a:spcBef>
              <a:buClrTx/>
              <a:buSzTx/>
              <a:buFontTx/>
              <a:buNone/>
            </a:pPr>
            <a:r>
              <a:rPr lang="ja-JP" altLang="en-US" sz="1100" dirty="0">
                <a:latin typeface="MS-PGothic"/>
              </a:rPr>
              <a:t>名鉄病院予防接種センター作成</a:t>
            </a:r>
            <a:endParaRPr lang="ja-JP" altLang="en-US" sz="1100" dirty="0"/>
          </a:p>
        </p:txBody>
      </p:sp>
      <p:sp>
        <p:nvSpPr>
          <p:cNvPr id="5" name="正方形/長方形 4">
            <a:extLst>
              <a:ext uri="{FF2B5EF4-FFF2-40B4-BE49-F238E27FC236}">
                <a16:creationId xmlns:a16="http://schemas.microsoft.com/office/drawing/2014/main" id="{C3B1C275-1CB5-4DB2-8E53-C77965A1C228}"/>
              </a:ext>
            </a:extLst>
          </p:cNvPr>
          <p:cNvSpPr/>
          <p:nvPr/>
        </p:nvSpPr>
        <p:spPr>
          <a:xfrm>
            <a:off x="6909996" y="13900"/>
            <a:ext cx="2182008" cy="276999"/>
          </a:xfrm>
          <a:prstGeom prst="rect">
            <a:avLst/>
          </a:prstGeom>
        </p:spPr>
        <p:txBody>
          <a:bodyPr wrap="none">
            <a:spAutoFit/>
          </a:bodyPr>
          <a:lstStyle/>
          <a:p>
            <a:r>
              <a:rPr lang="ja-JP" altLang="en-US" sz="1200" dirty="0"/>
              <a:t>国内未発売（国内未承認）含む</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a:extLst>
              <a:ext uri="{FF2B5EF4-FFF2-40B4-BE49-F238E27FC236}">
                <a16:creationId xmlns:a16="http://schemas.microsoft.com/office/drawing/2014/main" id="{15D452BE-594D-4D36-A0E0-C610A925E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5425" y="1141413"/>
            <a:ext cx="3838575" cy="48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2">
            <a:extLst>
              <a:ext uri="{FF2B5EF4-FFF2-40B4-BE49-F238E27FC236}">
                <a16:creationId xmlns:a16="http://schemas.microsoft.com/office/drawing/2014/main" id="{98D71C58-2954-4838-83B9-3F2F876277C5}"/>
              </a:ext>
            </a:extLst>
          </p:cNvPr>
          <p:cNvSpPr>
            <a:spLocks noGrp="1" noChangeArrowheads="1"/>
          </p:cNvSpPr>
          <p:nvPr>
            <p:ph type="title" idx="4294967295"/>
          </p:nvPr>
        </p:nvSpPr>
        <p:spPr/>
        <p:txBody>
          <a:bodyPr/>
          <a:lstStyle/>
          <a:p>
            <a:pPr eaLnBrk="1" hangingPunct="1"/>
            <a:r>
              <a:rPr lang="ja-JP" altLang="en-US" dirty="0">
                <a:solidFill>
                  <a:schemeClr val="tx1"/>
                </a:solidFill>
              </a:rPr>
              <a:t>筋肉注射の部位</a:t>
            </a:r>
          </a:p>
        </p:txBody>
      </p:sp>
      <p:sp>
        <p:nvSpPr>
          <p:cNvPr id="14340" name="Rectangle 3">
            <a:extLst>
              <a:ext uri="{FF2B5EF4-FFF2-40B4-BE49-F238E27FC236}">
                <a16:creationId xmlns:a16="http://schemas.microsoft.com/office/drawing/2014/main" id="{D997E2BF-4F12-4DC2-8F24-061431340B30}"/>
              </a:ext>
            </a:extLst>
          </p:cNvPr>
          <p:cNvSpPr>
            <a:spLocks noGrp="1" noChangeArrowheads="1"/>
          </p:cNvSpPr>
          <p:nvPr>
            <p:ph type="body" idx="4294967295"/>
          </p:nvPr>
        </p:nvSpPr>
        <p:spPr>
          <a:xfrm>
            <a:off x="228600" y="1143000"/>
            <a:ext cx="5791200" cy="4267200"/>
          </a:xfrm>
        </p:spPr>
        <p:txBody>
          <a:bodyPr/>
          <a:lstStyle/>
          <a:p>
            <a:pPr eaLnBrk="1" hangingPunct="1"/>
            <a:r>
              <a:rPr lang="ja-JP" altLang="en-US" dirty="0"/>
              <a:t>三角筋</a:t>
            </a:r>
          </a:p>
          <a:p>
            <a:pPr eaLnBrk="1" hangingPunct="1"/>
            <a:r>
              <a:rPr lang="ja-JP" altLang="en-US" dirty="0"/>
              <a:t>大腿の外側広筋</a:t>
            </a:r>
          </a:p>
          <a:p>
            <a:pPr eaLnBrk="1" hangingPunct="1"/>
            <a:r>
              <a:rPr lang="ja-JP" altLang="en-US" dirty="0"/>
              <a:t>針の長さは臨機応変</a:t>
            </a:r>
            <a:br>
              <a:rPr lang="ja-JP" altLang="en-US" dirty="0"/>
            </a:br>
            <a:endParaRPr lang="ja-JP" altLang="en-US" dirty="0"/>
          </a:p>
        </p:txBody>
      </p:sp>
      <p:pic>
        <p:nvPicPr>
          <p:cNvPr id="14341" name="Picture 4">
            <a:extLst>
              <a:ext uri="{FF2B5EF4-FFF2-40B4-BE49-F238E27FC236}">
                <a16:creationId xmlns:a16="http://schemas.microsoft.com/office/drawing/2014/main" id="{57A43984-FD9B-426D-85F0-4A63D0BC02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429000"/>
            <a:ext cx="2965450" cy="314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2" name="Text Box 6">
            <a:extLst>
              <a:ext uri="{FF2B5EF4-FFF2-40B4-BE49-F238E27FC236}">
                <a16:creationId xmlns:a16="http://schemas.microsoft.com/office/drawing/2014/main" id="{70522633-AA05-4911-911E-4D0A6FF4E885}"/>
              </a:ext>
            </a:extLst>
          </p:cNvPr>
          <p:cNvSpPr txBox="1">
            <a:spLocks noChangeArrowheads="1"/>
          </p:cNvSpPr>
          <p:nvPr/>
        </p:nvSpPr>
        <p:spPr bwMode="auto">
          <a:xfrm>
            <a:off x="2895600" y="6019800"/>
            <a:ext cx="5943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a:solidFill>
                  <a:schemeClr val="tx1"/>
                </a:solidFill>
                <a:latin typeface="Tahoma" panose="020B0604030504040204" pitchFamily="34" charset="0"/>
                <a:ea typeface="ＭＳ Ｐゴシック" panose="020B0600070205080204" pitchFamily="50" charset="-128"/>
              </a:defRPr>
            </a:lvl9pPr>
          </a:lstStyle>
          <a:p>
            <a:pPr eaLnBrk="1" hangingPunct="1">
              <a:spcBef>
                <a:spcPct val="50000"/>
              </a:spcBef>
              <a:buClrTx/>
              <a:buSzTx/>
              <a:buFontTx/>
              <a:buNone/>
            </a:pPr>
            <a:r>
              <a:rPr lang="ja-JP" altLang="en-US" sz="1800"/>
              <a:t>出典： </a:t>
            </a:r>
            <a:r>
              <a:rPr lang="en-US" altLang="ja-JP" sz="1800"/>
              <a:t>CDC Epidemiology and Prevention of Vaccine-Preventable Diseases (Pink Book) 13th edition, pp. 94</a:t>
            </a:r>
          </a:p>
        </p:txBody>
      </p:sp>
      <p:sp>
        <p:nvSpPr>
          <p:cNvPr id="7" name="テキスト ボックス 6">
            <a:extLst>
              <a:ext uri="{FF2B5EF4-FFF2-40B4-BE49-F238E27FC236}">
                <a16:creationId xmlns:a16="http://schemas.microsoft.com/office/drawing/2014/main" id="{ADD1A2C0-828B-421B-AFE2-16A5088A4E30}"/>
              </a:ext>
            </a:extLst>
          </p:cNvPr>
          <p:cNvSpPr txBox="1"/>
          <p:nvPr/>
        </p:nvSpPr>
        <p:spPr>
          <a:xfrm>
            <a:off x="7020272" y="6604084"/>
            <a:ext cx="2852068" cy="253916"/>
          </a:xfrm>
          <a:prstGeom prst="rect">
            <a:avLst/>
          </a:prstGeom>
          <a:noFill/>
        </p:spPr>
        <p:txBody>
          <a:bodyPr wrap="square">
            <a:spAutoFit/>
          </a:bodyPr>
          <a:lstStyle/>
          <a:p>
            <a:pPr>
              <a:defRPr/>
            </a:pPr>
            <a:r>
              <a:rPr lang="ja-JP" altLang="en-US" sz="1050" dirty="0"/>
              <a:t>名鉄病院予防接種センター作成</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37F91D2-9C35-B84E-3BF8-11B77F29F2A0}"/>
              </a:ext>
            </a:extLst>
          </p:cNvPr>
          <p:cNvPicPr>
            <a:picLocks noChangeAspect="1"/>
          </p:cNvPicPr>
          <p:nvPr/>
        </p:nvPicPr>
        <p:blipFill>
          <a:blip r:embed="rId3"/>
          <a:stretch>
            <a:fillRect/>
          </a:stretch>
        </p:blipFill>
        <p:spPr>
          <a:xfrm>
            <a:off x="4734018" y="857250"/>
            <a:ext cx="3463290" cy="4210812"/>
          </a:xfrm>
          <a:prstGeom prst="rect">
            <a:avLst/>
          </a:prstGeom>
        </p:spPr>
      </p:pic>
      <p:pic>
        <p:nvPicPr>
          <p:cNvPr id="13314" name="図 2">
            <a:extLst>
              <a:ext uri="{FF2B5EF4-FFF2-40B4-BE49-F238E27FC236}">
                <a16:creationId xmlns:a16="http://schemas.microsoft.com/office/drawing/2014/main" id="{369F1D19-42A7-0483-4FAC-4817CB886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2" y="1808820"/>
            <a:ext cx="4482499" cy="410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タイトル 3">
            <a:extLst>
              <a:ext uri="{FF2B5EF4-FFF2-40B4-BE49-F238E27FC236}">
                <a16:creationId xmlns:a16="http://schemas.microsoft.com/office/drawing/2014/main" id="{ECE729E9-3989-90C9-9962-6D7CA8C684C1}"/>
              </a:ext>
            </a:extLst>
          </p:cNvPr>
          <p:cNvSpPr>
            <a:spLocks noGrp="1" noChangeArrowheads="1"/>
          </p:cNvSpPr>
          <p:nvPr>
            <p:ph type="title" idx="4294967295"/>
          </p:nvPr>
        </p:nvSpPr>
        <p:spPr>
          <a:xfrm>
            <a:off x="1331640" y="214312"/>
            <a:ext cx="5268688" cy="642938"/>
          </a:xfrm>
        </p:spPr>
        <p:txBody>
          <a:bodyPr anchor="ctr"/>
          <a:lstStyle/>
          <a:p>
            <a:r>
              <a:rPr lang="ja-JP" altLang="en-US" sz="2700" dirty="0"/>
              <a:t>安全な筋肉注射の提言</a:t>
            </a:r>
            <a:br>
              <a:rPr lang="en-US" altLang="ja-JP" sz="2700" dirty="0"/>
            </a:br>
            <a:r>
              <a:rPr lang="ja-JP" altLang="en-US" sz="2700" dirty="0"/>
              <a:t>　　日本プライマリケア学会</a:t>
            </a:r>
          </a:p>
        </p:txBody>
      </p:sp>
      <p:sp>
        <p:nvSpPr>
          <p:cNvPr id="13316" name="テキスト ボックス 6">
            <a:extLst>
              <a:ext uri="{FF2B5EF4-FFF2-40B4-BE49-F238E27FC236}">
                <a16:creationId xmlns:a16="http://schemas.microsoft.com/office/drawing/2014/main" id="{162F1792-81AA-0643-559B-F332FF05D4CB}"/>
              </a:ext>
            </a:extLst>
          </p:cNvPr>
          <p:cNvSpPr txBox="1">
            <a:spLocks noChangeArrowheads="1"/>
          </p:cNvSpPr>
          <p:nvPr/>
        </p:nvSpPr>
        <p:spPr bwMode="auto">
          <a:xfrm>
            <a:off x="4734018" y="5036111"/>
            <a:ext cx="4341435" cy="90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新型コロナワクチン より安全な</a:t>
            </a:r>
            <a:endParaRPr lang="en-US" altLang="ja-JP" sz="105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新しい筋注の方法 </a:t>
            </a:r>
            <a:r>
              <a:rPr lang="en-US" altLang="ja-JP" sz="1050" b="1" dirty="0">
                <a:solidFill>
                  <a:srgbClr val="333333"/>
                </a:solidFill>
                <a:latin typeface="游ゴシック" panose="020B0400000000000000" pitchFamily="50" charset="-128"/>
                <a:ea typeface="游ゴシック" panose="020B0400000000000000" pitchFamily="50" charset="-128"/>
              </a:rPr>
              <a:t>2021</a:t>
            </a:r>
            <a:r>
              <a:rPr lang="ja-JP" altLang="en-US" sz="1050" b="1" dirty="0">
                <a:solidFill>
                  <a:srgbClr val="333333"/>
                </a:solidFill>
                <a:latin typeface="游ゴシック" panose="020B0400000000000000" pitchFamily="50" charset="-128"/>
                <a:ea typeface="游ゴシック" panose="020B0400000000000000" pitchFamily="50" charset="-128"/>
              </a:rPr>
              <a:t>年</a:t>
            </a:r>
            <a:r>
              <a:rPr lang="en-US" altLang="ja-JP" sz="1050" b="1" dirty="0">
                <a:solidFill>
                  <a:srgbClr val="333333"/>
                </a:solidFill>
                <a:latin typeface="游ゴシック" panose="020B0400000000000000" pitchFamily="50" charset="-128"/>
                <a:ea typeface="游ゴシック" panose="020B0400000000000000" pitchFamily="50" charset="-128"/>
              </a:rPr>
              <a:t>3</a:t>
            </a:r>
            <a:r>
              <a:rPr lang="ja-JP" altLang="en-US" sz="1050" b="1" dirty="0">
                <a:solidFill>
                  <a:srgbClr val="333333"/>
                </a:solidFill>
                <a:latin typeface="游ゴシック" panose="020B0400000000000000" pitchFamily="50" charset="-128"/>
                <a:ea typeface="游ゴシック" panose="020B0400000000000000" pitchFamily="50" charset="-128"/>
              </a:rPr>
              <a:t>月版</a:t>
            </a:r>
            <a:r>
              <a:rPr lang="en-US" altLang="ja-JP" sz="1050" b="1" dirty="0">
                <a:solidFill>
                  <a:srgbClr val="333333"/>
                </a:solidFill>
                <a:latin typeface="游ゴシック" panose="020B0400000000000000" pitchFamily="50" charset="-128"/>
                <a:ea typeface="游ゴシック" panose="020B0400000000000000" pitchFamily="50" charset="-128"/>
              </a:rPr>
              <a:t>』</a:t>
            </a:r>
          </a:p>
          <a:p>
            <a:pPr>
              <a:spcBef>
                <a:spcPct val="0"/>
              </a:spcBef>
              <a:buClrTx/>
              <a:buSzTx/>
              <a:buFontTx/>
              <a:buNone/>
            </a:pPr>
            <a:r>
              <a:rPr lang="ja-JP" altLang="en-US" sz="1050" b="1" dirty="0">
                <a:solidFill>
                  <a:srgbClr val="333333"/>
                </a:solidFill>
                <a:latin typeface="游ゴシック" panose="020B0400000000000000" pitchFamily="50" charset="-128"/>
                <a:ea typeface="游ゴシック" panose="020B0400000000000000" pitchFamily="50" charset="-128"/>
              </a:rPr>
              <a:t>日本プライマリ・ケア連合学会ワクチンチーム</a:t>
            </a:r>
            <a:endParaRPr lang="en-US" altLang="ja-JP" sz="1050" b="1" dirty="0">
              <a:solidFill>
                <a:srgbClr val="333333"/>
              </a:solidFill>
              <a:latin typeface="游ゴシック" panose="020B0400000000000000" pitchFamily="50" charset="-128"/>
              <a:ea typeface="游ゴシック" panose="020B0400000000000000" pitchFamily="50" charset="-128"/>
            </a:endParaRPr>
          </a:p>
          <a:p>
            <a:pPr>
              <a:spcBef>
                <a:spcPct val="0"/>
              </a:spcBef>
              <a:buClrTx/>
              <a:buSzTx/>
              <a:buFontTx/>
              <a:buNone/>
            </a:pPr>
            <a:r>
              <a:rPr lang="en-US" altLang="ja-JP" sz="1050" b="1" dirty="0">
                <a:solidFill>
                  <a:srgbClr val="333333"/>
                </a:solidFill>
                <a:latin typeface="游ゴシック" panose="020B0400000000000000" pitchFamily="50" charset="-128"/>
                <a:ea typeface="游ゴシック" panose="020B0400000000000000" pitchFamily="50" charset="-128"/>
              </a:rPr>
              <a:t>https://www.youtube.com/watch?v=tA96CA6fJv8</a:t>
            </a:r>
          </a:p>
          <a:p>
            <a:pPr>
              <a:spcBef>
                <a:spcPct val="0"/>
              </a:spcBef>
              <a:buClrTx/>
              <a:buSzTx/>
              <a:buFontTx/>
              <a:buNone/>
            </a:pPr>
            <a:endParaRPr lang="ja-JP" altLang="en-US" sz="1050" b="1" dirty="0">
              <a:solidFill>
                <a:srgbClr val="333333"/>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798347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5">
            <a:extLst>
              <a:ext uri="{FF2B5EF4-FFF2-40B4-BE49-F238E27FC236}">
                <a16:creationId xmlns:a16="http://schemas.microsoft.com/office/drawing/2014/main" id="{3464B0A1-74A1-E66B-2C86-B57D0D73D4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0601" y="2132857"/>
            <a:ext cx="3719891" cy="3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8">
            <a:extLst>
              <a:ext uri="{FF2B5EF4-FFF2-40B4-BE49-F238E27FC236}">
                <a16:creationId xmlns:a16="http://schemas.microsoft.com/office/drawing/2014/main" id="{5E173A54-B2C3-9563-DFC3-EBC5BD8E0E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08" y="2132857"/>
            <a:ext cx="4587866" cy="363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タイトル 3">
            <a:extLst>
              <a:ext uri="{FF2B5EF4-FFF2-40B4-BE49-F238E27FC236}">
                <a16:creationId xmlns:a16="http://schemas.microsoft.com/office/drawing/2014/main" id="{2DFF38C7-A025-10C6-EA73-4C0B6A09D317}"/>
              </a:ext>
            </a:extLst>
          </p:cNvPr>
          <p:cNvSpPr>
            <a:spLocks noGrp="1"/>
          </p:cNvSpPr>
          <p:nvPr>
            <p:ph type="title" idx="4294967295"/>
          </p:nvPr>
        </p:nvSpPr>
        <p:spPr/>
        <p:txBody>
          <a:bodyPr/>
          <a:lstStyle/>
          <a:p>
            <a:r>
              <a:rPr kumimoji="1" lang="ja-JP" altLang="en-US" dirty="0"/>
              <a:t>手は返さないこと</a:t>
            </a:r>
          </a:p>
        </p:txBody>
      </p:sp>
    </p:spTree>
    <p:extLst>
      <p:ext uri="{BB962C8B-B14F-4D97-AF65-F5344CB8AC3E}">
        <p14:creationId xmlns:p14="http://schemas.microsoft.com/office/powerpoint/2010/main" val="3705359724"/>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ahoma" panose="020B060403050404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2800" b="0" i="0" u="none" strike="noStrike" cap="none" normalizeH="0" baseline="0" smtClean="0">
            <a:ln>
              <a:noFill/>
            </a:ln>
            <a:solidFill>
              <a:schemeClr val="tx1"/>
            </a:solidFill>
            <a:effectLst/>
            <a:latin typeface="Tahoma" panose="020B0604030504040204" pitchFamily="34" charset="0"/>
            <a:ea typeface="ＭＳ Ｐゴシック" panose="020B0600070205080204" pitchFamily="50" charset="-128"/>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C:\app\msof2k\Templates\Presentation Designs\Blends.pot</Template>
  <TotalTime>5902</TotalTime>
  <Words>9842</Words>
  <Application>Microsoft Office PowerPoint</Application>
  <PresentationFormat>画面に合わせる (4:3)</PresentationFormat>
  <Paragraphs>1284</Paragraphs>
  <Slides>64</Slides>
  <Notes>35</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1</vt:i4>
      </vt:variant>
      <vt:variant>
        <vt:lpstr>スライド タイトル</vt:lpstr>
      </vt:variant>
      <vt:variant>
        <vt:i4>64</vt:i4>
      </vt:variant>
    </vt:vector>
  </HeadingPairs>
  <TitlesOfParts>
    <vt:vector size="83" baseType="lpstr">
      <vt:lpstr>HGPｺﾞｼｯｸE</vt:lpstr>
      <vt:lpstr>Meiryo UI</vt:lpstr>
      <vt:lpstr>ＭＳ Ｐゴシック</vt:lpstr>
      <vt:lpstr>ＭＳ Ｐ明朝</vt:lpstr>
      <vt:lpstr>ＭＳ ゴシック</vt:lpstr>
      <vt:lpstr>MS-PGothic</vt:lpstr>
      <vt:lpstr>UDShinGoPro-Regular</vt:lpstr>
      <vt:lpstr>游ゴシック</vt:lpstr>
      <vt:lpstr>Arial</vt:lpstr>
      <vt:lpstr>Arial Narrow</vt:lpstr>
      <vt:lpstr>Calibri</vt:lpstr>
      <vt:lpstr>Century</vt:lpstr>
      <vt:lpstr>Lucida Sans Unicode</vt:lpstr>
      <vt:lpstr>Tahoma</vt:lpstr>
      <vt:lpstr>Times</vt:lpstr>
      <vt:lpstr>Times New Roman</vt:lpstr>
      <vt:lpstr>Wingdings</vt:lpstr>
      <vt:lpstr>Blends</vt:lpstr>
      <vt:lpstr>Chart</vt:lpstr>
      <vt:lpstr>最近の予防接種の話題</vt:lpstr>
      <vt:lpstr>ワクチンの話題</vt:lpstr>
      <vt:lpstr>ワクチンの話題　２</vt:lpstr>
      <vt:lpstr>コロナワクチン</vt:lpstr>
      <vt:lpstr>2025年定期接種変更</vt:lpstr>
      <vt:lpstr>皮下接種の部位</vt:lpstr>
      <vt:lpstr>筋肉注射の部位</vt:lpstr>
      <vt:lpstr>安全な筋肉注射の提言 　　日本プライマリケア学会</vt:lpstr>
      <vt:lpstr>手は返さないこと</vt:lpstr>
      <vt:lpstr>ＢＣＧの管針は、シャチハタのようにポン</vt:lpstr>
      <vt:lpstr>ガンマグロブリン後ワクチンの間隔</vt:lpstr>
      <vt:lpstr>ワクチンは樹状細胞に認識される。</vt:lpstr>
      <vt:lpstr>PPVとPCVの経路比較</vt:lpstr>
      <vt:lpstr>結合型ワクチンとキャリア蛋白</vt:lpstr>
      <vt:lpstr>「接種不適当者を含む注意事項等情報」等は電子添文をご参照ください。 試験概要①</vt:lpstr>
      <vt:lpstr>日本でのD,T,Pの定期予防接種の変遷</vt:lpstr>
      <vt:lpstr>破傷風　抗体保有率　</vt:lpstr>
      <vt:lpstr>ジフテリア　抗体保有率</vt:lpstr>
      <vt:lpstr>百日咳　抗体保有率</vt:lpstr>
      <vt:lpstr>ポリオ　抗体保有率</vt:lpstr>
      <vt:lpstr>破傷風トキソイド　抗体価推移</vt:lpstr>
      <vt:lpstr>Hib　抗体価推移</vt:lpstr>
      <vt:lpstr>ジフテリア　抗体価推移</vt:lpstr>
      <vt:lpstr>百日咳　抗体価推移</vt:lpstr>
      <vt:lpstr>ポリオ抗体価推移</vt:lpstr>
      <vt:lpstr> 破傷風含有ワクチン</vt:lpstr>
      <vt:lpstr>破傷風菌 と トキソイド</vt:lpstr>
      <vt:lpstr>外傷後の破トキ(TT)とγグロブリン(TIG)</vt:lpstr>
      <vt:lpstr>破傷風抗毒素抗体陽性率</vt:lpstr>
      <vt:lpstr>ジフテリア・百日咳・破傷風(DTP３種混合)</vt:lpstr>
      <vt:lpstr>乳児期の百日咳罹患の重篤化の危険性</vt:lpstr>
      <vt:lpstr>百日咳防御抗原　PT、FHA</vt:lpstr>
      <vt:lpstr>百日咳の患者数</vt:lpstr>
      <vt:lpstr>年齢・年齢群別の抗ＰＴ抗体保有状況</vt:lpstr>
      <vt:lpstr>百日咳の年齢別抗体陽性率　２０１３年</vt:lpstr>
      <vt:lpstr>百日咳ワクチンの 米国と日本 の　定期接種スケジュール</vt:lpstr>
      <vt:lpstr>欧米での百日咳対策　コクーン戦略</vt:lpstr>
      <vt:lpstr>日本小児科学会の要望書</vt:lpstr>
      <vt:lpstr>2018年1月1日から5類の全数把握疾患に</vt:lpstr>
      <vt:lpstr>百日咳予防の課題</vt:lpstr>
      <vt:lpstr>厚労省での百日咳追加接種の検討と対策 2017年11月　第7回ワクチン分科会 ワクチン評価に関する小委員会</vt:lpstr>
      <vt:lpstr>PowerPoint プレゼンテーション</vt:lpstr>
      <vt:lpstr>抗PT抗体生年別陽性率    (2008, 2013, 2018年)</vt:lpstr>
      <vt:lpstr>百日咳症例の年齢分布　（2018年第1週～第52週） 　　　　　(n=11,190*) </vt:lpstr>
      <vt:lpstr>百日咳防御抗原　PT、FHA</vt:lpstr>
      <vt:lpstr>百日咳の発症と病原因子</vt:lpstr>
      <vt:lpstr>トリビック治験 百日咳PT, FHAのブースター反応率</vt:lpstr>
      <vt:lpstr>トリビック治験 ジフテリアトキソイド、破傷風トキソイドのブースター反応率</vt:lpstr>
      <vt:lpstr>百日せき含有ワクチン</vt:lpstr>
      <vt:lpstr>百日咳対策の紆余曲折</vt:lpstr>
      <vt:lpstr>厚生労働省での百日咳対策の検討</vt:lpstr>
      <vt:lpstr>2025年度の肺炎球菌ワクチンの私見</vt:lpstr>
      <vt:lpstr>HPV2, HPV4, HPV9 </vt:lpstr>
      <vt:lpstr>PowerPoint プレゼンテーション</vt:lpstr>
      <vt:lpstr>日本脳炎のキャッチアップ</vt:lpstr>
      <vt:lpstr>胎児のために妊婦に打つワクチン</vt:lpstr>
      <vt:lpstr>RSウイルス</vt:lpstr>
      <vt:lpstr>RSVの抗原</vt:lpstr>
      <vt:lpstr>RSVワクチン</vt:lpstr>
      <vt:lpstr>肺炎球菌予防</vt:lpstr>
      <vt:lpstr>結合型肺炎球菌20価発売</vt:lpstr>
      <vt:lpstr>高齢者肺炎球菌ワクチンの考え方</vt:lpstr>
      <vt:lpstr>高齢者肺炎球菌　USA　CDC方式</vt:lpstr>
      <vt:lpstr>まとめ</vt:lpstr>
    </vt:vector>
  </TitlesOfParts>
  <Company>xyz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abc</dc:creator>
  <cp:lastModifiedBy>xyz abc</cp:lastModifiedBy>
  <cp:revision>1499</cp:revision>
  <cp:lastPrinted>2023-06-14T05:55:25Z</cp:lastPrinted>
  <dcterms:created xsi:type="dcterms:W3CDTF">2016-02-19T13:29:51Z</dcterms:created>
  <dcterms:modified xsi:type="dcterms:W3CDTF">2025-10-15T08:02:21Z</dcterms:modified>
</cp:coreProperties>
</file>